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6.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7.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2" r:id="rId15"/>
    <p:sldId id="269" r:id="rId16"/>
    <p:sldId id="270" r:id="rId17"/>
    <p:sldId id="271"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4.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18.05.2020</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18.05.2020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5B106E36-FD25-4E2D-B0AA-010F637433A0}" type="datetimeFigureOut">
              <a:rPr lang="ru-RU" smtClean="0"/>
              <a:pPr/>
              <a:t>18.05.2020</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transition>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18.05.2020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18.05.2020</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18.05.2020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18.05.2020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18.05.2020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18.05.2020</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18.05.2020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5B106E36-FD25-4E2D-B0AA-010F637433A0}" type="datetimeFigureOut">
              <a:rPr lang="ru-RU" smtClean="0"/>
              <a:pPr/>
              <a:t>18.05.2020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18.05.2020</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comb/>
  </p:transition>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0" y="285728"/>
            <a:ext cx="8572560" cy="4429155"/>
          </a:xfrm>
          <a:blipFill>
            <a:blip r:embed="rId2" cstate="print"/>
            <a:tile tx="0" ty="0" sx="100000" sy="100000" flip="none" algn="tl"/>
          </a:blipFill>
          <a:ln>
            <a:noFill/>
          </a:ln>
          <a:effectLst>
            <a:glow rad="228600">
              <a:schemeClr val="accent1">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a:contourClr>
              <a:srgbClr val="FFFFFF"/>
            </a:contourClr>
          </a:sp3d>
        </p:spPr>
        <p:txBody>
          <a:bodyPr/>
          <a:lstStyle/>
          <a:p>
            <a:r>
              <a:rPr lang="ru-RU" sz="4000" b="1" dirty="0" smtClean="0">
                <a:latin typeface="Times New Roman" pitchFamily="18" charset="0"/>
                <a:cs typeface="Times New Roman" pitchFamily="18" charset="0"/>
              </a:rPr>
              <a:t>Как уберечь себя от преступлений.</a:t>
            </a:r>
            <a:br>
              <a:rPr lang="ru-RU" sz="4000" b="1" dirty="0" smtClean="0">
                <a:latin typeface="Times New Roman" pitchFamily="18" charset="0"/>
                <a:cs typeface="Times New Roman" pitchFamily="18" charset="0"/>
              </a:rPr>
            </a:br>
            <a:r>
              <a:rPr lang="ru-RU" sz="2800" b="1" i="1" dirty="0" smtClean="0">
                <a:solidFill>
                  <a:srgbClr val="7030A0"/>
                </a:solidFill>
                <a:latin typeface="Times New Roman" pitchFamily="18" charset="0"/>
                <a:cs typeface="Times New Roman" pitchFamily="18" charset="0"/>
              </a:rPr>
              <a:t>Презентация по ОБЖ</a:t>
            </a:r>
            <a:endParaRPr lang="ru-RU" b="1" i="1" dirty="0">
              <a:solidFill>
                <a:srgbClr val="7030A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71472" y="5000636"/>
            <a:ext cx="8143932" cy="1500198"/>
          </a:xfrm>
          <a:blipFill>
            <a:blip r:embed="rId3" cstate="print"/>
            <a:tile tx="0" ty="0" sx="100000" sy="100000" flip="none" algn="tl"/>
          </a:blipFill>
        </p:spPr>
        <p:txBody>
          <a:bodyPr>
            <a:normAutofit/>
          </a:bodyPr>
          <a:lstStyle/>
          <a:p>
            <a:r>
              <a:rPr lang="ru-RU" sz="2800" b="1" dirty="0" smtClean="0">
                <a:solidFill>
                  <a:schemeClr val="tx1"/>
                </a:solidFill>
                <a:latin typeface="Times New Roman" pitchFamily="18" charset="0"/>
                <a:cs typeface="Times New Roman" pitchFamily="18" charset="0"/>
              </a:rPr>
              <a:t>Выполнил учитель МБОУ «ООШ с.Дубовка»</a:t>
            </a:r>
          </a:p>
          <a:p>
            <a:r>
              <a:rPr lang="ru-RU" sz="2800" b="1" dirty="0" err="1" smtClean="0">
                <a:solidFill>
                  <a:schemeClr val="tx1"/>
                </a:solidFill>
                <a:latin typeface="Times New Roman" pitchFamily="18" charset="0"/>
                <a:cs typeface="Times New Roman" pitchFamily="18" charset="0"/>
              </a:rPr>
              <a:t>Голоднов</a:t>
            </a:r>
            <a:r>
              <a:rPr lang="ru-RU" sz="2800" b="1" dirty="0" smtClean="0">
                <a:solidFill>
                  <a:schemeClr val="tx1"/>
                </a:solidFill>
                <a:latin typeface="Times New Roman" pitchFamily="18" charset="0"/>
                <a:cs typeface="Times New Roman" pitchFamily="18" charset="0"/>
              </a:rPr>
              <a:t> Алексей Владимирович</a:t>
            </a:r>
            <a:endParaRPr lang="ru-RU" sz="2800" b="1" dirty="0">
              <a:solidFill>
                <a:schemeClr val="tx1"/>
              </a:solidFill>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264696"/>
          </a:xfrm>
          <a:blipFill>
            <a:blip r:embed="rId2" cstate="print"/>
            <a:tile tx="0" ty="0" sx="100000" sy="100000" flip="none" algn="tl"/>
          </a:blipFill>
        </p:spPr>
        <p:txBody>
          <a:bodyPr>
            <a:normAutofit lnSpcReduction="10000"/>
          </a:bodyPr>
          <a:lstStyle/>
          <a:p>
            <a:pPr algn="ctr">
              <a:buNone/>
            </a:pPr>
            <a:r>
              <a:rPr lang="ru-RU" sz="2000" b="1" dirty="0" smtClean="0">
                <a:latin typeface="Times New Roman" pitchFamily="18" charset="0"/>
                <a:cs typeface="Times New Roman" pitchFamily="18" charset="0"/>
              </a:rPr>
              <a:t>Как получить помощь со стороны.</a:t>
            </a:r>
          </a:p>
          <a:p>
            <a:pPr>
              <a:buNone/>
            </a:pPr>
            <a:r>
              <a:rPr lang="ru-RU" sz="1600" dirty="0" smtClean="0">
                <a:latin typeface="Times New Roman" pitchFamily="18" charset="0"/>
                <a:cs typeface="Times New Roman" pitchFamily="18" charset="0"/>
              </a:rPr>
              <a:t>Наличие в пределах видимости случайных прохожих отнюдь не гарантирует получение помощи. Более вероятно получить её, если затронуты интересы потенциальных «помощников» или у них создать впечатление о посягательстве на их интересы и безопасность.</a:t>
            </a:r>
          </a:p>
          <a:p>
            <a:pPr>
              <a:buNone/>
            </a:pPr>
            <a:r>
              <a:rPr lang="ru-RU" sz="1600" b="1" dirty="0" smtClean="0">
                <a:latin typeface="Times New Roman" pitchFamily="18" charset="0"/>
                <a:cs typeface="Times New Roman" pitchFamily="18" charset="0"/>
              </a:rPr>
              <a:t>Помните!</a:t>
            </a:r>
            <a:r>
              <a:rPr lang="ru-RU" sz="1600" dirty="0" smtClean="0">
                <a:latin typeface="Times New Roman" pitchFamily="18" charset="0"/>
                <a:cs typeface="Times New Roman" pitchFamily="18" charset="0"/>
              </a:rPr>
              <a:t> Встревоженные жители не планируют всерьёз защищать вас, поэтому суматоха лишь фактор, облегчающий бегство.</a:t>
            </a:r>
          </a:p>
          <a:p>
            <a:pPr>
              <a:buNone/>
            </a:pPr>
            <a:r>
              <a:rPr lang="ru-RU" sz="1600" dirty="0" smtClean="0">
                <a:latin typeface="Times New Roman" pitchFamily="18" charset="0"/>
                <a:cs typeface="Times New Roman" pitchFamily="18" charset="0"/>
              </a:rPr>
              <a:t>Пробегая мимо объекта, где есть охрана или сигнализация, и в действительно критической ситуации разбивайте стекло любым способом. Появление охраны тоже лишь фактор, облегчающий вам бегство или самооборону.</a:t>
            </a:r>
          </a:p>
          <a:p>
            <a:pPr>
              <a:buNone/>
            </a:pPr>
            <a:r>
              <a:rPr lang="ru-RU" sz="1600" dirty="0" smtClean="0">
                <a:latin typeface="Times New Roman" pitchFamily="18" charset="0"/>
                <a:cs typeface="Times New Roman" pitchFamily="18" charset="0"/>
              </a:rPr>
              <a:t>Как поступить в каждом конкретном случае, определяйте по обстановке. Вот несколько советов:</a:t>
            </a:r>
          </a:p>
          <a:p>
            <a:pPr>
              <a:buAutoNum type="arabicPeriod"/>
            </a:pPr>
            <a:r>
              <a:rPr lang="ru-RU" sz="1600" dirty="0" smtClean="0">
                <a:latin typeface="Times New Roman" pitchFamily="18" charset="0"/>
                <a:cs typeface="Times New Roman" pitchFamily="18" charset="0"/>
              </a:rPr>
              <a:t>Пробегая мимо автомобиля, ударьте по нему, чтобы сработала сигнализация. В таком случае следует ожидать скорого появления решительно настроенных владельцев.</a:t>
            </a:r>
          </a:p>
          <a:p>
            <a:pPr>
              <a:buAutoNum type="arabicPeriod"/>
            </a:pPr>
            <a:r>
              <a:rPr lang="ru-RU" sz="1600" dirty="0" smtClean="0">
                <a:latin typeface="Times New Roman" pitchFamily="18" charset="0"/>
                <a:cs typeface="Times New Roman" pitchFamily="18" charset="0"/>
              </a:rPr>
              <a:t>Если нападение происходит на глазах у случайных свидетелей, упорно сохраняющих нейтралитет, нужно действовать так, чтобы факт погони или драки задевал зрителей. Например, врезаться вместе с преследователями в очередь, группу ожидающих на остановке. Маневрируя так, чтобы преследователь задевал людей. Даже если вас явно защищать </a:t>
            </a:r>
            <a:r>
              <a:rPr lang="ru-RU" sz="1600" smtClean="0">
                <a:latin typeface="Times New Roman" pitchFamily="18" charset="0"/>
                <a:cs typeface="Times New Roman" pitchFamily="18" charset="0"/>
              </a:rPr>
              <a:t>не станут</a:t>
            </a:r>
            <a:r>
              <a:rPr lang="ru-RU" sz="1600" dirty="0" smtClean="0">
                <a:latin typeface="Times New Roman" pitchFamily="18" charset="0"/>
                <a:cs typeface="Times New Roman" pitchFamily="18" charset="0"/>
              </a:rPr>
              <a:t>, всё равно возмущённые возгласы, полуугрожающие жесты, толчки затруднят действия преследователей, которые вряд ли захотят умножать число своих противников.</a:t>
            </a:r>
          </a:p>
          <a:p>
            <a:pPr>
              <a:buAutoNum type="arabicPeriod"/>
            </a:pPr>
            <a:r>
              <a:rPr lang="ru-RU" sz="1600" dirty="0" smtClean="0">
                <a:latin typeface="Times New Roman" pitchFamily="18" charset="0"/>
                <a:cs typeface="Times New Roman" pitchFamily="18" charset="0"/>
              </a:rPr>
              <a:t>Можно выхватить у кого-нибудь предмет для обороны, бутылку или пакет с молоком, соком, резко его разорвите и плесните содержимое в лицо нападающему. Если часть жидкости угодит на окружающих, то эффект будет ещё больше.</a:t>
            </a:r>
            <a:endParaRPr lang="ru-RU" sz="1600" dirty="0">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336704"/>
          </a:xfrm>
          <a:blipFill>
            <a:blip r:embed="rId2" cstate="print"/>
            <a:tile tx="0" ty="0" sx="100000" sy="100000" flip="none" algn="tl"/>
          </a:blipFill>
        </p:spPr>
        <p:txBody>
          <a:bodyPr>
            <a:normAutofit/>
          </a:bodyPr>
          <a:lstStyle/>
          <a:p>
            <a:pPr>
              <a:buNone/>
            </a:pPr>
            <a:r>
              <a:rPr lang="ru-RU" sz="1600" dirty="0" smtClean="0">
                <a:latin typeface="Times New Roman" pitchFamily="18" charset="0"/>
                <a:cs typeface="Times New Roman" pitchFamily="18" charset="0"/>
              </a:rPr>
              <a:t>4. Если путь к бегству закрыт, лучше всего спокойно отдать грабителям требуемое. Получив своё, они обычно не склонны зверствовать. Основную сумму денег лучше носить в потайном кармане, но не в верхней – пальто или куртку при ограблении часто забирают. При этом в отдаваемом кошельке должна быть не совсем мизерная сумма, иначе вас могут тщательно обыскать, а то и нанести травму просто с досады.</a:t>
            </a:r>
          </a:p>
          <a:p>
            <a:pPr>
              <a:buNone/>
            </a:pPr>
            <a:r>
              <a:rPr lang="ru-RU" sz="1600" dirty="0" smtClean="0">
                <a:latin typeface="Times New Roman" pitchFamily="18" charset="0"/>
                <a:cs typeface="Times New Roman" pitchFamily="18" charset="0"/>
              </a:rPr>
              <a:t>5. Для возможного будущих действий по возврату имущества постарайтесь запомнить лица грабителей, татуировки на руках, особенности их разговора.</a:t>
            </a:r>
          </a:p>
          <a:p>
            <a:pPr>
              <a:buNone/>
            </a:pPr>
            <a:r>
              <a:rPr lang="ru-RU" sz="2400" b="1" dirty="0" smtClean="0">
                <a:latin typeface="Times New Roman" pitchFamily="18" charset="0"/>
                <a:cs typeface="Times New Roman" pitchFamily="18" charset="0"/>
              </a:rPr>
              <a:t>Как себя вести, когда силового контакта невозможно.</a:t>
            </a:r>
          </a:p>
          <a:p>
            <a:pPr>
              <a:buNone/>
            </a:pPr>
            <a:r>
              <a:rPr lang="ru-RU" sz="1600" dirty="0" smtClean="0">
                <a:latin typeface="Times New Roman" pitchFamily="18" charset="0"/>
                <a:cs typeface="Times New Roman" pitchFamily="18" charset="0"/>
              </a:rPr>
              <a:t>Ваша цель прежняя – выпутаться из неприятностей, а не победить в драке.</a:t>
            </a:r>
          </a:p>
          <a:p>
            <a:pPr>
              <a:buNone/>
            </a:pPr>
            <a:r>
              <a:rPr lang="ru-RU" sz="1600" dirty="0" smtClean="0">
                <a:latin typeface="Times New Roman" pitchFamily="18" charset="0"/>
                <a:cs typeface="Times New Roman" pitchFamily="18" charset="0"/>
              </a:rPr>
              <a:t>Для этого необходимо быстро оценить обстановку: предполагаемые намерения нападающих, их количество, боеспособность, вооружённость и степень агрессии; возможность вашего немедленного бегства. Ни в коем случае не дожидайтесь момента, когда вас начнут бить! В подобных условиях, чтобы добиться успеха, надо атаковать с опережением. </a:t>
            </a:r>
          </a:p>
          <a:p>
            <a:pPr>
              <a:buNone/>
            </a:pPr>
            <a:r>
              <a:rPr lang="ru-RU" sz="1600" dirty="0" smtClean="0">
                <a:latin typeface="Times New Roman" pitchFamily="18" charset="0"/>
                <a:cs typeface="Times New Roman" pitchFamily="18" charset="0"/>
              </a:rPr>
              <a:t>Начинайте действовать, внезапно. Перед решительной атакой рекомендуется провести действия по отвлечению внимания нападающих. Если вы сумеете, попытайтесь изобразить радость по поводу якобы появившейся за спинами хулиганов подмоги, либо наоборот удивление, испуг перед возникшей там же новой опасности. Эти элементарные трюки при должной искренности исполнения срабатывают неплохо и помогают подготовить вашу внезапную атаку.</a:t>
            </a:r>
          </a:p>
          <a:p>
            <a:pPr>
              <a:buNone/>
            </a:pPr>
            <a:r>
              <a:rPr lang="ru-RU" sz="1600" b="1" dirty="0" smtClean="0">
                <a:latin typeface="Times New Roman" pitchFamily="18" charset="0"/>
                <a:cs typeface="Times New Roman" pitchFamily="18" charset="0"/>
              </a:rPr>
              <a:t>Помните! </a:t>
            </a:r>
            <a:r>
              <a:rPr lang="ru-RU" sz="1600" dirty="0" smtClean="0">
                <a:latin typeface="Times New Roman" pitchFamily="18" charset="0"/>
                <a:cs typeface="Times New Roman" pitchFamily="18" charset="0"/>
              </a:rPr>
              <a:t>Только внезапность поможет успешно начать схватку, а развить успех надо не в бою, а в бегстве-рывке сквозь открывающуюся брешь.</a:t>
            </a:r>
          </a:p>
        </p:txBody>
      </p:sp>
    </p:spTree>
  </p:cSld>
  <p:clrMapOvr>
    <a:masterClrMapping/>
  </p:clrMapOvr>
  <p:transition>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6264696"/>
          </a:xfrm>
          <a:blipFill>
            <a:blip r:embed="rId2" cstate="print"/>
            <a:tile tx="0" ty="0" sx="100000" sy="100000" flip="none" algn="tl"/>
          </a:blipFill>
        </p:spPr>
        <p:txBody>
          <a:bodyPr>
            <a:normAutofit/>
          </a:bodyPr>
          <a:lstStyle/>
          <a:p>
            <a:pPr>
              <a:buNone/>
            </a:pPr>
            <a:r>
              <a:rPr lang="ru-RU" sz="1600" dirty="0" smtClean="0">
                <a:latin typeface="Times New Roman" pitchFamily="18" charset="0"/>
                <a:cs typeface="Times New Roman" pitchFamily="18" charset="0"/>
              </a:rPr>
              <a:t>Если на вас покушался негодяй-одиночка и вам успешно удалось его свалить, всё равно немедленно бегите с места схватки, пока он не выяснил, что жив и здоров, и не осознал реальное соотношение сил.</a:t>
            </a:r>
          </a:p>
          <a:p>
            <a:pPr>
              <a:buNone/>
            </a:pPr>
            <a:r>
              <a:rPr lang="ru-RU" sz="1600" b="1" dirty="0" smtClean="0">
                <a:latin typeface="Times New Roman" pitchFamily="18" charset="0"/>
                <a:cs typeface="Times New Roman" pitchFamily="18" charset="0"/>
              </a:rPr>
              <a:t>Кого атаковать первым?</a:t>
            </a:r>
            <a:r>
              <a:rPr lang="ru-RU" sz="1600" dirty="0" smtClean="0">
                <a:latin typeface="Times New Roman" pitchFamily="18" charset="0"/>
                <a:cs typeface="Times New Roman" pitchFamily="18" charset="0"/>
              </a:rPr>
              <a:t> Как правило, зачинщика нападения(он обычно наиболее опасен). На его долю достанется самая полноценная атака, и, если зачинщик окажется хоть временно выведенным из строя, это эффект «разгрома генерального штаба». Но иногда в зависимости от обстановки бывает удобнее сначала броситься на того, кто вооружён, или, наоборот, безоружен, или толкнуть того, кто с виду послабее или нерешительнее, на того, кто перегораживает наиболее удобный путь отступления..</a:t>
            </a:r>
          </a:p>
          <a:p>
            <a:pPr>
              <a:buNone/>
            </a:pPr>
            <a:r>
              <a:rPr lang="ru-RU" sz="1600" b="1" dirty="0" smtClean="0">
                <a:latin typeface="Times New Roman" pitchFamily="18" charset="0"/>
                <a:cs typeface="Times New Roman" pitchFamily="18" charset="0"/>
              </a:rPr>
              <a:t>Как именно атаковать? </a:t>
            </a:r>
            <a:r>
              <a:rPr lang="ru-RU" sz="1600" dirty="0" smtClean="0">
                <a:latin typeface="Times New Roman" pitchFamily="18" charset="0"/>
                <a:cs typeface="Times New Roman" pitchFamily="18" charset="0"/>
              </a:rPr>
              <a:t>Преимущественно ударами, даже если владеете техникой бросков и болевых приёмов. В драке броски могут понадобиться главным образом для освобождения от захватов. Из множества болевых приёмов чаще других эффективнее приёмы, направленные на кисть и пальцы. Но и тут нужны мгновенное травмирующее «скручивание» одного или нескольких пальцев противника. Бить кулаком рекомендуется только тем, у кого уже поставлен резкий нокаутирующий удар, и кто знает, как это делать. </a:t>
            </a:r>
          </a:p>
          <a:p>
            <a:pPr>
              <a:buNone/>
            </a:pPr>
            <a:r>
              <a:rPr lang="ru-RU" sz="1600" dirty="0" smtClean="0">
                <a:latin typeface="Times New Roman" pitchFamily="18" charset="0"/>
                <a:cs typeface="Times New Roman" pitchFamily="18" charset="0"/>
              </a:rPr>
              <a:t>Удары должны наноситься в болезненные точки противника, не только кулаками, но и пальцами, ногами и головой, в зависимости от ситуации. Эти удары тоже должны быть отработаны дома или в секциях(кружках) самообороны.</a:t>
            </a:r>
            <a:endParaRPr lang="ru-RU" sz="1600" b="1" dirty="0">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457200" y="274638"/>
            <a:ext cx="8229600" cy="850106"/>
          </a:xfrm>
          <a:blipFill>
            <a:blip r:embed="rId2" cstate="print"/>
            <a:tile tx="0" ty="0" sx="100000" sy="100000" flip="none" algn="tl"/>
          </a:blipFill>
        </p:spPr>
        <p:txBody>
          <a:bodyPr>
            <a:normAutofit/>
          </a:bodyPr>
          <a:lstStyle/>
          <a:p>
            <a:r>
              <a:rPr lang="ru-RU" sz="2400" b="1" dirty="0" smtClean="0">
                <a:latin typeface="Times New Roman" pitchFamily="18" charset="0"/>
                <a:cs typeface="Times New Roman" pitchFamily="18" charset="0"/>
              </a:rPr>
              <a:t>Самозащита в общественном транспорте.</a:t>
            </a:r>
            <a:endParaRPr lang="ru-RU" sz="2400" b="1" dirty="0">
              <a:latin typeface="Times New Roman" pitchFamily="18" charset="0"/>
              <a:cs typeface="Times New Roman" pitchFamily="18" charset="0"/>
            </a:endParaRPr>
          </a:p>
        </p:txBody>
      </p:sp>
      <p:sp>
        <p:nvSpPr>
          <p:cNvPr id="6" name="Содержимое 2"/>
          <p:cNvSpPr>
            <a:spLocks noGrp="1"/>
          </p:cNvSpPr>
          <p:nvPr>
            <p:ph idx="1"/>
          </p:nvPr>
        </p:nvSpPr>
        <p:spPr>
          <a:xfrm>
            <a:off x="457200" y="1268760"/>
            <a:ext cx="8229600" cy="5256584"/>
          </a:xfrm>
          <a:blipFill>
            <a:blip r:embed="rId3" cstate="print"/>
            <a:tile tx="0" ty="0" sx="100000" sy="100000" flip="none" algn="tl"/>
          </a:blipFill>
        </p:spPr>
        <p:txBody>
          <a:bodyPr>
            <a:normAutofit/>
          </a:bodyPr>
          <a:lstStyle/>
          <a:p>
            <a:pPr>
              <a:buNone/>
            </a:pPr>
            <a:r>
              <a:rPr lang="ru-RU" sz="1600" dirty="0" smtClean="0">
                <a:latin typeface="Times New Roman" pitchFamily="18" charset="0"/>
                <a:cs typeface="Times New Roman" pitchFamily="18" charset="0"/>
              </a:rPr>
              <a:t>Все приёмы и тактика самозащиты зависят от расположения дверей, окон, наполняемости транспорта и его вида. Составляющие успешной защиты: узкий проход – тупик, отсутствие у хулиганов предметов для метания и надежда на помощь со стороны сознательных граждан.</a:t>
            </a:r>
          </a:p>
          <a:p>
            <a:pPr>
              <a:buNone/>
            </a:pPr>
            <a:r>
              <a:rPr lang="ru-RU" sz="1600" dirty="0" smtClean="0">
                <a:latin typeface="Times New Roman" pitchFamily="18" charset="0"/>
                <a:cs typeface="Times New Roman" pitchFamily="18" charset="0"/>
              </a:rPr>
              <a:t>Если хулиганы вооружены, натиск их не ослабевает, а транспорт при этом движется не по пустынной улице, то есть смысл искать спасения снаружи, где больше шансов привлечь внимания правоохранительных органов. Можно на подходе к остановке начать пробиваться к дверям, идя на прорыв(или отступая) по всем правилам уличной схватки. Если это не возможно, и позволяет физическая подготовка, можно покинуть салон через форточку, окно. При разбитие стекла как правило не бывает острых осколков, и обеспечивается «шумовой эффект», столь неприятный для хулиганов.</a:t>
            </a:r>
          </a:p>
          <a:p>
            <a:pPr>
              <a:buNone/>
            </a:pPr>
            <a:r>
              <a:rPr lang="ru-RU" sz="1600" dirty="0" smtClean="0">
                <a:latin typeface="Times New Roman" pitchFamily="18" charset="0"/>
                <a:cs typeface="Times New Roman" pitchFamily="18" charset="0"/>
              </a:rPr>
              <a:t>В поезде метро(или пригородном)  имеется – стоп-кран, кнопка экстренной связи с водителем или нарядом полиции.</a:t>
            </a:r>
          </a:p>
          <a:p>
            <a:pPr>
              <a:buNone/>
            </a:pPr>
            <a:r>
              <a:rPr lang="ru-RU" sz="1600" dirty="0" smtClean="0">
                <a:latin typeface="Times New Roman" pitchFamily="18" charset="0"/>
                <a:cs typeface="Times New Roman" pitchFamily="18" charset="0"/>
              </a:rPr>
              <a:t>В электричке удобно использовать для обороны тамбуры. Где можно удерживать двери: раздвижные створки – хорошо использовать рукав одежды, ремень, шарф; ручку открывающею дверь вниз – подпирают плечом и ногой.</a:t>
            </a:r>
          </a:p>
          <a:p>
            <a:pPr>
              <a:buNone/>
            </a:pPr>
            <a:r>
              <a:rPr lang="ru-RU" sz="1600" dirty="0" smtClean="0">
                <a:latin typeface="Times New Roman" pitchFamily="18" charset="0"/>
                <a:cs typeface="Times New Roman" pitchFamily="18" charset="0"/>
              </a:rPr>
              <a:t>Иногда советуют на ближайшей остановке выскакивать из поезда и спасаться бегством, но это не всегда рационально, особенно если хулиганы местные. Оптимально пробиваться к головному вагону, к машинисту или пробежать до следующего вагона.</a:t>
            </a:r>
            <a:endParaRPr lang="ru-RU" sz="1600" dirty="0">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1\Documents\транспорт.jpg"/>
          <p:cNvPicPr>
            <a:picLocks noChangeAspect="1" noChangeArrowheads="1"/>
          </p:cNvPicPr>
          <p:nvPr/>
        </p:nvPicPr>
        <p:blipFill>
          <a:blip r:embed="rId2" cstate="print"/>
          <a:srcRect/>
          <a:stretch>
            <a:fillRect/>
          </a:stretch>
        </p:blipFill>
        <p:spPr bwMode="auto">
          <a:xfrm>
            <a:off x="395535" y="296652"/>
            <a:ext cx="7728859" cy="5796644"/>
          </a:xfrm>
          <a:prstGeom prst="rect">
            <a:avLst/>
          </a:prstGeom>
          <a:noFill/>
        </p:spPr>
      </p:pic>
    </p:spTree>
  </p:cSld>
  <p:clrMapOvr>
    <a:masterClrMapping/>
  </p:clrMapOvr>
  <p:transition>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a:blipFill>
            <a:blip r:embed="rId2" cstate="print"/>
            <a:tile tx="0" ty="0" sx="100000" sy="100000" flip="none" algn="tl"/>
          </a:blipFill>
        </p:spPr>
        <p:txBody>
          <a:bodyPr>
            <a:normAutofit/>
          </a:bodyPr>
          <a:lstStyle/>
          <a:p>
            <a:r>
              <a:rPr lang="ru-RU" sz="2400" b="1" dirty="0" smtClean="0">
                <a:latin typeface="Times New Roman" pitchFamily="18" charset="0"/>
                <a:cs typeface="Times New Roman" pitchFamily="18" charset="0"/>
              </a:rPr>
              <a:t>Самозащита в замкнутом помещении.</a:t>
            </a:r>
            <a:endParaRPr lang="ru-RU" sz="24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268760"/>
            <a:ext cx="8229600" cy="4857403"/>
          </a:xfrm>
          <a:blipFill>
            <a:blip r:embed="rId3" cstate="print"/>
            <a:tile tx="0" ty="0" sx="100000" sy="100000" flip="none" algn="tl"/>
          </a:blipFill>
        </p:spPr>
        <p:txBody>
          <a:bodyPr>
            <a:normAutofit lnSpcReduction="10000"/>
          </a:bodyPr>
          <a:lstStyle/>
          <a:p>
            <a:pPr>
              <a:buNone/>
            </a:pPr>
            <a:r>
              <a:rPr lang="ru-RU" sz="1600" dirty="0" smtClean="0">
                <a:latin typeface="Times New Roman" pitchFamily="18" charset="0"/>
                <a:cs typeface="Times New Roman" pitchFamily="18" charset="0"/>
              </a:rPr>
              <a:t>Особенность схватки в комнате, квартире, общежитии – наличие вокруг предметов, пригодных в качестве импровизированного оружия защиты: посуда, стол, осколок зеркала.</a:t>
            </a:r>
          </a:p>
          <a:p>
            <a:pPr>
              <a:buNone/>
            </a:pPr>
            <a:r>
              <a:rPr lang="ru-RU" sz="1600" dirty="0" smtClean="0">
                <a:latin typeface="Times New Roman" pitchFamily="18" charset="0"/>
                <a:cs typeface="Times New Roman" pitchFamily="18" charset="0"/>
              </a:rPr>
              <a:t>Стулом или табуретом действовать как дубиной, размашистыми движениями расчищать вокруг себя пространство.</a:t>
            </a:r>
          </a:p>
          <a:p>
            <a:pPr>
              <a:buNone/>
            </a:pPr>
            <a:r>
              <a:rPr lang="ru-RU" sz="1600" dirty="0" smtClean="0">
                <a:latin typeface="Times New Roman" pitchFamily="18" charset="0"/>
                <a:cs typeface="Times New Roman" pitchFamily="18" charset="0"/>
              </a:rPr>
              <a:t>Стол можно опрокинуть на нападающего или, отступая, сдвинуть в проход, образуя барьер.</a:t>
            </a:r>
          </a:p>
          <a:p>
            <a:pPr>
              <a:buNone/>
            </a:pPr>
            <a:r>
              <a:rPr lang="ru-RU" sz="1600" dirty="0" smtClean="0">
                <a:latin typeface="Times New Roman" pitchFamily="18" charset="0"/>
                <a:cs typeface="Times New Roman" pitchFamily="18" charset="0"/>
              </a:rPr>
              <a:t>Отступать в жилом доме(общежитии) надо к двери. Если дело происходит на первом-втором этаже, то попробуйте пробираться к окну.</a:t>
            </a:r>
          </a:p>
          <a:p>
            <a:pPr>
              <a:buNone/>
            </a:pPr>
            <a:r>
              <a:rPr lang="ru-RU" sz="1600" dirty="0" smtClean="0">
                <a:latin typeface="Times New Roman" pitchFamily="18" charset="0"/>
                <a:cs typeface="Times New Roman" pitchFamily="18" charset="0"/>
              </a:rPr>
              <a:t>Имейте в виду: в чужом общежитии, вместо помощи можно получить дополнительных врагов. В такой ситуации попытайтесь сделать вид, что вы бежите от пожара, за «скорой помощью».</a:t>
            </a:r>
          </a:p>
          <a:p>
            <a:pPr>
              <a:buNone/>
            </a:pPr>
            <a:r>
              <a:rPr lang="ru-RU" sz="1600" dirty="0" smtClean="0">
                <a:latin typeface="Times New Roman" pitchFamily="18" charset="0"/>
                <a:cs typeface="Times New Roman" pitchFamily="18" charset="0"/>
              </a:rPr>
              <a:t>При нападении в кафе, наоборот, следует не к выходу, а во внутренние помещения, где есть персонал, небезразличный к творящемуся безобразию.</a:t>
            </a:r>
          </a:p>
          <a:p>
            <a:pPr>
              <a:buNone/>
            </a:pPr>
            <a:r>
              <a:rPr lang="ru-RU" sz="1600" dirty="0" smtClean="0">
                <a:latin typeface="Times New Roman" pitchFamily="18" charset="0"/>
                <a:cs typeface="Times New Roman" pitchFamily="18" charset="0"/>
              </a:rPr>
              <a:t>Другой путь – согласиться на вариант «Выйдем, разберёмся!», но на выходе неожиданно устроить своим противникам, ещё не готовым к бою, какую-либо неприятность, а потом бежать. Эффективны удары головой, коленом, локтём, в затылок( впереди идущему). После того как кто-то рухнул, можно закричать – «Человеку плохо! Вызовите скорую помощь. Полиция – человека убили!».</a:t>
            </a:r>
            <a:endParaRPr lang="ru-RU" sz="1600" dirty="0">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a:blipFill>
            <a:blip r:embed="rId2" cstate="print"/>
            <a:tile tx="0" ty="0" sx="100000" sy="100000" flip="none" algn="tl"/>
          </a:blipFill>
        </p:spPr>
        <p:txBody>
          <a:bodyPr>
            <a:normAutofit/>
          </a:bodyPr>
          <a:lstStyle/>
          <a:p>
            <a:r>
              <a:rPr lang="ru-RU" sz="2400" b="1" dirty="0" smtClean="0">
                <a:latin typeface="Times New Roman" pitchFamily="18" charset="0"/>
                <a:cs typeface="Times New Roman" pitchFamily="18" charset="0"/>
              </a:rPr>
              <a:t>Особенности схватки на лестнице.</a:t>
            </a:r>
            <a:endParaRPr lang="ru-RU" sz="24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340768"/>
            <a:ext cx="8229600" cy="5184576"/>
          </a:xfrm>
          <a:blipFill>
            <a:blip r:embed="rId3" cstate="print"/>
            <a:tile tx="0" ty="0" sx="100000" sy="100000" flip="none" algn="tl"/>
          </a:blipFill>
        </p:spPr>
        <p:txBody>
          <a:bodyPr>
            <a:normAutofit/>
          </a:bodyPr>
          <a:lstStyle/>
          <a:p>
            <a:pPr>
              <a:buNone/>
            </a:pPr>
            <a:r>
              <a:rPr lang="ru-RU" sz="1600" dirty="0" smtClean="0">
                <a:latin typeface="Times New Roman" pitchFamily="18" charset="0"/>
                <a:cs typeface="Times New Roman" pitchFamily="18" charset="0"/>
              </a:rPr>
              <a:t>На лестнице обороняющийся, если он находиться сверху, получает преимущество(хорошая позиция на лестничной клетки). Применять следует удары ногами.</a:t>
            </a:r>
          </a:p>
          <a:p>
            <a:pPr>
              <a:buNone/>
            </a:pPr>
            <a:r>
              <a:rPr lang="ru-RU" sz="1600" dirty="0" smtClean="0">
                <a:latin typeface="Times New Roman" pitchFamily="18" charset="0"/>
                <a:cs typeface="Times New Roman" pitchFamily="18" charset="0"/>
              </a:rPr>
              <a:t>Если отступаете по пожарной лестнице, можно лезть на крышу и поджидать преследователей наверху, но вы должны помнить, что это – последний рубеж обороны. Можно сказать преследователям что тут полно кирпичей(даже если их нет). С крыши, как правило, есть дополнительные пути отступления(на другие крыши, чердак, другая пожарная лестница), так что вы не всегда загоняете себя в тупик. Но следите чтобы ими не воспользовались ваши преследователи.</a:t>
            </a:r>
          </a:p>
          <a:p>
            <a:pPr>
              <a:buNone/>
            </a:pPr>
            <a:r>
              <a:rPr lang="ru-RU" sz="1600" b="1" dirty="0" smtClean="0">
                <a:latin typeface="Times New Roman" pitchFamily="18" charset="0"/>
                <a:cs typeface="Times New Roman" pitchFamily="18" charset="0"/>
              </a:rPr>
              <a:t>Помните </a:t>
            </a:r>
            <a:r>
              <a:rPr lang="ru-RU" sz="1600" dirty="0" smtClean="0">
                <a:latin typeface="Times New Roman" pitchFamily="18" charset="0"/>
                <a:cs typeface="Times New Roman" pitchFamily="18" charset="0"/>
              </a:rPr>
              <a:t>о том, что в многоэтажках жители почти не пользуются лестницей и поэтому она может стать ловушкой для вас. </a:t>
            </a:r>
          </a:p>
          <a:p>
            <a:pPr>
              <a:buNone/>
            </a:pPr>
            <a:r>
              <a:rPr lang="ru-RU" sz="1600" dirty="0" smtClean="0">
                <a:latin typeface="Times New Roman" pitchFamily="18" charset="0"/>
                <a:cs typeface="Times New Roman" pitchFamily="18" charset="0"/>
              </a:rPr>
              <a:t>Необходимо всегда предусматривать и оставлять возможность прорваться наружу, например прыгнуть вниз из окна между первым и вторым этажами.</a:t>
            </a:r>
          </a:p>
          <a:p>
            <a:pPr>
              <a:buNone/>
            </a:pPr>
            <a:r>
              <a:rPr lang="ru-RU" sz="1600" dirty="0" smtClean="0">
                <a:latin typeface="Times New Roman" pitchFamily="18" charset="0"/>
                <a:cs typeface="Times New Roman" pitchFamily="18" charset="0"/>
              </a:rPr>
              <a:t>В крайнем случаи возможен и прыжок через перила лестничной клетки на нижней пролёт, в обход преследователей.</a:t>
            </a:r>
          </a:p>
          <a:p>
            <a:pPr>
              <a:buNone/>
            </a:pPr>
            <a:r>
              <a:rPr lang="ru-RU" sz="1600" dirty="0" smtClean="0">
                <a:latin typeface="Times New Roman" pitchFamily="18" charset="0"/>
                <a:cs typeface="Times New Roman" pitchFamily="18" charset="0"/>
              </a:rPr>
              <a:t>Ну и, естественно, при отступлении кричите: «Пожар!», непрерывно двигайтесь, не давая противнику опомниться.</a:t>
            </a:r>
            <a:endParaRPr lang="ru-RU" sz="1600" dirty="0">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715200" cy="804704"/>
          </a:xfrm>
          <a:blipFill>
            <a:blip r:embed="rId2" cstate="print"/>
            <a:tile tx="0" ty="0" sx="100000" sy="100000" flip="none" algn="tl"/>
          </a:blipFill>
        </p:spPr>
        <p:txBody>
          <a:bodyPr/>
          <a:lstStyle/>
          <a:p>
            <a:pPr algn="ctr"/>
            <a:r>
              <a:rPr lang="ru-RU" dirty="0" smtClean="0"/>
              <a:t>Вопросы и задания.</a:t>
            </a:r>
            <a:endParaRPr lang="ru-RU" dirty="0"/>
          </a:p>
        </p:txBody>
      </p:sp>
      <p:sp>
        <p:nvSpPr>
          <p:cNvPr id="3" name="Содержимое 2"/>
          <p:cNvSpPr>
            <a:spLocks noGrp="1"/>
          </p:cNvSpPr>
          <p:nvPr>
            <p:ph idx="1"/>
          </p:nvPr>
        </p:nvSpPr>
        <p:spPr>
          <a:xfrm>
            <a:off x="457200" y="1268760"/>
            <a:ext cx="8003232" cy="5186976"/>
          </a:xfrm>
          <a:blipFill>
            <a:blip r:embed="rId3" cstate="print"/>
            <a:tile tx="0" ty="0" sx="100000" sy="100000" flip="none" algn="tl"/>
          </a:blipFill>
        </p:spPr>
        <p:txBody>
          <a:bodyPr/>
          <a:lstStyle/>
          <a:p>
            <a:pPr marL="457200" indent="-457200">
              <a:buAutoNum type="arabicPeriod"/>
            </a:pPr>
            <a:r>
              <a:rPr lang="ru-RU" sz="2000" b="1" dirty="0" smtClean="0"/>
              <a:t>Что следует предпринять, чтобы оторваться от преследования в общественных местах?</a:t>
            </a:r>
          </a:p>
          <a:p>
            <a:pPr marL="457200" indent="-457200">
              <a:buAutoNum type="arabicPeriod"/>
            </a:pPr>
            <a:r>
              <a:rPr lang="ru-RU" sz="2000" b="1" dirty="0" smtClean="0"/>
              <a:t>Какие приёмы помогут получить помощь со стороны в действительно критической ситуации?</a:t>
            </a:r>
          </a:p>
          <a:p>
            <a:pPr marL="457200" indent="-457200">
              <a:buAutoNum type="arabicPeriod"/>
            </a:pPr>
            <a:r>
              <a:rPr lang="ru-RU" sz="2000" b="1" dirty="0" smtClean="0"/>
              <a:t>Предложите действия по отвлечению внимания хулиганов, предпринимаемые перед решительной атакой.</a:t>
            </a:r>
          </a:p>
          <a:p>
            <a:pPr marL="457200" indent="-457200">
              <a:buAutoNum type="arabicPeriod"/>
            </a:pPr>
            <a:r>
              <a:rPr lang="ru-RU" sz="2000" b="1" dirty="0" smtClean="0"/>
              <a:t>В каких домах(5-этажных или многоэтажных) не рекомендуется пользоваться для ухода от погони лестницей и почему?</a:t>
            </a:r>
            <a:endParaRPr lang="ru-RU" sz="2000" b="1" dirty="0"/>
          </a:p>
        </p:txBody>
      </p:sp>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215106"/>
          </a:xfrm>
          <a:blipFill>
            <a:blip r:embed="rId2" cstate="print"/>
            <a:tile tx="0" ty="0" sx="100000" sy="100000" flip="none" algn="tl"/>
          </a:blipFill>
        </p:spPr>
        <p:txBody>
          <a:bodyPr>
            <a:normAutofit/>
          </a:bodyPr>
          <a:lstStyle/>
          <a:p>
            <a:pPr>
              <a:buNone/>
            </a:pPr>
            <a:r>
              <a:rPr lang="ru-RU" sz="1600" dirty="0" smtClean="0">
                <a:latin typeface="Times New Roman" pitchFamily="18" charset="0"/>
                <a:cs typeface="Times New Roman" pitchFamily="18" charset="0"/>
              </a:rPr>
              <a:t>Чтобы уберечь себя от преступлений и насилия, совсем необязательно иметь чёрный пояс в каком-либо виде борьбы или носить с собой газовый баллончик или травматическое оружие.</a:t>
            </a:r>
          </a:p>
          <a:p>
            <a:pPr>
              <a:buNone/>
            </a:pPr>
            <a:r>
              <a:rPr lang="ru-RU" sz="1600" dirty="0" smtClean="0">
                <a:latin typeface="Times New Roman" pitchFamily="18" charset="0"/>
                <a:cs typeface="Times New Roman" pitchFamily="18" charset="0"/>
              </a:rPr>
              <a:t>Эффективная профилактика преступности основана главным образом на здравом смысле.</a:t>
            </a:r>
          </a:p>
          <a:p>
            <a:pPr>
              <a:buNone/>
            </a:pPr>
            <a:r>
              <a:rPr lang="ru-RU" sz="1600" dirty="0" smtClean="0">
                <a:latin typeface="Times New Roman" pitchFamily="18" charset="0"/>
                <a:cs typeface="Times New Roman" pitchFamily="18" charset="0"/>
              </a:rPr>
              <a:t>Конечно, невозможно стать полностью неуязвимым для преступников: всегда существует определённый риск оказаться не в том месте и не в то время. Но тот, кто воспользуется советами, изложенными в этой презентации, может значительно повысить свою безопасность.</a:t>
            </a:r>
            <a:endParaRPr lang="ru-RU" sz="1600" dirty="0">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a:blipFill>
            <a:blip r:embed="rId2" cstate="print"/>
            <a:tile tx="0" ty="0" sx="100000" sy="100000" flip="none" algn="tl"/>
          </a:blipFill>
        </p:spPr>
        <p:txBody>
          <a:bodyPr>
            <a:normAutofit/>
          </a:bodyPr>
          <a:lstStyle/>
          <a:p>
            <a:r>
              <a:rPr lang="ru-RU" sz="2400" b="1" dirty="0" smtClean="0">
                <a:latin typeface="Times New Roman" pitchFamily="18" charset="0"/>
                <a:cs typeface="Times New Roman" pitchFamily="18" charset="0"/>
              </a:rPr>
              <a:t>УЛИЧНОЕ ВОРОВСТВО</a:t>
            </a:r>
            <a:br>
              <a:rPr lang="ru-RU" sz="2400" b="1" dirty="0" smtClean="0">
                <a:latin typeface="Times New Roman" pitchFamily="18" charset="0"/>
                <a:cs typeface="Times New Roman" pitchFamily="18" charset="0"/>
              </a:rPr>
            </a:br>
            <a:endParaRPr lang="ru-RU" sz="2400" b="1" dirty="0">
              <a:latin typeface="Times New Roman" pitchFamily="18" charset="0"/>
              <a:cs typeface="Times New Roman" pitchFamily="18" charset="0"/>
            </a:endParaRPr>
          </a:p>
        </p:txBody>
      </p:sp>
      <p:sp>
        <p:nvSpPr>
          <p:cNvPr id="2050" name="AutoShape 2" descr="ДТП в Харьковской области забрало жизни семи человек (На месте аварии работала опергруппа Главного облуправления МЧС)"/>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052" name="AutoShape 4" descr="ДТП в Харьковской области забрало жизни семи человек (На месте аварии работала опергруппа Главного облуправления МЧС)"/>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053" name="Picture 5" descr="C:\Users\1\Documents\aa8cd4d720c6e553885016499a3a0ca2_XL.jpg"/>
          <p:cNvPicPr>
            <a:picLocks noChangeAspect="1" noChangeArrowheads="1"/>
          </p:cNvPicPr>
          <p:nvPr/>
        </p:nvPicPr>
        <p:blipFill>
          <a:blip r:embed="rId3" cstate="print"/>
          <a:srcRect/>
          <a:stretch>
            <a:fillRect/>
          </a:stretch>
        </p:blipFill>
        <p:spPr bwMode="auto">
          <a:xfrm>
            <a:off x="755576" y="1196752"/>
            <a:ext cx="7742634" cy="5170359"/>
          </a:xfrm>
          <a:prstGeom prst="rect">
            <a:avLst/>
          </a:prstGeom>
          <a:noFill/>
        </p:spPr>
      </p:pic>
    </p:spTree>
  </p:cSld>
  <p:clrMapOvr>
    <a:masterClrMapping/>
  </p:clrMapOvr>
  <p:transition>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6120680"/>
          </a:xfrm>
          <a:blipFill>
            <a:blip r:embed="rId2" cstate="print"/>
            <a:tile tx="0" ty="0" sx="100000" sy="100000" flip="none" algn="tl"/>
          </a:blipFill>
        </p:spPr>
        <p:txBody>
          <a:bodyPr>
            <a:normAutofit lnSpcReduction="10000"/>
          </a:bodyPr>
          <a:lstStyle/>
          <a:p>
            <a:pPr>
              <a:buNone/>
            </a:pPr>
            <a:r>
              <a:rPr lang="ru-RU" sz="1600" dirty="0" smtClean="0">
                <a:latin typeface="Times New Roman" pitchFamily="18" charset="0"/>
                <a:cs typeface="Times New Roman" pitchFamily="18" charset="0"/>
              </a:rPr>
              <a:t>Наиболее любимы ворами-карманниками общественные места. Там, где толчется больше народу, — рынки, ярмарки, базары, большие магазины, вокзалы и пр. И там тоже не где попало, а в местах наибольшей концентрации людей. </a:t>
            </a:r>
          </a:p>
          <a:p>
            <a:pPr>
              <a:buNone/>
            </a:pPr>
            <a:r>
              <a:rPr lang="ru-RU" sz="1600" dirty="0" smtClean="0">
                <a:latin typeface="Times New Roman" pitchFamily="18" charset="0"/>
                <a:cs typeface="Times New Roman" pitchFamily="18" charset="0"/>
              </a:rPr>
              <a:t>Поймать вора-карманника очень непросто. Так как “виртуозу”, таскающему чужие кошельки, обычно помогают еще несколько подручных, прикрывающих и охраняющих его. Но более всего помогаем... мы. Мы с вами! Мы даже больше, чем его подручные, потому что провоцируем, балуем преступников тем, что не заботимся о своем кошельке.</a:t>
            </a:r>
          </a:p>
          <a:p>
            <a:pPr>
              <a:buNone/>
            </a:pPr>
            <a:r>
              <a:rPr lang="ru-RU" sz="2000" b="1" dirty="0" smtClean="0">
                <a:latin typeface="Times New Roman" pitchFamily="18" charset="0"/>
                <a:cs typeface="Times New Roman" pitchFamily="18" charset="0"/>
              </a:rPr>
              <a:t>Несколько простейших советов как уберечь свой кошелёк.</a:t>
            </a:r>
          </a:p>
          <a:p>
            <a:pPr>
              <a:buNone/>
            </a:pPr>
            <a:r>
              <a:rPr lang="ru-RU" sz="1600" dirty="0" smtClean="0">
                <a:latin typeface="Times New Roman" pitchFamily="18" charset="0"/>
                <a:cs typeface="Times New Roman" pitchFamily="18" charset="0"/>
              </a:rPr>
              <a:t>1.Не надо совать деньги (и документы тоже) в задний карман брюк.</a:t>
            </a:r>
          </a:p>
          <a:p>
            <a:pPr>
              <a:buNone/>
            </a:pPr>
            <a:r>
              <a:rPr lang="ru-RU" sz="1600" dirty="0" smtClean="0">
                <a:latin typeface="Times New Roman" pitchFamily="18" charset="0"/>
                <a:cs typeface="Times New Roman" pitchFamily="18" charset="0"/>
              </a:rPr>
              <a:t>2. Не гарантируют сохранность кошелька карманы на верхней одежде. Особенно боковые. Особенно если одежда расстегнута и распахнута. </a:t>
            </a:r>
          </a:p>
          <a:p>
            <a:pPr>
              <a:buNone/>
            </a:pPr>
            <a:r>
              <a:rPr lang="ru-RU" sz="1600" dirty="0" smtClean="0">
                <a:latin typeface="Times New Roman" pitchFamily="18" charset="0"/>
                <a:cs typeface="Times New Roman" pitchFamily="18" charset="0"/>
              </a:rPr>
              <a:t>3. И вообще кошелек лучше оставить дома. Деньги, рассованные по карманам, менее заметны, чем объемное портмоне, и их гораздо труднее вытащить.</a:t>
            </a:r>
          </a:p>
          <a:p>
            <a:pPr>
              <a:buNone/>
            </a:pPr>
            <a:r>
              <a:rPr lang="ru-RU" sz="1600" dirty="0" smtClean="0">
                <a:latin typeface="Times New Roman" pitchFamily="18" charset="0"/>
                <a:cs typeface="Times New Roman" pitchFamily="18" charset="0"/>
              </a:rPr>
              <a:t>4. Наибольшую (но не абсолютную) защиту обещают внутренние карманы на пиджаках и кофтах. Особенно если они застегиваются. Только не надо стучать по ним руками. И не надо проверять каждую минуту, не украли ли их. Теперь, конечно, украдут. </a:t>
            </a:r>
          </a:p>
          <a:p>
            <a:pPr>
              <a:buNone/>
            </a:pPr>
            <a:r>
              <a:rPr lang="ru-RU" sz="1600" dirty="0" smtClean="0">
                <a:latin typeface="Times New Roman" pitchFamily="18" charset="0"/>
                <a:cs typeface="Times New Roman" pitchFamily="18" charset="0"/>
              </a:rPr>
              <a:t>5. Всегда обращайте внимание на людей, которые находятся вокруг вас. Особенно не покупающих товар.</a:t>
            </a:r>
          </a:p>
          <a:p>
            <a:pPr>
              <a:buNone/>
            </a:pPr>
            <a:r>
              <a:rPr lang="ru-RU" sz="1600" dirty="0" smtClean="0">
                <a:latin typeface="Times New Roman" pitchFamily="18" charset="0"/>
                <a:cs typeface="Times New Roman" pitchFamily="18" charset="0"/>
              </a:rPr>
              <a:t>6. Не надо совать кошелек в сумки, куда вы складываете купленные продукты. </a:t>
            </a:r>
          </a:p>
          <a:p>
            <a:pPr>
              <a:buNone/>
            </a:pPr>
            <a:r>
              <a:rPr lang="ru-RU" sz="1600" dirty="0" smtClean="0">
                <a:latin typeface="Times New Roman" pitchFamily="18" charset="0"/>
                <a:cs typeface="Times New Roman" pitchFamily="18" charset="0"/>
              </a:rPr>
              <a:t>7. Удобней и безопасней перед походом в магазин деньги рассортировать и разложить по разным местам. Мелочь — во внешний карман. Средние купюры — во внутренний. А самые крупные, которые вы взяли “на всякий случай”, — еще поглубже. Но лучше всего брать столько денег, сколько вам необходимо, чтобы впоследствии меньше расстраиваться.</a:t>
            </a:r>
          </a:p>
          <a:p>
            <a:pPr>
              <a:buNone/>
            </a:pPr>
            <a:endParaRPr lang="ru-RU" sz="1600" dirty="0">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792088"/>
          </a:xfrm>
          <a:blipFill>
            <a:blip r:embed="rId2" cstate="print"/>
            <a:tile tx="0" ty="0" sx="100000" sy="100000" flip="none" algn="tl"/>
          </a:blipFill>
        </p:spPr>
        <p:txBody>
          <a:bodyPr>
            <a:normAutofit/>
          </a:bodyPr>
          <a:lstStyle/>
          <a:p>
            <a:pPr algn="ctr">
              <a:buNone/>
            </a:pPr>
            <a:r>
              <a:rPr lang="ru-RU" sz="2400" b="1" dirty="0" smtClean="0">
                <a:latin typeface="Times New Roman" pitchFamily="18" charset="0"/>
                <a:cs typeface="Times New Roman" pitchFamily="18" charset="0"/>
              </a:rPr>
              <a:t>КАК ИЗБЕЖАТЬ НАПАДЕНИЯ НА УЛИЦЕ</a:t>
            </a:r>
          </a:p>
          <a:p>
            <a:pPr algn="ctr">
              <a:buNone/>
            </a:pPr>
            <a:endParaRPr lang="ru-RU" sz="2400" dirty="0">
              <a:latin typeface="Times New Roman" pitchFamily="18" charset="0"/>
              <a:cs typeface="Times New Roman" pitchFamily="18" charset="0"/>
            </a:endParaRPr>
          </a:p>
        </p:txBody>
      </p:sp>
      <p:pic>
        <p:nvPicPr>
          <p:cNvPr id="17410" name="Picture 2" descr="C:\Users\1\Documents\1117513_green_street_hooligans.jpg"/>
          <p:cNvPicPr>
            <a:picLocks noChangeAspect="1" noChangeArrowheads="1"/>
          </p:cNvPicPr>
          <p:nvPr/>
        </p:nvPicPr>
        <p:blipFill>
          <a:blip r:embed="rId3" cstate="print"/>
          <a:srcRect/>
          <a:stretch>
            <a:fillRect/>
          </a:stretch>
        </p:blipFill>
        <p:spPr bwMode="auto">
          <a:xfrm>
            <a:off x="155917" y="1268760"/>
            <a:ext cx="8868354" cy="3744416"/>
          </a:xfrm>
          <a:prstGeom prst="rect">
            <a:avLst/>
          </a:prstGeom>
          <a:noFill/>
        </p:spPr>
      </p:pic>
    </p:spTree>
  </p:cSld>
  <p:clrMapOvr>
    <a:masterClrMapping/>
  </p:clrMapOvr>
  <p:transition>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260648"/>
            <a:ext cx="8424936" cy="6408712"/>
          </a:xfrm>
          <a:blipFill>
            <a:blip r:embed="rId2" cstate="print"/>
            <a:tile tx="0" ty="0" sx="100000" sy="100000" flip="none" algn="tl"/>
          </a:blipFill>
        </p:spPr>
        <p:txBody>
          <a:bodyPr>
            <a:normAutofit fontScale="92500" lnSpcReduction="20000"/>
          </a:bodyPr>
          <a:lstStyle/>
          <a:p>
            <a:pPr>
              <a:buNone/>
            </a:pPr>
            <a:r>
              <a:rPr lang="ru-RU" sz="1600" dirty="0" smtClean="0">
                <a:latin typeface="Times New Roman" pitchFamily="18" charset="0"/>
                <a:cs typeface="Times New Roman" pitchFamily="18" charset="0"/>
              </a:rPr>
              <a:t>1. Начнем со времени. Со времени прогулок.</a:t>
            </a:r>
          </a:p>
          <a:p>
            <a:pPr>
              <a:buNone/>
            </a:pPr>
            <a:r>
              <a:rPr lang="ru-RU" sz="1600" dirty="0" smtClean="0">
                <a:latin typeface="Times New Roman" pitchFamily="18" charset="0"/>
                <a:cs typeface="Times New Roman" pitchFamily="18" charset="0"/>
              </a:rPr>
              <a:t>Почему-то более всего мы опасаемся показываться на улицах после часа ночи. Нам кажется, что именно тогда переулки и подворотни кишат преступным элементом. Меж тем статистика убедительно доказывает, что наибольшее количество уличных преступлений случается с 20 до ноля часов. То есть в период, когда еще даже запоздавшие дети во дворах играют, — мама, всего-то еще десять часов! Может, лучше детей в порядке эксперимента выпускать на прогулки после трех часов ночи, когда хулиганы и насильники уже спят?</a:t>
            </a:r>
          </a:p>
          <a:p>
            <a:pPr>
              <a:buNone/>
            </a:pPr>
            <a:r>
              <a:rPr lang="ru-RU" sz="1600" dirty="0" smtClean="0">
                <a:latin typeface="Times New Roman" pitchFamily="18" charset="0"/>
                <a:cs typeface="Times New Roman" pitchFamily="18" charset="0"/>
              </a:rPr>
              <a:t>2. Если говорить не о часах, а о днях, то наибольшие опасения внушают дни авансов и получек на предприятиях, когда преступник активизируется, выходя на охоту за легкими деньгами, а на улицах заметно прибывает граждан в не очень трезвом состоянии. Серьезную опаску должны вызывать выходные, и особенно праздничные, дни, когда улицы просто-таки перенасыщены опасностями.</a:t>
            </a:r>
          </a:p>
          <a:p>
            <a:pPr>
              <a:buNone/>
            </a:pPr>
            <a:r>
              <a:rPr lang="ru-RU" sz="1600" dirty="0" smtClean="0">
                <a:latin typeface="Times New Roman" pitchFamily="18" charset="0"/>
                <a:cs typeface="Times New Roman" pitchFamily="18" charset="0"/>
              </a:rPr>
              <a:t>3. Из времен года безопасней всего, конечно, зима; Мало найдется бандитов, способных в январскую вьюгу высидеть несколько часов под кустами в </a:t>
            </a:r>
            <a:r>
              <a:rPr lang="ru-RU" sz="1600" dirty="0" err="1" smtClean="0">
                <a:latin typeface="Times New Roman" pitchFamily="18" charset="0"/>
                <a:cs typeface="Times New Roman" pitchFamily="18" charset="0"/>
              </a:rPr>
              <a:t>горсаду</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в</a:t>
            </a:r>
            <a:r>
              <a:rPr lang="ru-RU" sz="1600" dirty="0" smtClean="0">
                <a:latin typeface="Times New Roman" pitchFamily="18" charset="0"/>
                <a:cs typeface="Times New Roman" pitchFamily="18" charset="0"/>
              </a:rPr>
              <a:t> ожидании случайной жертвы. Зимой преступные происшествия смещаются ближе к теплу — в подъезды, подвалы, бойлерные и т. п. любимые преступниками помещения.</a:t>
            </a:r>
          </a:p>
          <a:p>
            <a:pPr>
              <a:buNone/>
            </a:pPr>
            <a:r>
              <a:rPr lang="ru-RU" sz="1600" dirty="0" smtClean="0">
                <a:latin typeface="Times New Roman" pitchFamily="18" charset="0"/>
                <a:cs typeface="Times New Roman" pitchFamily="18" charset="0"/>
              </a:rPr>
              <a:t>4. Теперь о месте действия. Пойдем от большего к меньшему. В любом городе существуют свои потенциально опасные районы. Либо это в худшем смысле слова рабочие поселки, либо кварталы, примыкающие к исправительно-трудовым учреждениям, либо районы, где идет дележка территорий молодежными группировками. Все совершенно индивидуально, и надо просто знать местные условия. К общепризнанным неблагополучным в криминогенном отношении зонам относятся кварталы, прилегающие к вокзалам и аэропортам, уличным рынкам, паркам и городкам молодежных общежитии. Почти всегда за счет удаленности от штабных правоохранительных учреждений окраины городов представляют большую угрозу, чем центр. Небезопасны дворы, расположенные в непосредственной близости к местам периодического массового скопления людей — стадионам, кинотеатрам, дворцам спорта, дискотекам, базарам, торговым центрам и пр. Понятно, что чем больше людей, тем больше предпосылок для возникновения преступлений. И, наоборот, чем меньше людей, тем спокойней жизнь. В тундре или пустыне, где плотность населения меньше одного человека на сто квадратных километров, надо еще умудриться отыскать преступника, который захочет покуситься на вашу честь или кошелек, еще надо попотеть, преодолевая сотни километров безлюдных пространств.</a:t>
            </a:r>
          </a:p>
          <a:p>
            <a:pPr>
              <a:buNone/>
            </a:pPr>
            <a:endParaRPr lang="ru-RU" sz="1600" dirty="0">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6264696"/>
          </a:xfrm>
          <a:blipFill>
            <a:blip r:embed="rId2" cstate="print"/>
            <a:tile tx="0" ty="0" sx="100000" sy="100000" flip="none" algn="tl"/>
          </a:blipFill>
        </p:spPr>
        <p:txBody>
          <a:bodyPr>
            <a:normAutofit lnSpcReduction="10000"/>
          </a:bodyPr>
          <a:lstStyle/>
          <a:p>
            <a:pPr>
              <a:buNone/>
            </a:pPr>
            <a:r>
              <a:rPr lang="ru-RU" sz="1600" dirty="0" smtClean="0">
                <a:latin typeface="Times New Roman" pitchFamily="18" charset="0"/>
                <a:cs typeface="Times New Roman" pitchFamily="18" charset="0"/>
              </a:rPr>
              <a:t>Более того, даже в относительно мирных районах мы умудряемся отыскать опасные места. Вместо того чтобы безлюдной ночью идти по хорошо освещенной улице, мы, срезая путь, бредем по полутемным проходным дворам, через новостройки, запущенные скверы и пустыри. Двигаясь по тротуару, жмемся к темным кустам, стенам домов, заборам. Этим нарушаем правила личной безопасности, рискуя тем, что нас в любое мгновение могут, ухватив за одежду, утянуть за близкий забор или в темный подъезд.</a:t>
            </a:r>
          </a:p>
          <a:p>
            <a:pPr lvl="0">
              <a:buNone/>
            </a:pPr>
            <a:r>
              <a:rPr lang="ru-RU" sz="1600" dirty="0" smtClean="0">
                <a:latin typeface="Times New Roman" pitchFamily="18" charset="0"/>
                <a:cs typeface="Times New Roman" pitchFamily="18" charset="0"/>
              </a:rPr>
              <a:t>Отдельный разговор о поведении, провоцирующем насилие. Девочки 14—17 лет становились жертвами насилия вдвое чаще своих старших 18—23-летних подруг. </a:t>
            </a:r>
          </a:p>
          <a:p>
            <a:pPr>
              <a:buNone/>
            </a:pPr>
            <a:r>
              <a:rPr lang="ru-RU" sz="1600" dirty="0" smtClean="0">
                <a:latin typeface="Times New Roman" pitchFamily="18" charset="0"/>
                <a:cs typeface="Times New Roman" pitchFamily="18" charset="0"/>
              </a:rPr>
              <a:t>Уверен, если бы слабый пол продумывал последствия своих действий — как одеваться, где ходить, с кем знакомиться и прочее, — 90% насильников остались бы без потенциальных жертв.</a:t>
            </a:r>
          </a:p>
          <a:p>
            <a:pPr>
              <a:buNone/>
            </a:pPr>
            <a:r>
              <a:rPr lang="ru-RU" sz="2000" b="1" dirty="0" smtClean="0">
                <a:latin typeface="Times New Roman" pitchFamily="18" charset="0"/>
                <a:cs typeface="Times New Roman" pitchFamily="18" charset="0"/>
              </a:rPr>
              <a:t>Чтобы избежать уличных “приключений”, НАДО:</a:t>
            </a:r>
          </a:p>
          <a:p>
            <a:pPr lvl="0">
              <a:buNone/>
            </a:pPr>
            <a:r>
              <a:rPr lang="ru-RU" sz="1600" dirty="0" smtClean="0">
                <a:latin typeface="Times New Roman" pitchFamily="18" charset="0"/>
                <a:cs typeface="Times New Roman" pitchFamily="18" charset="0"/>
              </a:rPr>
              <a:t>1. Избегать ночных путешествий.</a:t>
            </a:r>
          </a:p>
          <a:p>
            <a:pPr lvl="0">
              <a:buNone/>
            </a:pPr>
            <a:r>
              <a:rPr lang="ru-RU" sz="1600" dirty="0" smtClean="0">
                <a:latin typeface="Times New Roman" pitchFamily="18" charset="0"/>
                <a:cs typeface="Times New Roman" pitchFamily="18" charset="0"/>
              </a:rPr>
              <a:t>2. Надевать не привлекающую внимания, удобную для бега одежду и обувь. Дорогую оставить дома.</a:t>
            </a:r>
          </a:p>
          <a:p>
            <a:pPr lvl="0">
              <a:buNone/>
            </a:pPr>
            <a:r>
              <a:rPr lang="ru-RU" sz="1600" dirty="0" smtClean="0">
                <a:latin typeface="Times New Roman" pitchFamily="18" charset="0"/>
                <a:cs typeface="Times New Roman" pitchFamily="18" charset="0"/>
              </a:rPr>
              <a:t>3. Снять и спрятать в “тайники” на одежде все деньги, украшения, дорогие часы и пр.</a:t>
            </a:r>
          </a:p>
          <a:p>
            <a:pPr lvl="0">
              <a:buNone/>
            </a:pPr>
            <a:r>
              <a:rPr lang="ru-RU" sz="1600" dirty="0" smtClean="0">
                <a:latin typeface="Times New Roman" pitchFamily="18" charset="0"/>
                <a:cs typeface="Times New Roman" pitchFamily="18" charset="0"/>
              </a:rPr>
              <a:t>4. Взять средства защиты.</a:t>
            </a:r>
          </a:p>
          <a:p>
            <a:pPr lvl="0">
              <a:buNone/>
            </a:pPr>
            <a:r>
              <a:rPr lang="ru-RU" sz="1600" dirty="0" smtClean="0">
                <a:latin typeface="Times New Roman" pitchFamily="18" charset="0"/>
                <a:cs typeface="Times New Roman" pitchFamily="18" charset="0"/>
              </a:rPr>
              <a:t>5. Попросить проводить вас хозяев квартиры, где вы задержались, или кого-нибудь из гостей.</a:t>
            </a:r>
          </a:p>
          <a:p>
            <a:pPr lvl="0">
              <a:buNone/>
            </a:pPr>
            <a:r>
              <a:rPr lang="ru-RU" sz="1600" dirty="0" smtClean="0">
                <a:latin typeface="Times New Roman" pitchFamily="18" charset="0"/>
                <a:cs typeface="Times New Roman" pitchFamily="18" charset="0"/>
              </a:rPr>
              <a:t>6. На улице стараться находить попутчиков, идущих с вами в одну сторону.</a:t>
            </a:r>
          </a:p>
          <a:p>
            <a:pPr lvl="0">
              <a:buNone/>
            </a:pPr>
            <a:r>
              <a:rPr lang="ru-RU" sz="1600" dirty="0" smtClean="0">
                <a:latin typeface="Times New Roman" pitchFamily="18" charset="0"/>
                <a:cs typeface="Times New Roman" pitchFamily="18" charset="0"/>
              </a:rPr>
              <a:t>7. Не ходить по потенциально опасным районам: вблизи вокзалов, рынков, парков, “молодежных” районов... И прочим с дурной славой местам вашего города.</a:t>
            </a:r>
          </a:p>
          <a:p>
            <a:pPr>
              <a:buNone/>
            </a:pPr>
            <a:endParaRPr lang="ru-RU" sz="1600" dirty="0">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6192688"/>
          </a:xfrm>
          <a:blipFill>
            <a:blip r:embed="rId2" cstate="print"/>
            <a:tile tx="0" ty="0" sx="100000" sy="100000" flip="none" algn="tl"/>
          </a:blipFill>
        </p:spPr>
        <p:txBody>
          <a:bodyPr>
            <a:normAutofit/>
          </a:bodyPr>
          <a:lstStyle/>
          <a:p>
            <a:pPr lvl="0">
              <a:buNone/>
            </a:pPr>
            <a:r>
              <a:rPr lang="ru-RU" sz="1600" dirty="0" smtClean="0">
                <a:latin typeface="Times New Roman" pitchFamily="18" charset="0"/>
                <a:cs typeface="Times New Roman" pitchFamily="18" charset="0"/>
              </a:rPr>
              <a:t>8. Не ходить по темным улицам, проходным дворам, пустырям, новостройкам, скверам и паркам, пытаясь срезать путь. Ночью самый короткий путь — безопасный.</a:t>
            </a:r>
          </a:p>
          <a:p>
            <a:pPr lvl="0">
              <a:buNone/>
            </a:pPr>
            <a:r>
              <a:rPr lang="ru-RU" sz="1600" dirty="0" smtClean="0">
                <a:latin typeface="Times New Roman" pitchFamily="18" charset="0"/>
                <a:cs typeface="Times New Roman" pitchFamily="18" charset="0"/>
              </a:rPr>
              <a:t>9. В чужом городе необходимо узнать о безопасных маршрутах заранее.</a:t>
            </a:r>
          </a:p>
          <a:p>
            <a:pPr lvl="0">
              <a:buNone/>
            </a:pPr>
            <a:r>
              <a:rPr lang="ru-RU" sz="1600" dirty="0" smtClean="0">
                <a:latin typeface="Times New Roman" pitchFamily="18" charset="0"/>
                <a:cs typeface="Times New Roman" pitchFamily="18" charset="0"/>
              </a:rPr>
              <a:t>10. Ночью, перед тем как выйти на улицу, наметить наиболее безопасный путь по “островкам безопасности” — </a:t>
            </a:r>
            <a:r>
              <a:rPr lang="ru-RU" sz="1600" dirty="0" err="1" smtClean="0">
                <a:latin typeface="Times New Roman" pitchFamily="18" charset="0"/>
                <a:cs typeface="Times New Roman" pitchFamily="18" charset="0"/>
              </a:rPr>
              <a:t>райотделам</a:t>
            </a:r>
            <a:r>
              <a:rPr lang="ru-RU" sz="1600" dirty="0" smtClean="0">
                <a:latin typeface="Times New Roman" pitchFamily="18" charset="0"/>
                <a:cs typeface="Times New Roman" pitchFamily="18" charset="0"/>
              </a:rPr>
              <a:t> полиции, постам ГИБДД, охраняемым зданиям (банкам и пр.).</a:t>
            </a:r>
          </a:p>
          <a:p>
            <a:pPr lvl="0">
              <a:buNone/>
            </a:pPr>
            <a:r>
              <a:rPr lang="ru-RU" sz="1600" dirty="0" smtClean="0">
                <a:latin typeface="Times New Roman" pitchFamily="18" charset="0"/>
                <a:cs typeface="Times New Roman" pitchFamily="18" charset="0"/>
              </a:rPr>
              <a:t>11. Передвигаться не по тротуару, а по проезжей части, лицом навстречу движению.</a:t>
            </a:r>
          </a:p>
          <a:p>
            <a:pPr lvl="0">
              <a:buNone/>
            </a:pPr>
            <a:r>
              <a:rPr lang="ru-RU" sz="1600" dirty="0" smtClean="0">
                <a:latin typeface="Times New Roman" pitchFamily="18" charset="0"/>
                <a:cs typeface="Times New Roman" pitchFamily="18" charset="0"/>
              </a:rPr>
              <a:t>12. При этом держаться уверенно, но не вызывающе.</a:t>
            </a:r>
          </a:p>
          <a:p>
            <a:pPr lvl="0">
              <a:buNone/>
            </a:pPr>
            <a:r>
              <a:rPr lang="ru-RU" sz="1600" dirty="0" smtClean="0">
                <a:latin typeface="Times New Roman" pitchFamily="18" charset="0"/>
                <a:cs typeface="Times New Roman" pitchFamily="18" charset="0"/>
              </a:rPr>
              <a:t>13. При виде потенциально опасных компаний заранее переходить на другую сторону улицы или сворачивать в проулки.</a:t>
            </a:r>
          </a:p>
          <a:p>
            <a:pPr>
              <a:buNone/>
            </a:pPr>
            <a:endParaRPr lang="ru-RU" sz="1600" dirty="0">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192688"/>
          </a:xfrm>
          <a:blipFill>
            <a:blip r:embed="rId2" cstate="print"/>
            <a:tile tx="0" ty="0" sx="100000" sy="100000" flip="none" algn="tl"/>
          </a:blipFill>
        </p:spPr>
        <p:txBody>
          <a:bodyPr>
            <a:normAutofit/>
          </a:bodyPr>
          <a:lstStyle/>
          <a:p>
            <a:pPr>
              <a:buNone/>
            </a:pPr>
            <a:r>
              <a:rPr lang="ru-RU" sz="2000" b="1" dirty="0" smtClean="0">
                <a:latin typeface="Times New Roman" pitchFamily="18" charset="0"/>
                <a:cs typeface="Times New Roman" pitchFamily="18" charset="0"/>
              </a:rPr>
              <a:t>Что делать если вы подверглись нападению.</a:t>
            </a:r>
          </a:p>
          <a:p>
            <a:pPr>
              <a:buNone/>
            </a:pPr>
            <a:r>
              <a:rPr lang="ru-RU" sz="1600" dirty="0" smtClean="0">
                <a:latin typeface="Times New Roman" pitchFamily="18" charset="0"/>
                <a:cs typeface="Times New Roman" pitchFamily="18" charset="0"/>
              </a:rPr>
              <a:t>Ваша главная цель – выйти из критической ситуации с наименьшими потерями. Поэтому нечего играть в благородство. Если есть возможность бежать – бегите немедленно.</a:t>
            </a:r>
          </a:p>
          <a:p>
            <a:pPr>
              <a:buNone/>
            </a:pPr>
            <a:r>
              <a:rPr lang="ru-RU" sz="1600" dirty="0" smtClean="0">
                <a:latin typeface="Times New Roman" pitchFamily="18" charset="0"/>
                <a:cs typeface="Times New Roman" pitchFamily="18" charset="0"/>
              </a:rPr>
              <a:t>Чтобы быстрее и надёжнее оторваться от преследователей:</a:t>
            </a:r>
          </a:p>
          <a:p>
            <a:pPr>
              <a:buAutoNum type="arabicPeriod"/>
            </a:pPr>
            <a:r>
              <a:rPr lang="ru-RU" sz="1600" dirty="0" smtClean="0">
                <a:latin typeface="Times New Roman" pitchFamily="18" charset="0"/>
                <a:cs typeface="Times New Roman" pitchFamily="18" charset="0"/>
              </a:rPr>
              <a:t>Избирайте для отступления сложный для хулиганов маршрут. Разумеется, чтобы он оказался вам по силам и не был бы для вас сложнее, чем для преследователей.</a:t>
            </a:r>
          </a:p>
          <a:p>
            <a:pPr>
              <a:buAutoNum type="arabicPeriod"/>
            </a:pPr>
            <a:r>
              <a:rPr lang="ru-RU" sz="1600" dirty="0" smtClean="0">
                <a:latin typeface="Times New Roman" pitchFamily="18" charset="0"/>
                <a:cs typeface="Times New Roman" pitchFamily="18" charset="0"/>
              </a:rPr>
              <a:t>Через лёгкие для вас препятствия и неприятные для преследователей грязь, лужи, кусты, забор отступайте смело. Если преследователи и не бросят погони, они замедлят бег перед неприятной преградой. Часто погоня прекращается, если ей не предшествовала принципиальная схватка и противники не вошли в раж.</a:t>
            </a:r>
          </a:p>
          <a:p>
            <a:pPr>
              <a:buAutoNum type="arabicPeriod"/>
            </a:pPr>
            <a:r>
              <a:rPr lang="ru-RU" sz="1600" dirty="0" smtClean="0">
                <a:latin typeface="Times New Roman" pitchFamily="18" charset="0"/>
                <a:cs typeface="Times New Roman" pitchFamily="18" charset="0"/>
              </a:rPr>
              <a:t>Если перед вами невысокий обрывчик, крутой склон, высокое крыльцо, можно и нужно прыгать. На пути оказалась река, пруд, смело вбегайте(прыгайте) в воду, разумеется, если вы умеете плавать и на дворе не декабрь. Преследователям это не понравится, а если нет, то в воде численное превосходство и боевые навыки реализовать труднее.</a:t>
            </a:r>
          </a:p>
          <a:p>
            <a:pPr>
              <a:buAutoNum type="arabicPeriod"/>
            </a:pPr>
            <a:r>
              <a:rPr lang="ru-RU" sz="1600" dirty="0" smtClean="0">
                <a:latin typeface="Times New Roman" pitchFamily="18" charset="0"/>
                <a:cs typeface="Times New Roman" pitchFamily="18" charset="0"/>
              </a:rPr>
              <a:t>Иногда целесообразно отступать через захламлённые строительным мусором площадки новостроек(если вы знаете район и не загоните сами себя в тупик). Там можно вооружится чем-нибудь тяжёлым и твёрдым. К тому же на таких объектах бывает охрана или сигнализация.</a:t>
            </a:r>
          </a:p>
          <a:p>
            <a:pPr>
              <a:buNone/>
            </a:pPr>
            <a:endParaRPr lang="ru-RU" sz="2000" b="1" dirty="0">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96F229C5C96C7C4194ABAD948440A683" ma:contentTypeVersion="1" ma:contentTypeDescription="Создание документа." ma:contentTypeScope="" ma:versionID="dae4833a8ee44c4366b574fb9bae8f30">
  <xsd:schema xmlns:xsd="http://www.w3.org/2001/XMLSchema" xmlns:xs="http://www.w3.org/2001/XMLSchema" xmlns:p="http://schemas.microsoft.com/office/2006/metadata/properties" xmlns:ns2="c71519f2-859d-46c1-a1b6-2941efed936d" targetNamespace="http://schemas.microsoft.com/office/2006/metadata/properties" ma:root="true" ma:fieldsID="50cb86ceb6424ce5d7cfd0ce4d0e3de2" ns2:_="">
    <xsd:import namespace="c71519f2-859d-46c1-a1b6-2941efed936d"/>
    <xsd:element name="properties">
      <xsd:complexType>
        <xsd:sequence>
          <xsd:element name="documentManagement">
            <xsd:complexType>
              <xsd:all>
                <xsd:element ref="ns2:SharedWithUsers"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1519f2-859d-46c1-a1b6-2941efed936d" elementFormDefault="qualified">
    <xsd:import namespace="http://schemas.microsoft.com/office/2006/documentManagement/types"/>
    <xsd:import namespace="http://schemas.microsoft.com/office/infopath/2007/PartnerControls"/>
    <xsd:element name="SharedWithUsers" ma:index="8" nillable="true" ma:displayName="Общий доступ с использованием"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dlc_DocId" ma:index="9" nillable="true" ma:displayName="Значение идентификатора документа" ma:description="Значение идентификатора документа, присвоенного данному элементу." ma:internalName="_dlc_DocId" ma:readOnly="true">
      <xsd:simpleType>
        <xsd:restriction base="dms:Text"/>
      </xsd:simpleType>
    </xsd:element>
    <xsd:element name="_dlc_DocIdUrl" ma:index="10" nillable="true" ma:displayName="Идентификатор документа" ma:description="Постоянная ссылка на этот документ."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Сохранить идентификатор" ma:description="Сохранять идентификатор при добавлении."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c71519f2-859d-46c1-a1b6-2941efed936d">T4CTUPCNHN5M-305841184-2229</_dlc_DocId>
    <_dlc_DocIdUrl xmlns="c71519f2-859d-46c1-a1b6-2941efed936d">
      <Url>http://www.xn--44-6kcadhwnl3cfdx.xn--p1ai/chuhloma/vig/internet-pred/_layouts/15/DocIdRedir.aspx?ID=T4CTUPCNHN5M-305841184-2229</Url>
      <Description>T4CTUPCNHN5M-305841184-2229</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6EBC67E-C749-4E01-B142-DCDD9A0C4612}"/>
</file>

<file path=customXml/itemProps2.xml><?xml version="1.0" encoding="utf-8"?>
<ds:datastoreItem xmlns:ds="http://schemas.openxmlformats.org/officeDocument/2006/customXml" ds:itemID="{56747A4E-7A57-419E-9200-83F46B613A80}"/>
</file>

<file path=customXml/itemProps3.xml><?xml version="1.0" encoding="utf-8"?>
<ds:datastoreItem xmlns:ds="http://schemas.openxmlformats.org/officeDocument/2006/customXml" ds:itemID="{5E818EA5-E995-41C9-8E28-26C65FE75B2E}"/>
</file>

<file path=customXml/itemProps4.xml><?xml version="1.0" encoding="utf-8"?>
<ds:datastoreItem xmlns:ds="http://schemas.openxmlformats.org/officeDocument/2006/customXml" ds:itemID="{230ED15A-0D05-452D-ACDB-8D3B0D41E693}"/>
</file>

<file path=docProps/app.xml><?xml version="1.0" encoding="utf-8"?>
<Properties xmlns="http://schemas.openxmlformats.org/officeDocument/2006/extended-properties" xmlns:vt="http://schemas.openxmlformats.org/officeDocument/2006/docPropsVTypes">
  <Template>Opulent</Template>
  <TotalTime>1574</TotalTime>
  <Words>2852</Words>
  <Application>Microsoft Office PowerPoint</Application>
  <PresentationFormat>Экран (4:3)</PresentationFormat>
  <Paragraphs>92</Paragraphs>
  <Slides>17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17</vt:i4>
      </vt:variant>
    </vt:vector>
  </HeadingPairs>
  <TitlesOfParts>
    <vt:vector size="22" baseType="lpstr">
      <vt:lpstr>Times New Roman</vt:lpstr>
      <vt:lpstr>Trebuchet MS</vt:lpstr>
      <vt:lpstr>Wingdings</vt:lpstr>
      <vt:lpstr>Wingdings 2</vt:lpstr>
      <vt:lpstr>Изящная</vt:lpstr>
      <vt:lpstr>Как уберечь себя от преступлений. Презентация по ОБЖ</vt:lpstr>
      <vt:lpstr>Презентация PowerPoint</vt:lpstr>
      <vt:lpstr>УЛИЧНОЕ ВОРОВСТВО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Самозащита в общественном транспорте.</vt:lpstr>
      <vt:lpstr>Презентация PowerPoint</vt:lpstr>
      <vt:lpstr>Самозащита в замкнутом помещении.</vt:lpstr>
      <vt:lpstr>Особенности схватки на лестнице.</vt:lpstr>
      <vt:lpstr>Вопросы и задания.</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Как себя вести, если силового контакта избежать не удалось. Презентация по ОБЖ</dc:title>
  <dc:creator>user</dc:creator>
  <cp:lastModifiedBy>XTreme.ws</cp:lastModifiedBy>
  <cp:revision>130</cp:revision>
  <dcterms:created xsi:type="dcterms:W3CDTF">2015-04-02T10:22:59Z</dcterms:created>
  <dcterms:modified xsi:type="dcterms:W3CDTF">2020-05-18T07:52:31Z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0x01010096F229C5C96C7C4194ABAD948440A683</vt:lpwstr>
  </property>
  <property fmtid="{D5CDD505-2E9C-101B-9397-08002B2CF9AE}" pid="3" name="_dlc_DocIdItemGuid">
    <vt:lpwstr>32caf2c9-5889-4a64-8f07-04cc177376ea</vt:lpwstr>
  </property>
</Properties>
</file>