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1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229600" cy="1828800"/>
          </a:xfrm>
        </p:spPr>
        <p:txBody>
          <a:bodyPr>
            <a:normAutofit/>
          </a:bodyPr>
          <a:lstStyle/>
          <a:p>
            <a:r>
              <a:rPr lang="ru-RU" sz="5400" i="1" u="sng" dirty="0" smtClean="0">
                <a:latin typeface="Monotype Corsiva" pitchFamily="66" charset="0"/>
              </a:rPr>
              <a:t>Европейские города Средневековья</a:t>
            </a:r>
            <a:endParaRPr lang="ru-RU" sz="5400" i="1" u="sng" dirty="0">
              <a:latin typeface="Monotype Corsiva" pitchFamily="66" charset="0"/>
            </a:endParaRPr>
          </a:p>
        </p:txBody>
      </p:sp>
      <p:pic>
        <p:nvPicPr>
          <p:cNvPr id="4" name="Рисунок 3" descr="об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564904"/>
            <a:ext cx="2736304" cy="4176464"/>
          </a:xfrm>
          <a:prstGeom prst="rect">
            <a:avLst/>
          </a:prstGeom>
        </p:spPr>
      </p:pic>
      <p:pic>
        <p:nvPicPr>
          <p:cNvPr id="3" name="Рисунок 2" descr="общ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04864"/>
            <a:ext cx="2664296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Готика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Центральным местом в городе была рыночная площадь, неподалеку от которой располагался главный городской собор.</a:t>
            </a:r>
          </a:p>
          <a:p>
            <a:r>
              <a:rPr lang="ru-RU" dirty="0" smtClean="0">
                <a:latin typeface="Monotype Corsiva" pitchFamily="66" charset="0"/>
              </a:rPr>
              <a:t>Чаще всего новые постройки относились к готическому стилю</a:t>
            </a:r>
          </a:p>
          <a:p>
            <a:endParaRPr lang="ru-RU" dirty="0"/>
          </a:p>
        </p:txBody>
      </p:sp>
      <p:pic>
        <p:nvPicPr>
          <p:cNvPr id="5" name="Содержимое 4" descr="готика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720080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Monotype Corsiva" pitchFamily="66" charset="0"/>
              </a:rPr>
              <a:t>Готика - </a:t>
            </a:r>
            <a:r>
              <a:rPr lang="ru-RU" sz="3600" dirty="0" smtClean="0">
                <a:latin typeface="Monotype Corsiva" pitchFamily="66" charset="0"/>
              </a:rPr>
              <a:t>архитектурный стиль, характеризующийся остроконечными сводами в сочетании с ажуром, статуями и витражами.</a:t>
            </a:r>
          </a:p>
          <a:p>
            <a:pPr algn="ctr"/>
            <a:endParaRPr lang="ru-RU" i="1" dirty="0" smtClean="0">
              <a:latin typeface="Monotype Corsiva" pitchFamily="66" charset="0"/>
            </a:endParaRPr>
          </a:p>
          <a:p>
            <a:pPr algn="ctr"/>
            <a:endParaRPr lang="ru-RU" i="1" dirty="0" smtClean="0">
              <a:latin typeface="Monotype Corsiva" pitchFamily="66" charset="0"/>
            </a:endParaRPr>
          </a:p>
          <a:p>
            <a:pPr algn="ctr"/>
            <a:endParaRPr lang="ru-RU" dirty="0"/>
          </a:p>
        </p:txBody>
      </p:sp>
      <p:pic>
        <p:nvPicPr>
          <p:cNvPr id="5" name="Содержимое 4" descr="400px-Catholic_Cathedral_Moscow__flower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60648"/>
            <a:ext cx="3168352" cy="4824535"/>
          </a:xfrm>
        </p:spPr>
      </p:pic>
      <p:pic>
        <p:nvPicPr>
          <p:cNvPr id="6" name="Рисунок 5" descr="462px-Cathedrale_de_Coutances_bordercroppe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980728"/>
            <a:ext cx="4156906" cy="5389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34563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latin typeface="Monotype Corsiva" pitchFamily="66" charset="0"/>
              </a:rPr>
              <a:t>Витраж — </a:t>
            </a:r>
            <a:r>
              <a:rPr lang="ru-RU" sz="4400" dirty="0" smtClean="0">
                <a:latin typeface="Monotype Corsiva" pitchFamily="66" charset="0"/>
              </a:rPr>
              <a:t>узорные стеклянные окна или украшения на стенах, предметах мебели и быта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pic>
        <p:nvPicPr>
          <p:cNvPr id="3" name="Рисунок 2" descr="dbnhf;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908720"/>
            <a:ext cx="4320480" cy="4824536"/>
          </a:xfrm>
          <a:prstGeom prst="rect">
            <a:avLst/>
          </a:prstGeom>
        </p:spPr>
      </p:pic>
      <p:pic>
        <p:nvPicPr>
          <p:cNvPr id="4" name="Рисунок 3" descr="dbnhf;;;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1920" y="2780928"/>
            <a:ext cx="4724400" cy="3543300"/>
          </a:xfrm>
          <a:prstGeom prst="rect">
            <a:avLst/>
          </a:prstGeom>
        </p:spPr>
      </p:pic>
      <p:pic>
        <p:nvPicPr>
          <p:cNvPr id="5" name="Рисунок 4" descr=".dbnhf;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268760"/>
            <a:ext cx="4762500" cy="418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Почти любой город со всех сторон был окружен стенами.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Причем чем больше и богаче был город, тем белее мощные и высокие стены его окружали.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Для самых маленьких и молодых городов защитой могли служить просто земляная насыпь и деревянный частокол на ней, в городах побольше строили прочные каменные стены с башнями и бойницами.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В работах по возведению и поддержанию городских укреплений должны были участвовать все горожане, но те, кто не мог этого сделать, вносили свою помощь в оборону города деньгами.</a:t>
            </a:r>
          </a:p>
          <a:p>
            <a:endParaRPr lang="ru-RU" dirty="0"/>
          </a:p>
        </p:txBody>
      </p:sp>
      <p:pic>
        <p:nvPicPr>
          <p:cNvPr id="7" name="Содержимое 6" descr="goroda-1024x76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932040" y="476672"/>
            <a:ext cx="4038600" cy="5040560"/>
          </a:xfrm>
        </p:spPr>
      </p:pic>
      <p:pic>
        <p:nvPicPr>
          <p:cNvPr id="8" name="Рисунок 7" descr="spain_k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500" y="819150"/>
            <a:ext cx="6985000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/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Средневековый город был необычен тем, что вокруг его стен обычно устраивали сады и огороды, принадлежащие горожанам. </a:t>
            </a:r>
          </a:p>
          <a:p>
            <a:pPr algn="ctr"/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Содержимое 4" descr="cfls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0" y="1412776"/>
            <a:ext cx="4038600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476672"/>
            <a:ext cx="3888432" cy="564949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Многие города имели примерно одинаковую планировку.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В центре возводили главную площадь, на которой строили центральный собор, рядом с ним здание городского совета — ратуша.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Часто она выделялась на фоне остальных домов своей высотой и башней с часами.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В центре площади стоял замок феодала.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От этой площади по радиусам разбегались узкие улочки.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hfneif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39952" y="0"/>
            <a:ext cx="5143500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Ближе к центру города располагались богатые дома, дальше — дома и мастерские ремесленников, совсем на окраинах — трущобы бедняков.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Недалеко от городских ворот располагались купеческие подворья, где останавливались проезжие купцы.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Там же были склады товаров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Содержимое 4" descr="ujhj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7737" y="1720056"/>
            <a:ext cx="3819525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Если город стоял на берегу судоходной реки или моря, то в стороне порта образовывался портовый квартал — речной, морской, рыбацкий.</a:t>
            </a:r>
          </a:p>
          <a:p>
            <a:pPr algn="ctr"/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" name="Содержимое 4" descr="45277525_1245314573_0_bc9e_8510c753_XL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4008" y="1484784"/>
            <a:ext cx="4038600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В стенах, окружавших город, были сделаны ворота, которые запирались на ночь одновременно с заходом солнца и отпирались на рассвете.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Обычно о начале дня возвещал бой колоколов городского собора, гонг или горн.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Часы с боем на башне ратуши были дорогим удовольствием, и такое чудо мог позволить себе только очень богатый город.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Часы были гордостью горожан.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Кстати, на циферблатах этих часов не было деления на минуты.</a:t>
            </a:r>
          </a:p>
          <a:p>
            <a:endParaRPr lang="ru-RU" dirty="0"/>
          </a:p>
        </p:txBody>
      </p:sp>
      <p:pic>
        <p:nvPicPr>
          <p:cNvPr id="6" name="Содержимое 5" descr="xfcs.jpe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61206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У многих жителей городов был домашний скот, который но утрам надо было провожать на пастбища.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Поэтому каждое утро к туку колоколов или часов примешивался еще голос пастушьего рожка.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 Тогда открывали все ворота города, через которые скот выгоняли на общинные пастбища, а вечером животных загоняли и город.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Жители держали в основном мелкий скот — коз, овец, свиней.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Свиней из города не выгоняли, они и там находили себе обильную пищу, так как весь мусор, все остатки пищи выбрасывали на улицу.</a:t>
            </a:r>
          </a:p>
          <a:p>
            <a:pPr algn="ctr"/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Содержимое 4" descr=";bd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4008" y="1340768"/>
            <a:ext cx="4038600" cy="27297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Европа </a:t>
            </a:r>
            <a:r>
              <a:rPr lang="en-US" sz="4400" dirty="0" smtClean="0">
                <a:latin typeface="Monotype Corsiva" pitchFamily="66" charset="0"/>
              </a:rPr>
              <a:t>X </a:t>
            </a:r>
            <a:r>
              <a:rPr lang="ru-RU" sz="4400" dirty="0" smtClean="0">
                <a:latin typeface="Monotype Corsiva" pitchFamily="66" charset="0"/>
              </a:rPr>
              <a:t>столетия…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4726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Как раз в это время начинается возникновение и расцвет городов как центров ремесла и торговли, центров новой культуры и искусства.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Возникло большое количество разнообразных ремесел.</a:t>
            </a:r>
          </a:p>
        </p:txBody>
      </p:sp>
      <p:pic>
        <p:nvPicPr>
          <p:cNvPr id="6" name="Содержимое 5" descr="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124744"/>
            <a:ext cx="4258816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На центральной площади располагался самый большой в городе рынок. Но торговля шла не только на рыночной площади.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Крупные сезонные ярмарки были и за городскими стенами — например, на лугу.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А в северных городах зимой такие ярмарки устраивали прямо на льду замерзшей реки или озера.</a:t>
            </a:r>
          </a:p>
          <a:p>
            <a:endParaRPr lang="ru-RU" dirty="0"/>
          </a:p>
        </p:txBody>
      </p:sp>
      <p:pic>
        <p:nvPicPr>
          <p:cNvPr id="5" name="Содержимое 4" descr="улицанек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692696"/>
            <a:ext cx="4320480" cy="5184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Да и в самом городе могло быть еще несколько торговых площадей. Некоторые из них были «специализированными» местами торговли определенным товаром и имели соответствующие названия, например Сенная площадь,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Рыбная, Железная, Зерновая</a:t>
            </a:r>
          </a:p>
          <a:p>
            <a:endParaRPr lang="ru-RU" dirty="0"/>
          </a:p>
        </p:txBody>
      </p:sp>
      <p:pic>
        <p:nvPicPr>
          <p:cNvPr id="5" name="Содержимое 4" descr="рыно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476672"/>
            <a:ext cx="4320480" cy="5760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Торговля шла и на улицах, где размещались дома ремесленников. 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Такой дом был одновременно и мастерской, и магазинчиком. </a:t>
            </a:r>
          </a:p>
        </p:txBody>
      </p:sp>
      <p:pic>
        <p:nvPicPr>
          <p:cNvPr id="5" name="Содержимое 4" descr="торгву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788024" y="332656"/>
            <a:ext cx="4038600" cy="3975777"/>
          </a:xfrm>
        </p:spPr>
      </p:pic>
      <p:pic>
        <p:nvPicPr>
          <p:cNvPr id="6" name="Рисунок 5" descr="торговл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56792"/>
            <a:ext cx="3528392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За правилами торговли строго наблюдали старейшины города, в лавках на площади и на улочках города можно было торговать с рассвета до заката во все дни, кроме праздников и воскресений.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Начало и конец ярмарки тоже отмечали, и оставаться торговать после ее официального закрытия приезжим купцам не дозволялось.</a:t>
            </a:r>
          </a:p>
          <a:p>
            <a:endParaRPr lang="ru-RU" dirty="0"/>
          </a:p>
        </p:txBody>
      </p:sp>
      <p:pic>
        <p:nvPicPr>
          <p:cNvPr id="5" name="Содержимое 4" descr="торг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476672"/>
            <a:ext cx="4392488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В средневековых городах не было номеров домов, на каждом доме над входом висел щит, а на нем было нарисовано какое-ни­будь изображение, например медведь или волк, лебедь или ястреб, полумесяц, звезда, золотой меч.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По этим изображениям, которые получили название «эмблемы», и различали тогда дома.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 В наше время много значит фамилия домовладельца, но в ту пору фамилий еще не было, а дом часто указывал на ремесло его владельца.</a:t>
            </a:r>
          </a:p>
          <a:p>
            <a:endParaRPr lang="ru-RU" dirty="0"/>
          </a:p>
        </p:txBody>
      </p:sp>
      <p:pic>
        <p:nvPicPr>
          <p:cNvPr id="5" name="Содержимое 4" descr="эмб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4008" y="188640"/>
            <a:ext cx="4038600" cy="4031869"/>
          </a:xfrm>
        </p:spPr>
      </p:pic>
      <p:pic>
        <p:nvPicPr>
          <p:cNvPr id="6" name="Рисунок 5" descr="Эмблема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59832" y="1143000"/>
            <a:ext cx="5248275" cy="5715000"/>
          </a:xfrm>
          <a:prstGeom prst="rect">
            <a:avLst/>
          </a:prstGeom>
        </p:spPr>
      </p:pic>
      <p:pic>
        <p:nvPicPr>
          <p:cNvPr id="8" name="Рисунок 7" descr="Norwegian_COA_redyellow.250px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2348880"/>
            <a:ext cx="2381250" cy="424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Одежда эпохи Средневековья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По  цвету одежды можно было узнать, из зажиточной семьи этот человек или из бедной.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В одежде отражались черты готической архитектуры.</a:t>
            </a:r>
          </a:p>
          <a:p>
            <a:endParaRPr lang="ru-RU" dirty="0"/>
          </a:p>
        </p:txBody>
      </p:sp>
      <p:pic>
        <p:nvPicPr>
          <p:cNvPr id="7" name="Содержимое 6" descr="костюм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004048" y="1268760"/>
            <a:ext cx="329480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жской костюм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8000" cy="3849624"/>
          </a:xfrm>
          <a:prstGeom prst="rect">
            <a:avLst/>
          </a:prstGeom>
        </p:spPr>
      </p:pic>
      <p:pic>
        <p:nvPicPr>
          <p:cNvPr id="3" name="Рисунок 2" descr="свадебное плать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0" y="3008376"/>
            <a:ext cx="6858000" cy="3849624"/>
          </a:xfrm>
          <a:prstGeom prst="rect">
            <a:avLst/>
          </a:prstGeom>
        </p:spPr>
      </p:pic>
      <p:pic>
        <p:nvPicPr>
          <p:cNvPr id="4" name="Рисунок 3" descr="костую общ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2536" y="0"/>
            <a:ext cx="93965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Какие виды ремесел развивались в Европе </a:t>
            </a:r>
            <a:r>
              <a:rPr lang="en-US" dirty="0" smtClean="0">
                <a:latin typeface="Monotype Corsiva" pitchFamily="66" charset="0"/>
              </a:rPr>
              <a:t>X </a:t>
            </a:r>
            <a:r>
              <a:rPr lang="ru-RU" dirty="0" smtClean="0">
                <a:latin typeface="Monotype Corsiva" pitchFamily="66" charset="0"/>
              </a:rPr>
              <a:t>в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1412776"/>
            <a:ext cx="5112568" cy="410445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Разнообразнее стала выделка тканей от плотного сукна для военных нужд и для мешков с продуктами до тонких дорогих материй для богатых горожан, для балов и развлечений.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 Благодаря появлению большого числа модников усовершенствовалась обработка кожи, из которой стали шиты одежду и обувь, делать мебель и другие хозяйственные предметы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 Расширилось производство глиняных изделий. 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А еще развивалось мельничное дело, строительное, стеклодувное и многие другие.</a:t>
            </a:r>
          </a:p>
          <a:p>
            <a:endParaRPr lang="ru-RU" sz="1800" dirty="0"/>
          </a:p>
        </p:txBody>
      </p:sp>
      <p:pic>
        <p:nvPicPr>
          <p:cNvPr id="7" name="Содержимое 6" descr="ремесло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788024" y="3861048"/>
            <a:ext cx="4104456" cy="2520280"/>
          </a:xfrm>
        </p:spPr>
      </p:pic>
      <p:pic>
        <p:nvPicPr>
          <p:cNvPr id="8" name="Рисунок 7" descr="ремеслоп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3816424" cy="2304257"/>
          </a:xfrm>
          <a:prstGeom prst="rect">
            <a:avLst/>
          </a:prstGeom>
        </p:spPr>
      </p:pic>
      <p:pic>
        <p:nvPicPr>
          <p:cNvPr id="11" name="Рисунок 10" descr="ремеслоап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762000"/>
            <a:ext cx="406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2565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Людям нужны были города с большими рынками, где мастера могли бы продавать свои изделия, а сами ремесленники получали бы заказы на свою продукцию.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Появление городов стало важным явлением в развитии человечества.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 Города, в свою очередь, породили новую архитектуру, новую моду, появились новые праздники и традиции.</a:t>
            </a:r>
          </a:p>
          <a:p>
            <a:endParaRPr lang="ru-RU" dirty="0"/>
          </a:p>
        </p:txBody>
      </p:sp>
      <p:pic>
        <p:nvPicPr>
          <p:cNvPr id="5" name="Содержимое 4" descr="Middle_Ages-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692696"/>
            <a:ext cx="4104456" cy="55446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Где селились ремесленники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Ремесленники селились вблизи больших владений — усадеб и замков богачей, строили жилье и у стен монастырей, куда стекалось много людей на богомолье, в населенных пунктах, находившихся на пересечении важных дорог, у речных переправ и мостов, на берегах удобных для стоянки кораблей бухт и заливов.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Это позволяло торговать с другими городами и странами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Содержимое 6" descr="замок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4008" y="198884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200" dirty="0" smtClean="0">
                <a:latin typeface="Monotype Corsiva" pitchFamily="66" charset="0"/>
              </a:rPr>
              <a:t>Средневековые города весьма отличались по своему внешнему  виду от современных городов. </a:t>
            </a:r>
          </a:p>
          <a:p>
            <a:pPr algn="ctr"/>
            <a:r>
              <a:rPr lang="ru-RU" sz="4200" dirty="0" smtClean="0">
                <a:latin typeface="Monotype Corsiva" pitchFamily="66" charset="0"/>
              </a:rPr>
              <a:t>Обычно они были окружены высокими каменными стенами с башнями и массивными воротами,   а также глубокими рвами для защиты от нападения неприятеля.</a:t>
            </a:r>
          </a:p>
          <a:p>
            <a:endParaRPr lang="ru-RU" dirty="0"/>
          </a:p>
        </p:txBody>
      </p:sp>
      <p:pic>
        <p:nvPicPr>
          <p:cNvPr id="5" name="Содержимое 4" descr="ворота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716016" y="188640"/>
            <a:ext cx="3456384" cy="2304256"/>
          </a:xfrm>
        </p:spPr>
      </p:pic>
      <p:pic>
        <p:nvPicPr>
          <p:cNvPr id="7" name="Рисунок 6" descr="воротт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51720" y="1988840"/>
            <a:ext cx="6858000" cy="455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 Жители города — ремесленники и купцы — несли сторожевую службу и составляли городское военное ополчение.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Со временем городские постройки так разрослись, что начали выходить за пределы крепостных стен.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Так постепенно возникли городские предместья — посады, населенные главным образом ремесленниками, причем представители одной специальности жили обычно на одной улице.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Так возникали кузнечные, оружейные, ткацкие и другие улицы. Предместья, в свою очередь, обносили новым кольцом стен и укреплений. Средневековые города прирастали кольцами.</a:t>
            </a:r>
          </a:p>
          <a:p>
            <a:endParaRPr lang="ru-RU" dirty="0"/>
          </a:p>
        </p:txBody>
      </p:sp>
      <p:pic>
        <p:nvPicPr>
          <p:cNvPr id="5" name="Содержимое 4" descr="воротаа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4008" y="836712"/>
            <a:ext cx="3987800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Размеры европейских городов были весьма невелики, как правило, в городах насчитывалось всего 1—5 тыс. жителей,. Только столица страны, такая, как Париж или Лондон, имела население 40—50 тыс. человек.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Городов тогда было мало, и расстояния между ними были довольно большими — 30—50 км.</a:t>
            </a:r>
          </a:p>
          <a:p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5" name="Содержимое 4" descr="dyt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052736"/>
            <a:ext cx="340227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Monotype Corsiva" pitchFamily="66" charset="0"/>
              </a:rPr>
              <a:t>Наибольшая часть зданий в средневековых городах была деревянной, и дома вплотную примы­кали друг к другу. 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Улицы делали очень узкими, а верхние этажи домов нередко строили так, что они выдавались в виде выступов над нижними и крыши домов, расположенных на противоположных сторонах улицы, чуть ли не соприкасались друг с другом. Из-за этого узкие и кривые городские улицы были часто полутемными, на некоторые из них никогда не проникали лучи солнца. 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Вдоль улицы тянулись сплошные фасады домов, без проходов между ними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 Сами улицы были узкими, такими, что порой па них нельзя было разъехаться двум телегам. 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Улочки не были прямыми, они петляли, пересекались друг с другом, образуя маленькие площади, их соединяли проулки. Все это образовывало настоящий лабиринт, в котором приезжему нетрудно было заблудиться.</a:t>
            </a:r>
          </a:p>
          <a:p>
            <a:endParaRPr lang="ru-RU" sz="1600" dirty="0"/>
          </a:p>
        </p:txBody>
      </p:sp>
      <p:pic>
        <p:nvPicPr>
          <p:cNvPr id="5" name="Содержимое 4" descr="улица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0" y="260648"/>
            <a:ext cx="4038600" cy="3025279"/>
          </a:xfrm>
        </p:spPr>
      </p:pic>
      <p:pic>
        <p:nvPicPr>
          <p:cNvPr id="6" name="Рисунок 5" descr="улиц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7632848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T4CTUPCNHN5M-305841184-1312</_dlc_DocId>
    <_dlc_DocIdUrl xmlns="c71519f2-859d-46c1-a1b6-2941efed936d">
      <Url>http://edu-sps.koiro.local/chuhloma/vig/internet-pred/_layouts/15/DocIdRedir.aspx?ID=T4CTUPCNHN5M-305841184-1312</Url>
      <Description>T4CTUPCNHN5M-305841184-1312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6E92B8-D293-47E2-942D-2E53541C6135}"/>
</file>

<file path=customXml/itemProps2.xml><?xml version="1.0" encoding="utf-8"?>
<ds:datastoreItem xmlns:ds="http://schemas.openxmlformats.org/officeDocument/2006/customXml" ds:itemID="{2FCB4012-4A7C-44F8-B1D4-2E0E4B34D667}"/>
</file>

<file path=customXml/itemProps3.xml><?xml version="1.0" encoding="utf-8"?>
<ds:datastoreItem xmlns:ds="http://schemas.openxmlformats.org/officeDocument/2006/customXml" ds:itemID="{75AB35E5-33E6-4FF5-ACF4-4DA234D9B6CF}"/>
</file>

<file path=customXml/itemProps4.xml><?xml version="1.0" encoding="utf-8"?>
<ds:datastoreItem xmlns:ds="http://schemas.openxmlformats.org/officeDocument/2006/customXml" ds:itemID="{BBBCFC27-F513-49C4-A95C-B9F4D4FC6967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252</TotalTime>
  <Words>1263</Words>
  <Application>Microsoft Office PowerPoint</Application>
  <PresentationFormat>Экран (4:3)</PresentationFormat>
  <Paragraphs>73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Европейские города Средневековья</vt:lpstr>
      <vt:lpstr>Европа X столетия…</vt:lpstr>
      <vt:lpstr>Какие виды ремесел развивались в Европе X в</vt:lpstr>
      <vt:lpstr>Слайд 4</vt:lpstr>
      <vt:lpstr>Где селились ремесленники </vt:lpstr>
      <vt:lpstr>Слайд 6</vt:lpstr>
      <vt:lpstr>Слайд 7</vt:lpstr>
      <vt:lpstr>Слайд 8</vt:lpstr>
      <vt:lpstr>Слайд 9</vt:lpstr>
      <vt:lpstr>Готика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Одежда эпохи Средневековья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Европейские города Средневековья</dc:title>
  <dc:creator>Лариса</dc:creator>
  <cp:lastModifiedBy>Лариса</cp:lastModifiedBy>
  <cp:revision>27</cp:revision>
  <dcterms:modified xsi:type="dcterms:W3CDTF">2020-04-09T12:19:18Z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af60f776-2cf1-4cfc-a9f5-edb1da85ec4e</vt:lpwstr>
  </property>
</Properties>
</file>