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6BD0FB-BBF8-4320-A53A-CB6130C36F34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vda-tv.ru/2020/02/08/447233/kitajskij-koronavirus-uzhe-v-rossii-simptomy-chem-opasen-kak-lechitsya-i-zashhititsya-poslednie-novosti-na-08-02-202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08720"/>
            <a:ext cx="7772400" cy="27402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«Как </a:t>
            </a:r>
            <a:r>
              <a:rPr lang="ru-RU" b="1" dirty="0">
                <a:solidFill>
                  <a:srgbClr val="7030A0"/>
                </a:solidFill>
              </a:rPr>
              <a:t>защититься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от </a:t>
            </a:r>
            <a:r>
              <a:rPr lang="ru-RU" b="1" dirty="0" err="1">
                <a:solidFill>
                  <a:srgbClr val="7030A0"/>
                </a:solidFill>
              </a:rPr>
              <a:t>коронавируса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2019-</a:t>
            </a:r>
            <a:r>
              <a:rPr lang="en-US" b="1" dirty="0" err="1" smtClean="0">
                <a:solidFill>
                  <a:srgbClr val="7030A0"/>
                </a:solidFill>
              </a:rPr>
              <a:t>nCoV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81784"/>
            <a:ext cx="7772400" cy="197621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Подготовила: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Учитель начальных классов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Бочкурак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Валентина Николаевна</a:t>
            </a:r>
          </a:p>
          <a:p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Апрель 2020 год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4578" name="Picture 2" descr="https://ngsochi.com/images/2020/4/virus_attac-1024x67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20888"/>
            <a:ext cx="4191947" cy="274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можно сделать дома.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Расскажите детям о профилактике </a:t>
            </a:r>
            <a:r>
              <a:rPr lang="ru-RU" dirty="0" err="1" smtClean="0"/>
              <a:t>коронавируса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Нельзя делиться зубными щётками и другими предметами личной гигиены.</a:t>
            </a:r>
          </a:p>
          <a:p>
            <a:endParaRPr lang="ru-RU" dirty="0" smtClean="0"/>
          </a:p>
          <a:p>
            <a:r>
              <a:rPr lang="ru-RU" dirty="0" smtClean="0"/>
              <a:t>Часто проветривайте помещение.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8" name="Picture 6" descr="https://klinikanz.ru/wp-content/uploads/2019/03/2019-03-04_1758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3861048"/>
            <a:ext cx="6667500" cy="1760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6400"/>
            <a:ext cx="8183880" cy="141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Можно ли вылечить новый </a:t>
            </a:r>
            <a:r>
              <a:rPr lang="ru-RU" dirty="0" err="1" smtClean="0"/>
              <a:t>коронавирус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2520280"/>
          </a:xfrm>
        </p:spPr>
        <p:txBody>
          <a:bodyPr/>
          <a:lstStyle/>
          <a:p>
            <a:r>
              <a:rPr lang="ru-RU" sz="2000" dirty="0" smtClean="0"/>
              <a:t>Не существует специфического противовирусного препарата от нового </a:t>
            </a:r>
            <a:r>
              <a:rPr lang="ru-RU" sz="2000" dirty="0" err="1" smtClean="0"/>
              <a:t>коронавируса</a:t>
            </a:r>
            <a:r>
              <a:rPr lang="ru-RU" sz="2000" dirty="0" smtClean="0"/>
              <a:t>, но есть схемы лечения и препараты, которые помогают выздороветь.</a:t>
            </a:r>
          </a:p>
          <a:p>
            <a:endParaRPr lang="ru-RU" sz="2000" dirty="0" smtClean="0"/>
          </a:p>
          <a:p>
            <a:r>
              <a:rPr lang="ru-RU" sz="2000" dirty="0" smtClean="0"/>
              <a:t>Чтобы вовремя начать лечение нужно своевременно обратиться за медицинской помощью.</a:t>
            </a:r>
          </a:p>
          <a:p>
            <a:endParaRPr lang="ru-RU" dirty="0"/>
          </a:p>
        </p:txBody>
      </p:sp>
      <p:pic>
        <p:nvPicPr>
          <p:cNvPr id="7172" name="Picture 4" descr="https://i.ytimg.com/vi/rEO1jDqMyY0/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492896"/>
            <a:ext cx="5040560" cy="2835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в группе риска?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основном заболели люди старше      50-ти лет</a:t>
            </a:r>
          </a:p>
          <a:p>
            <a:endParaRPr lang="ru-RU" dirty="0" smtClean="0"/>
          </a:p>
          <a:p>
            <a:r>
              <a:rPr lang="ru-RU" dirty="0" smtClean="0"/>
              <a:t>Люди с ослабленной иммунной системой, имеющие сопутствующие болезни - в зоне риска.</a:t>
            </a:r>
          </a:p>
          <a:p>
            <a:endParaRPr lang="ru-RU" dirty="0"/>
          </a:p>
        </p:txBody>
      </p:sp>
      <p:pic>
        <p:nvPicPr>
          <p:cNvPr id="6146" name="Picture 2" descr="https://v-pravda.ru/wp-content/uploads/2020/01/koronavirus-1024x617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2688" y="3212976"/>
            <a:ext cx="478030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35280" cy="1381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 чем разница между </a:t>
            </a:r>
            <a:r>
              <a:rPr lang="ru-RU" dirty="0" err="1" smtClean="0">
                <a:solidFill>
                  <a:srgbClr val="00B050"/>
                </a:solidFill>
              </a:rPr>
              <a:t>коронавирусом</a:t>
            </a:r>
            <a:r>
              <a:rPr lang="ru-RU" dirty="0" smtClean="0">
                <a:solidFill>
                  <a:srgbClr val="00B050"/>
                </a:solidFill>
              </a:rPr>
              <a:t> и вирусом гриппа?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183880" cy="2538608"/>
          </a:xfrm>
        </p:spPr>
        <p:txBody>
          <a:bodyPr/>
          <a:lstStyle/>
          <a:p>
            <a:r>
              <a:rPr lang="ru-RU" dirty="0" smtClean="0"/>
              <a:t>Симптомы схожи, но </a:t>
            </a:r>
            <a:r>
              <a:rPr lang="ru-RU" b="1" dirty="0" smtClean="0">
                <a:solidFill>
                  <a:srgbClr val="C00000"/>
                </a:solidFill>
              </a:rPr>
              <a:t>вирусы гриппа </a:t>
            </a:r>
            <a:r>
              <a:rPr lang="ru-RU" dirty="0" smtClean="0"/>
              <a:t>размножаются очень быстро </a:t>
            </a:r>
            <a:r>
              <a:rPr lang="ru-RU" b="1" dirty="0" smtClean="0">
                <a:solidFill>
                  <a:srgbClr val="C00000"/>
                </a:solidFill>
              </a:rPr>
              <a:t>через два-три дня</a:t>
            </a:r>
            <a:r>
              <a:rPr lang="ru-RU" dirty="0" smtClean="0"/>
              <a:t> после заражения, а </a:t>
            </a:r>
            <a:r>
              <a:rPr lang="ru-RU" b="1" dirty="0" err="1" smtClean="0">
                <a:solidFill>
                  <a:srgbClr val="7030A0"/>
                </a:solidFill>
              </a:rPr>
              <a:t>коронавирусу</a:t>
            </a:r>
            <a:r>
              <a:rPr lang="ru-RU" dirty="0" smtClean="0"/>
              <a:t> требуется для этого       </a:t>
            </a:r>
            <a:r>
              <a:rPr lang="ru-RU" b="1" dirty="0" smtClean="0">
                <a:solidFill>
                  <a:srgbClr val="7030A0"/>
                </a:solidFill>
              </a:rPr>
              <a:t>до 14 дней.</a:t>
            </a:r>
          </a:p>
          <a:p>
            <a:endParaRPr lang="ru-RU" dirty="0"/>
          </a:p>
        </p:txBody>
      </p:sp>
      <p:pic>
        <p:nvPicPr>
          <p:cNvPr id="5122" name="Picture 2" descr="https://st3.depositphotos.com/5709188/33762/v/950/depositphotos_337626688-stock-illustration-warning-signal-with-coronavirus-promoting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0450" y="3861048"/>
            <a:ext cx="3383549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keydoc.ru/wp-content/uploads/2015/12/3575420116-728x5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76672"/>
            <a:ext cx="6934200" cy="52006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661248"/>
            <a:ext cx="88204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Новый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коронавирус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страшнее прошлых эпидемий?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mtClean="0"/>
              <a:t>Испанка, или испанский грипп, вызванный вирусом </a:t>
            </a:r>
            <a:r>
              <a:rPr lang="en-US" smtClean="0"/>
              <a:t>H</a:t>
            </a:r>
            <a:r>
              <a:rPr lang="ru-RU" smtClean="0"/>
              <a:t>1</a:t>
            </a:r>
            <a:r>
              <a:rPr lang="en-US" smtClean="0"/>
              <a:t>N</a:t>
            </a:r>
            <a:r>
              <a:rPr lang="ru-RU" smtClean="0"/>
              <a:t>1 охватило весь земной шар в 1918 году и, по оценкам, привело к гибели от 50 до 100 миллионов человек.</a:t>
            </a:r>
          </a:p>
          <a:p>
            <a:endParaRPr lang="ru-RU" dirty="0" smtClean="0"/>
          </a:p>
          <a:p>
            <a:r>
              <a:rPr lang="ru-RU" dirty="0" smtClean="0"/>
              <a:t>Вспышка свиного гриппа 2009 года, унесла жизни 575,400 человек.</a:t>
            </a:r>
          </a:p>
          <a:p>
            <a:endParaRPr lang="ru-RU" dirty="0" smtClean="0"/>
          </a:p>
          <a:p>
            <a:r>
              <a:rPr lang="ru-RU" dirty="0" smtClean="0"/>
              <a:t>Азиатский грипп в 1957 году, привёл к гибели примерно двух миллионов человек.</a:t>
            </a:r>
          </a:p>
          <a:p>
            <a:endParaRPr lang="ru-RU" dirty="0" smtClean="0"/>
          </a:p>
          <a:p>
            <a:r>
              <a:rPr lang="ru-RU" dirty="0" smtClean="0"/>
              <a:t>Гонконгский грипп 11 лет спустя унёс один миллион человек</a:t>
            </a:r>
          </a:p>
          <a:p>
            <a:endParaRPr lang="ru-RU" dirty="0"/>
          </a:p>
        </p:txBody>
      </p:sp>
      <p:pic>
        <p:nvPicPr>
          <p:cNvPr id="4100" name="Picture 4" descr="http://i.mycdn.me/i?r=AzEPZsRbOZEKgBhR0XGMT1Rk7sBm252xBlMPYhr4KXe0mqaKTM5SRkZCeTgDn6uOy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4346227"/>
            <a:ext cx="3851919" cy="2511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Страшная статистика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54832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ru-RU" b="1" dirty="0" smtClean="0"/>
              <a:t>Китайский </a:t>
            </a:r>
            <a:r>
              <a:rPr lang="ru-RU" b="1" dirty="0" err="1" smtClean="0"/>
              <a:t>коронавирус</a:t>
            </a:r>
            <a:r>
              <a:rPr lang="ru-RU" b="1" dirty="0" smtClean="0"/>
              <a:t> на </a:t>
            </a:r>
            <a:r>
              <a:rPr lang="ru-RU" b="1" dirty="0" smtClean="0">
                <a:solidFill>
                  <a:srgbClr val="FF0000"/>
                </a:solidFill>
              </a:rPr>
              <a:t>8 февраля 2020 года </a:t>
            </a:r>
            <a:r>
              <a:rPr lang="ru-RU" b="1" dirty="0" smtClean="0"/>
              <a:t>унес жизни </a:t>
            </a:r>
            <a:r>
              <a:rPr lang="ru-RU" b="1" dirty="0" smtClean="0">
                <a:solidFill>
                  <a:srgbClr val="FF0000"/>
                </a:solidFill>
              </a:rPr>
              <a:t>638 человек. </a:t>
            </a:r>
          </a:p>
          <a:p>
            <a:pPr algn="just" fontAlgn="base"/>
            <a:r>
              <a:rPr lang="ru-RU" b="1" dirty="0" smtClean="0"/>
              <a:t>Последние новости тревожные: </a:t>
            </a:r>
            <a:r>
              <a:rPr lang="ru-RU" b="1" dirty="0" smtClean="0">
                <a:hlinkClick r:id="rId2"/>
              </a:rPr>
              <a:t>вирус все же дошел </a:t>
            </a:r>
            <a:r>
              <a:rPr lang="ru-RU" b="1" u="sng" dirty="0" smtClean="0">
                <a:solidFill>
                  <a:srgbClr val="00B050"/>
                </a:solidFill>
                <a:hlinkClick r:id="rId2"/>
              </a:rPr>
              <a:t>до</a:t>
            </a:r>
            <a:r>
              <a:rPr lang="ru-RU" b="1" u="sng" dirty="0" smtClean="0">
                <a:solidFill>
                  <a:srgbClr val="00B050"/>
                </a:solidFill>
              </a:rPr>
              <a:t> России</a:t>
            </a:r>
            <a:r>
              <a:rPr lang="ru-RU" b="1" dirty="0" smtClean="0"/>
              <a:t>. </a:t>
            </a:r>
          </a:p>
          <a:p>
            <a:pPr algn="just" fontAlgn="base">
              <a:buNone/>
            </a:pPr>
            <a:endParaRPr lang="ru-RU" b="1" dirty="0" smtClean="0"/>
          </a:p>
          <a:p>
            <a:pPr algn="just" fontAlgn="base"/>
            <a:r>
              <a:rPr lang="ru-RU" b="1" dirty="0" smtClean="0"/>
              <a:t>О первых случаях заболевания президенту накануне сообщила вице-премьер Татьяна Голикова, введены карантины и прервано транспортное сообщение с Китаем.</a:t>
            </a:r>
          </a:p>
          <a:p>
            <a:pPr algn="just" fontAlgn="base">
              <a:buNone/>
            </a:pPr>
            <a:endParaRPr lang="ru-RU" dirty="0" smtClean="0"/>
          </a:p>
          <a:p>
            <a:pPr algn="just" fontAlgn="base"/>
            <a:r>
              <a:rPr lang="ru-RU" b="1" dirty="0" smtClean="0"/>
              <a:t>Погибшие и пострадавшие на 8 </a:t>
            </a:r>
            <a:r>
              <a:rPr lang="ru-RU" b="1" smtClean="0"/>
              <a:t>февраля:</a:t>
            </a:r>
            <a:endParaRPr lang="ru-RU" dirty="0" smtClean="0"/>
          </a:p>
          <a:p>
            <a:pPr lvl="1" fontAlgn="base"/>
            <a:r>
              <a:rPr lang="ru-RU" b="1" dirty="0" smtClean="0">
                <a:solidFill>
                  <a:srgbClr val="7030A0"/>
                </a:solidFill>
              </a:rPr>
              <a:t>количество больных – </a:t>
            </a:r>
            <a:r>
              <a:rPr lang="ru-RU" b="1" dirty="0" smtClean="0">
                <a:solidFill>
                  <a:srgbClr val="C00000"/>
                </a:solidFill>
              </a:rPr>
              <a:t>31 540;</a:t>
            </a:r>
          </a:p>
          <a:p>
            <a:pPr lvl="1" fontAlgn="base"/>
            <a:r>
              <a:rPr lang="ru-RU" b="1" dirty="0" smtClean="0">
                <a:solidFill>
                  <a:srgbClr val="7030A0"/>
                </a:solidFill>
              </a:rPr>
              <a:t>в тяжелом состоянии – </a:t>
            </a:r>
            <a:r>
              <a:rPr lang="ru-RU" b="1" dirty="0" smtClean="0">
                <a:solidFill>
                  <a:srgbClr val="C00000"/>
                </a:solidFill>
              </a:rPr>
              <a:t>более 5 251;</a:t>
            </a:r>
          </a:p>
          <a:p>
            <a:pPr lvl="1" fontAlgn="base"/>
            <a:r>
              <a:rPr lang="ru-RU" b="1" dirty="0" smtClean="0">
                <a:solidFill>
                  <a:srgbClr val="7030A0"/>
                </a:solidFill>
              </a:rPr>
              <a:t>изолированы – более </a:t>
            </a:r>
            <a:r>
              <a:rPr lang="ru-RU" b="1" dirty="0" smtClean="0">
                <a:solidFill>
                  <a:srgbClr val="C00000"/>
                </a:solidFill>
              </a:rPr>
              <a:t>180 000;</a:t>
            </a:r>
          </a:p>
          <a:p>
            <a:pPr lvl="1" fontAlgn="base"/>
            <a:r>
              <a:rPr lang="ru-RU" b="1" dirty="0" smtClean="0">
                <a:solidFill>
                  <a:srgbClr val="7030A0"/>
                </a:solidFill>
              </a:rPr>
              <a:t>под контролем – </a:t>
            </a:r>
            <a:r>
              <a:rPr lang="ru-RU" b="1" dirty="0" smtClean="0">
                <a:solidFill>
                  <a:srgbClr val="C00000"/>
                </a:solidFill>
              </a:rPr>
              <a:t>более 30 000</a:t>
            </a:r>
            <a:r>
              <a:rPr lang="ru-RU" b="1" dirty="0" smtClean="0">
                <a:solidFill>
                  <a:srgbClr val="7030A0"/>
                </a:solidFill>
              </a:rPr>
              <a:t>;</a:t>
            </a:r>
          </a:p>
          <a:p>
            <a:pPr lvl="1" fontAlgn="base"/>
            <a:r>
              <a:rPr lang="ru-RU" b="1" dirty="0" smtClean="0">
                <a:solidFill>
                  <a:srgbClr val="7030A0"/>
                </a:solidFill>
              </a:rPr>
              <a:t>летальный исход – </a:t>
            </a:r>
            <a:r>
              <a:rPr lang="ru-RU" b="1" dirty="0" smtClean="0">
                <a:solidFill>
                  <a:srgbClr val="C00000"/>
                </a:solidFill>
              </a:rPr>
              <a:t>753;</a:t>
            </a:r>
          </a:p>
          <a:p>
            <a:pPr lvl="1" fontAlgn="base"/>
            <a:r>
              <a:rPr lang="ru-RU" b="1" dirty="0" smtClean="0">
                <a:solidFill>
                  <a:srgbClr val="7030A0"/>
                </a:solidFill>
              </a:rPr>
              <a:t>выздоровело – </a:t>
            </a:r>
            <a:r>
              <a:rPr lang="ru-RU" b="1" dirty="0" smtClean="0">
                <a:solidFill>
                  <a:srgbClr val="C00000"/>
                </a:solidFill>
              </a:rPr>
              <a:t>1 574.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По последним данным </a:t>
            </a:r>
            <a:r>
              <a:rPr lang="ru-RU" sz="2400" b="1" dirty="0" smtClean="0">
                <a:solidFill>
                  <a:srgbClr val="C00000"/>
                </a:solidFill>
              </a:rPr>
              <a:t>на апрель </a:t>
            </a:r>
            <a:r>
              <a:rPr lang="ru-RU" sz="2400" dirty="0" smtClean="0"/>
              <a:t>число заболевших от </a:t>
            </a:r>
            <a:r>
              <a:rPr lang="ru-RU" sz="2400" dirty="0" err="1" smtClean="0"/>
              <a:t>коронавируса</a:t>
            </a:r>
            <a:r>
              <a:rPr lang="ru-RU" sz="2400" dirty="0" smtClean="0"/>
              <a:t> </a:t>
            </a:r>
            <a:r>
              <a:rPr lang="ru-RU" sz="2400" b="1" dirty="0" smtClean="0"/>
              <a:t>(Covid-19) </a:t>
            </a:r>
            <a:r>
              <a:rPr lang="ru-RU" sz="2400" dirty="0" smtClean="0"/>
              <a:t>в мире достигло </a:t>
            </a:r>
            <a:r>
              <a:rPr lang="ru-RU" sz="2400" b="1" dirty="0">
                <a:solidFill>
                  <a:srgbClr val="C00000"/>
                </a:solidFill>
              </a:rPr>
              <a:t>8</a:t>
            </a:r>
            <a:r>
              <a:rPr lang="ru-RU" sz="2400" b="1" dirty="0" smtClean="0">
                <a:solidFill>
                  <a:srgbClr val="C00000"/>
                </a:solidFill>
              </a:rPr>
              <a:t>1331</a:t>
            </a:r>
            <a:r>
              <a:rPr lang="ru-RU" sz="2400" dirty="0" smtClean="0">
                <a:solidFill>
                  <a:srgbClr val="C00000"/>
                </a:solidFill>
              </a:rPr>
              <a:t>-го</a:t>
            </a:r>
            <a:r>
              <a:rPr lang="ru-RU" sz="2400" dirty="0" smtClean="0"/>
              <a:t> человека. При этом, </a:t>
            </a:r>
            <a:r>
              <a:rPr lang="ru-RU" sz="2400" u="sng" dirty="0" smtClean="0">
                <a:solidFill>
                  <a:srgbClr val="C00000"/>
                </a:solidFill>
              </a:rPr>
              <a:t>умерших уже</a:t>
            </a:r>
            <a:r>
              <a:rPr lang="ru-RU" sz="2400" u="sng" smtClean="0">
                <a:solidFill>
                  <a:srgbClr val="C00000"/>
                </a:solidFill>
              </a:rPr>
              <a:t> </a:t>
            </a:r>
            <a:r>
              <a:rPr lang="ru-RU" sz="2400" b="1" u="sng" smtClean="0">
                <a:solidFill>
                  <a:srgbClr val="C00000"/>
                </a:solidFill>
              </a:rPr>
              <a:t>1785</a:t>
            </a:r>
            <a:r>
              <a:rPr lang="ru-RU" sz="2400" u="sng" smtClean="0"/>
              <a:t>, </a:t>
            </a:r>
            <a:r>
              <a:rPr lang="ru-RU" sz="2400" dirty="0" smtClean="0"/>
              <a:t>а </a:t>
            </a:r>
            <a:r>
              <a:rPr lang="ru-RU" sz="2400" u="sng" dirty="0" smtClean="0">
                <a:solidFill>
                  <a:srgbClr val="C00000"/>
                </a:solidFill>
              </a:rPr>
              <a:t>вылечившихся</a:t>
            </a:r>
            <a:r>
              <a:rPr lang="ru-RU" sz="2400" u="sng" smtClean="0">
                <a:solidFill>
                  <a:srgbClr val="C00000"/>
                </a:solidFill>
              </a:rPr>
              <a:t> </a:t>
            </a:r>
            <a:r>
              <a:rPr lang="ru-RU" sz="2400" b="1" u="sng" smtClean="0">
                <a:solidFill>
                  <a:srgbClr val="C00000"/>
                </a:solidFill>
              </a:rPr>
              <a:t>11973</a:t>
            </a:r>
            <a:r>
              <a:rPr lang="ru-RU" sz="2400" b="1" u="sng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sz="2000" b="1" u="sng" dirty="0" smtClean="0">
              <a:solidFill>
                <a:srgbClr val="C00000"/>
              </a:solidFill>
            </a:endParaRPr>
          </a:p>
          <a:p>
            <a:pPr algn="just"/>
            <a:endParaRPr lang="ru-RU" sz="20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/>
              <a:t>Россиянка, которая сейчас находится на борту круизного лайнера </a:t>
            </a:r>
            <a:r>
              <a:rPr lang="ru-RU" sz="2400" dirty="0" err="1" smtClean="0"/>
              <a:t>Diamond</a:t>
            </a:r>
            <a:r>
              <a:rPr lang="ru-RU" sz="2400" dirty="0" smtClean="0"/>
              <a:t> </a:t>
            </a:r>
            <a:r>
              <a:rPr lang="ru-RU" sz="2400" dirty="0" err="1" smtClean="0"/>
              <a:t>Princess</a:t>
            </a:r>
            <a:r>
              <a:rPr lang="ru-RU" sz="2400" dirty="0" smtClean="0"/>
              <a:t>, подхватила </a:t>
            </a:r>
            <a:r>
              <a:rPr lang="ru-RU" sz="2400" dirty="0" err="1" smtClean="0"/>
              <a:t>коронавирус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В ближайшее время зараженную россиянку доставят в больницу, где она пройдет курс лечения. Это первый случай заражения граждан Российской Федерации на круизном судне.</a:t>
            </a:r>
            <a:endParaRPr lang="ru-RU" sz="2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45.userapi.com/c851428/v851428518/1e0160/P5qBRyBJA7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04801"/>
            <a:ext cx="9429750" cy="716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4285104" cy="1051560"/>
          </a:xfrm>
        </p:spPr>
        <p:txBody>
          <a:bodyPr/>
          <a:lstStyle/>
          <a:p>
            <a:r>
              <a:rPr lang="ru-RU" dirty="0" smtClean="0"/>
              <a:t>Из статистики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352"/>
            <a:ext cx="8291264" cy="41879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Известно, что на 28.01.2020 уже 6057 человек инфицированы и зарегистрировано не менее 130 смертей.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Большая часть случаев заболеваний зафиксированы в Китае, но на 29.01.2020 подтверждены завозные случаи заболевания более чем в 15 странах, включая Францию, Германию, Австралию и США. Вторичного распространения инфекции в этих странах не отмечается</a:t>
            </a:r>
            <a:endParaRPr lang="ru-RU" dirty="0"/>
          </a:p>
        </p:txBody>
      </p:sp>
      <p:pic>
        <p:nvPicPr>
          <p:cNvPr id="11266" name="Picture 2" descr="https://ki-news.ru/upload/iblock/6af/6afe2064e7aa8aa4488545743208a5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9" y="4705601"/>
            <a:ext cx="3419872" cy="215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83880" cy="1525920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>
                <a:solidFill>
                  <a:srgbClr val="C00000"/>
                </a:solidFill>
              </a:rPr>
              <a:t>Коронавирусы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— это семейство вирусов, которые преимущественно поражают животных, но в некоторых случаях могут передаваться человеку.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Shap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58769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Каковы симптомы заболевания, вызванного новым </a:t>
            </a:r>
            <a:r>
              <a:rPr lang="ru-RU" sz="3100" dirty="0" err="1" smtClean="0">
                <a:solidFill>
                  <a:srgbClr val="C00000"/>
                </a:solidFill>
              </a:rPr>
              <a:t>коронавирусом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4187952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Чувство усталости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Затруднённое дыхание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Высокая температура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Кашель и / или боль в горле</a:t>
            </a:r>
          </a:p>
          <a:p>
            <a:endParaRPr lang="ru-RU" dirty="0"/>
          </a:p>
        </p:txBody>
      </p:sp>
      <p:pic>
        <p:nvPicPr>
          <p:cNvPr id="2050" name="Picut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0"/>
            <a:ext cx="363589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 передаётся </a:t>
            </a:r>
            <a:r>
              <a:rPr lang="ru-RU" dirty="0" err="1" smtClean="0">
                <a:solidFill>
                  <a:srgbClr val="C00000"/>
                </a:solidFill>
              </a:rPr>
              <a:t>коронавирус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/>
              <a:t>Коронавирус</a:t>
            </a:r>
            <a:r>
              <a:rPr lang="ru-RU" dirty="0" smtClean="0"/>
              <a:t> распространяется через капли, которые образуются, когда инфицированный человек кашляет или чихает.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Он может распространяться, когда кто-то касается любой загрязнённой поверхности, например дверной ручки.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Люди заражаются, когда они касаются загрязнёнными руками рта, носа или глаз.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akhalife.ru/wp-content/uploads/2020/02/3.-gko-02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9694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17840"/>
            <a:ext cx="818388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 защитить себя от заражения </a:t>
            </a:r>
            <a:r>
              <a:rPr lang="ru-RU" dirty="0" err="1" smtClean="0">
                <a:solidFill>
                  <a:srgbClr val="C00000"/>
                </a:solidFill>
              </a:rPr>
              <a:t>коронавирусом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352"/>
            <a:ext cx="8784976" cy="48428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Поддерживайте чистоту рук и поверхностей</a:t>
            </a:r>
          </a:p>
          <a:p>
            <a:endParaRPr lang="ru-RU" dirty="0" smtClean="0"/>
          </a:p>
          <a:p>
            <a:r>
              <a:rPr lang="ru-RU" dirty="0" smtClean="0"/>
              <a:t>Старайтесь не касаться рта, носа или глаз немытыми руками.</a:t>
            </a:r>
          </a:p>
          <a:p>
            <a:endParaRPr lang="ru-RU" dirty="0" smtClean="0"/>
          </a:p>
          <a:p>
            <a:r>
              <a:rPr lang="ru-RU" dirty="0" smtClean="0"/>
              <a:t>Носите с собой одноразовые салфетки и всегда прикрывайте нос и рот, когда вы кашляете или чихаете.</a:t>
            </a:r>
          </a:p>
          <a:p>
            <a:endParaRPr lang="ru-RU" dirty="0" smtClean="0"/>
          </a:p>
          <a:p>
            <a:r>
              <a:rPr lang="ru-RU" dirty="0" smtClean="0"/>
              <a:t>Не ешьте еду из общих упаковок или посуды</a:t>
            </a:r>
          </a:p>
          <a:p>
            <a:endParaRPr lang="ru-RU" dirty="0" smtClean="0"/>
          </a:p>
          <a:p>
            <a:r>
              <a:rPr lang="ru-RU" dirty="0" smtClean="0"/>
              <a:t>Избегайте приветственных рукопожатий и поцелуев в щеку.</a:t>
            </a:r>
          </a:p>
          <a:p>
            <a:endParaRPr lang="ru-RU" dirty="0" smtClean="0"/>
          </a:p>
          <a:p>
            <a:r>
              <a:rPr lang="ru-RU" dirty="0" smtClean="0"/>
              <a:t>На работе- регулярно очищайте поверхности и устройства, к которым вы прикасаетесь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news.megatyumen.ru/uploads/megatyumen/blog/illustration/image/c0f782/gko-11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835292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ostup1.ru/netcat_files/Image2018/2020/02/01/medmaska_pravila_nosheniya_infografika.jpg"/>
          <p:cNvPicPr>
            <a:picLocks noChangeAspect="1" noChangeArrowheads="1"/>
          </p:cNvPicPr>
          <p:nvPr/>
        </p:nvPicPr>
        <p:blipFill>
          <a:blip r:embed="rId2" cstate="print"/>
          <a:srcRect b="7456"/>
          <a:stretch>
            <a:fillRect/>
          </a:stretch>
        </p:blipFill>
        <p:spPr bwMode="auto">
          <a:xfrm>
            <a:off x="1115616" y="0"/>
            <a:ext cx="6984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T4CTUPCNHN5M-305841184-2453</_dlc_DocId>
    <_dlc_DocIdUrl xmlns="c71519f2-859d-46c1-a1b6-2941efed936d">
      <Url>http://edu-sps.koiro.local/chuhloma/vig/internet-pred/_layouts/15/DocIdRedir.aspx?ID=T4CTUPCNHN5M-305841184-2453</Url>
      <Description>T4CTUPCNHN5M-305841184-2453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2C4CB-CE08-4020-9E20-5BE92B966F5B}"/>
</file>

<file path=customXml/itemProps2.xml><?xml version="1.0" encoding="utf-8"?>
<ds:datastoreItem xmlns:ds="http://schemas.openxmlformats.org/officeDocument/2006/customXml" ds:itemID="{F9D7C75B-BF57-4460-B3D2-70CD80B78B5D}"/>
</file>

<file path=customXml/itemProps3.xml><?xml version="1.0" encoding="utf-8"?>
<ds:datastoreItem xmlns:ds="http://schemas.openxmlformats.org/officeDocument/2006/customXml" ds:itemID="{EA1D2061-DF43-40F9-998B-F113C526BCC8}"/>
</file>

<file path=customXml/itemProps4.xml><?xml version="1.0" encoding="utf-8"?>
<ds:datastoreItem xmlns:ds="http://schemas.openxmlformats.org/officeDocument/2006/customXml" ds:itemID="{FCF05AC1-5A61-4910-B572-E26A2D1151CE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</TotalTime>
  <Words>449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 Black</vt:lpstr>
      <vt:lpstr>Verdana</vt:lpstr>
      <vt:lpstr>Wingdings 2</vt:lpstr>
      <vt:lpstr>Аспект</vt:lpstr>
      <vt:lpstr>«Как защититься  от коронавируса  2019-nCoV» </vt:lpstr>
      <vt:lpstr>Из статистики</vt:lpstr>
      <vt:lpstr>Коронавирусы — это семейство вирусов, которые преимущественно поражают животных, но в некоторых случаях могут передаваться человеку. </vt:lpstr>
      <vt:lpstr>Каковы симптомы заболевания, вызванного новым коронавирусом? </vt:lpstr>
      <vt:lpstr>Как передаётся коронавирус? </vt:lpstr>
      <vt:lpstr>Презентация PowerPoint</vt:lpstr>
      <vt:lpstr>Как защитить себя от заражения коронавирусом? </vt:lpstr>
      <vt:lpstr>Презентация PowerPoint</vt:lpstr>
      <vt:lpstr>Презентация PowerPoint</vt:lpstr>
      <vt:lpstr>Что можно сделать дома. </vt:lpstr>
      <vt:lpstr> Можно ли вылечить новый коронавирус? </vt:lpstr>
      <vt:lpstr>Кто в группе риска? </vt:lpstr>
      <vt:lpstr>В чем разница между коронавирусом и вирусом гриппа?</vt:lpstr>
      <vt:lpstr>Презентация PowerPoint</vt:lpstr>
      <vt:lpstr>Презентация PowerPoint</vt:lpstr>
      <vt:lpstr>Страшная статистика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защититься  от коронавируса  2019-nCoV»</dc:title>
  <dc:creator>User</dc:creator>
  <cp:lastModifiedBy>XTreme.ws</cp:lastModifiedBy>
  <cp:revision>10</cp:revision>
  <dcterms:created xsi:type="dcterms:W3CDTF">2020-02-03T15:51:08Z</dcterms:created>
  <dcterms:modified xsi:type="dcterms:W3CDTF">2020-05-26T18:44:44Z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088cbaa1-bc71-43b2-9137-333ce5bb2a03</vt:lpwstr>
  </property>
</Properties>
</file>