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jpeg" ContentType="image/jpeg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26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27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2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23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28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17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319" r:id="rId2"/>
    <p:sldId id="257" r:id="rId3"/>
    <p:sldId id="324" r:id="rId4"/>
    <p:sldId id="332" r:id="rId5"/>
    <p:sldId id="331" r:id="rId6"/>
    <p:sldId id="330" r:id="rId7"/>
    <p:sldId id="329" r:id="rId8"/>
    <p:sldId id="290" r:id="rId9"/>
    <p:sldId id="336" r:id="rId10"/>
    <p:sldId id="335" r:id="rId11"/>
    <p:sldId id="334" r:id="rId12"/>
    <p:sldId id="333" r:id="rId13"/>
    <p:sldId id="296" r:id="rId14"/>
    <p:sldId id="341" r:id="rId15"/>
    <p:sldId id="344" r:id="rId16"/>
    <p:sldId id="343" r:id="rId17"/>
    <p:sldId id="342" r:id="rId18"/>
    <p:sldId id="295" r:id="rId19"/>
    <p:sldId id="340" r:id="rId20"/>
    <p:sldId id="339" r:id="rId21"/>
    <p:sldId id="338" r:id="rId22"/>
    <p:sldId id="337" r:id="rId23"/>
    <p:sldId id="297" r:id="rId24"/>
    <p:sldId id="348" r:id="rId25"/>
    <p:sldId id="347" r:id="rId26"/>
    <p:sldId id="346" r:id="rId27"/>
    <p:sldId id="345" r:id="rId28"/>
    <p:sldId id="322" r:id="rId29"/>
    <p:sldId id="350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A50021"/>
    <a:srgbClr val="7A5100"/>
    <a:srgbClr val="BEAA12"/>
    <a:srgbClr val="007635"/>
    <a:srgbClr val="264B96"/>
    <a:srgbClr val="70578F"/>
    <a:srgbClr val="FFA3A3"/>
    <a:srgbClr val="1E3C78"/>
    <a:srgbClr val="3366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4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4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38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37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D92C68-0BA9-466F-A2A3-EB3FBB1D9B30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FCDCDD-67A1-46FF-9990-AED9016F07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05359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dirty="0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fld id="{63F12487-6E5C-4DE8-99B2-9AD0B7F1266C}" type="slidenum">
              <a:rPr lang="ru-RU"/>
              <a:pPr eaLnBrk="1" hangingPunct="1"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6554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r" eaLnBrk="1" hangingPunct="1"/>
            <a:fld id="{636AD224-FC18-4DF2-AC31-65641F186651}" type="slidenum">
              <a:rPr lang="ru-RU" sz="1200"/>
              <a:pPr algn="r" eaLnBrk="1" hangingPunct="1"/>
              <a:t>10</a:t>
            </a:fld>
            <a:endParaRPr lang="ru-RU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6554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r" eaLnBrk="1" hangingPunct="1"/>
            <a:fld id="{636AD224-FC18-4DF2-AC31-65641F186651}" type="slidenum">
              <a:rPr lang="ru-RU" sz="1200"/>
              <a:pPr algn="r" eaLnBrk="1" hangingPunct="1"/>
              <a:t>11</a:t>
            </a:fld>
            <a:endParaRPr lang="ru-RU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6554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r" eaLnBrk="1" hangingPunct="1"/>
            <a:fld id="{636AD224-FC18-4DF2-AC31-65641F186651}" type="slidenum">
              <a:rPr lang="ru-RU" sz="1200"/>
              <a:pPr algn="r" eaLnBrk="1" hangingPunct="1"/>
              <a:t>12</a:t>
            </a:fld>
            <a:endParaRPr lang="ru-RU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6554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r" eaLnBrk="1" hangingPunct="1"/>
            <a:fld id="{636AD224-FC18-4DF2-AC31-65641F186651}" type="slidenum">
              <a:rPr lang="ru-RU" sz="1200"/>
              <a:pPr algn="r" eaLnBrk="1" hangingPunct="1"/>
              <a:t>13</a:t>
            </a:fld>
            <a:endParaRPr lang="ru-RU" sz="12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6554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r" eaLnBrk="1" hangingPunct="1"/>
            <a:fld id="{636AD224-FC18-4DF2-AC31-65641F186651}" type="slidenum">
              <a:rPr lang="ru-RU" sz="1200"/>
              <a:pPr algn="r" eaLnBrk="1" hangingPunct="1"/>
              <a:t>14</a:t>
            </a:fld>
            <a:endParaRPr lang="ru-RU" sz="12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6554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r" eaLnBrk="1" hangingPunct="1"/>
            <a:fld id="{636AD224-FC18-4DF2-AC31-65641F186651}" type="slidenum">
              <a:rPr lang="ru-RU" sz="1200"/>
              <a:pPr algn="r" eaLnBrk="1" hangingPunct="1"/>
              <a:t>15</a:t>
            </a:fld>
            <a:endParaRPr lang="ru-RU" sz="12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6554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r" eaLnBrk="1" hangingPunct="1"/>
            <a:fld id="{636AD224-FC18-4DF2-AC31-65641F186651}" type="slidenum">
              <a:rPr lang="ru-RU" sz="1200"/>
              <a:pPr algn="r" eaLnBrk="1" hangingPunct="1"/>
              <a:t>16</a:t>
            </a:fld>
            <a:endParaRPr lang="ru-RU" sz="120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6554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r" eaLnBrk="1" hangingPunct="1"/>
            <a:fld id="{636AD224-FC18-4DF2-AC31-65641F186651}" type="slidenum">
              <a:rPr lang="ru-RU" sz="1200"/>
              <a:pPr algn="r" eaLnBrk="1" hangingPunct="1"/>
              <a:t>17</a:t>
            </a:fld>
            <a:endParaRPr lang="ru-RU" sz="120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6554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r" eaLnBrk="1" hangingPunct="1"/>
            <a:fld id="{636AD224-FC18-4DF2-AC31-65641F186651}" type="slidenum">
              <a:rPr lang="ru-RU" sz="1200"/>
              <a:pPr algn="r" eaLnBrk="1" hangingPunct="1"/>
              <a:t>18</a:t>
            </a:fld>
            <a:endParaRPr lang="ru-RU" sz="120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6554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r" eaLnBrk="1" hangingPunct="1"/>
            <a:fld id="{636AD224-FC18-4DF2-AC31-65641F186651}" type="slidenum">
              <a:rPr lang="ru-RU" sz="1200"/>
              <a:pPr algn="r" eaLnBrk="1" hangingPunct="1"/>
              <a:t>19</a:t>
            </a:fld>
            <a:endParaRPr lang="ru-RU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fld id="{C41EC311-278C-4822-AF51-E67CCE3CFCDE}" type="slidenum">
              <a:rPr lang="ru-RU"/>
              <a:pPr eaLnBrk="1" hangingPunct="1"/>
              <a:t>2</a:t>
            </a:fld>
            <a:endParaRPr lang="ru-RU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6554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r" eaLnBrk="1" hangingPunct="1"/>
            <a:fld id="{636AD224-FC18-4DF2-AC31-65641F186651}" type="slidenum">
              <a:rPr lang="ru-RU" sz="1200"/>
              <a:pPr algn="r" eaLnBrk="1" hangingPunct="1"/>
              <a:t>20</a:t>
            </a:fld>
            <a:endParaRPr lang="ru-RU" sz="120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6554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r" eaLnBrk="1" hangingPunct="1"/>
            <a:fld id="{636AD224-FC18-4DF2-AC31-65641F186651}" type="slidenum">
              <a:rPr lang="ru-RU" sz="1200"/>
              <a:pPr algn="r" eaLnBrk="1" hangingPunct="1"/>
              <a:t>21</a:t>
            </a:fld>
            <a:endParaRPr lang="ru-RU" sz="120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6554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r" eaLnBrk="1" hangingPunct="1"/>
            <a:fld id="{636AD224-FC18-4DF2-AC31-65641F186651}" type="slidenum">
              <a:rPr lang="ru-RU" sz="1200"/>
              <a:pPr algn="r" eaLnBrk="1" hangingPunct="1"/>
              <a:t>22</a:t>
            </a:fld>
            <a:endParaRPr lang="ru-RU" sz="120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6554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r" eaLnBrk="1" hangingPunct="1"/>
            <a:fld id="{636AD224-FC18-4DF2-AC31-65641F186651}" type="slidenum">
              <a:rPr lang="ru-RU" sz="1200"/>
              <a:pPr algn="r" eaLnBrk="1" hangingPunct="1"/>
              <a:t>23</a:t>
            </a:fld>
            <a:endParaRPr lang="ru-RU" sz="120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6554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r" eaLnBrk="1" hangingPunct="1"/>
            <a:fld id="{636AD224-FC18-4DF2-AC31-65641F186651}" type="slidenum">
              <a:rPr lang="ru-RU" sz="1200"/>
              <a:pPr algn="r" eaLnBrk="1" hangingPunct="1"/>
              <a:t>24</a:t>
            </a:fld>
            <a:endParaRPr lang="ru-RU" sz="120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6554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r" eaLnBrk="1" hangingPunct="1"/>
            <a:fld id="{636AD224-FC18-4DF2-AC31-65641F186651}" type="slidenum">
              <a:rPr lang="ru-RU" sz="1200"/>
              <a:pPr algn="r" eaLnBrk="1" hangingPunct="1"/>
              <a:t>25</a:t>
            </a:fld>
            <a:endParaRPr lang="ru-RU" sz="120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6554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r" eaLnBrk="1" hangingPunct="1"/>
            <a:fld id="{636AD224-FC18-4DF2-AC31-65641F186651}" type="slidenum">
              <a:rPr lang="ru-RU" sz="1200"/>
              <a:pPr algn="r" eaLnBrk="1" hangingPunct="1"/>
              <a:t>26</a:t>
            </a:fld>
            <a:endParaRPr lang="ru-RU" sz="120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6554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r" eaLnBrk="1" hangingPunct="1"/>
            <a:fld id="{636AD224-FC18-4DF2-AC31-65641F186651}" type="slidenum">
              <a:rPr lang="ru-RU" sz="1200"/>
              <a:pPr algn="r" eaLnBrk="1" hangingPunct="1"/>
              <a:t>27</a:t>
            </a:fld>
            <a:endParaRPr lang="ru-RU" sz="120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fld id="{C41EC311-278C-4822-AF51-E67CCE3CFCDE}" type="slidenum">
              <a:rPr lang="ru-RU"/>
              <a:pPr eaLnBrk="1" hangingPunct="1"/>
              <a:t>28</a:t>
            </a:fld>
            <a:endParaRPr lang="ru-RU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6554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r" eaLnBrk="1" hangingPunct="1"/>
            <a:fld id="{636AD224-FC18-4DF2-AC31-65641F186651}" type="slidenum">
              <a:rPr lang="ru-RU" sz="1200"/>
              <a:pPr algn="r" eaLnBrk="1" hangingPunct="1"/>
              <a:t>3</a:t>
            </a:fld>
            <a:endParaRPr lang="ru-RU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6554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r" eaLnBrk="1" hangingPunct="1"/>
            <a:fld id="{636AD224-FC18-4DF2-AC31-65641F186651}" type="slidenum">
              <a:rPr lang="ru-RU" sz="1200"/>
              <a:pPr algn="r" eaLnBrk="1" hangingPunct="1"/>
              <a:t>4</a:t>
            </a:fld>
            <a:endParaRPr lang="ru-RU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6554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r" eaLnBrk="1" hangingPunct="1"/>
            <a:fld id="{636AD224-FC18-4DF2-AC31-65641F186651}" type="slidenum">
              <a:rPr lang="ru-RU" sz="1200"/>
              <a:pPr algn="r" eaLnBrk="1" hangingPunct="1"/>
              <a:t>5</a:t>
            </a:fld>
            <a:endParaRPr lang="ru-RU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6554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r" eaLnBrk="1" hangingPunct="1"/>
            <a:fld id="{636AD224-FC18-4DF2-AC31-65641F186651}" type="slidenum">
              <a:rPr lang="ru-RU" sz="1200"/>
              <a:pPr algn="r" eaLnBrk="1" hangingPunct="1"/>
              <a:t>6</a:t>
            </a:fld>
            <a:endParaRPr lang="ru-RU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6554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r" eaLnBrk="1" hangingPunct="1"/>
            <a:fld id="{636AD224-FC18-4DF2-AC31-65641F186651}" type="slidenum">
              <a:rPr lang="ru-RU" sz="1200"/>
              <a:pPr algn="r" eaLnBrk="1" hangingPunct="1"/>
              <a:t>7</a:t>
            </a:fld>
            <a:endParaRPr lang="ru-RU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6554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r" eaLnBrk="1" hangingPunct="1"/>
            <a:fld id="{636AD224-FC18-4DF2-AC31-65641F186651}" type="slidenum">
              <a:rPr lang="ru-RU" sz="1200"/>
              <a:pPr algn="r" eaLnBrk="1" hangingPunct="1"/>
              <a:t>8</a:t>
            </a:fld>
            <a:endParaRPr lang="ru-RU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6554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r" eaLnBrk="1" hangingPunct="1"/>
            <a:fld id="{636AD224-FC18-4DF2-AC31-65641F186651}" type="slidenum">
              <a:rPr lang="ru-RU" sz="1200"/>
              <a:pPr algn="r" eaLnBrk="1" hangingPunct="1"/>
              <a:t>9</a:t>
            </a:fld>
            <a:endParaRPr lang="ru-RU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extLst>
              <a:ext uri="{BEBA8EAE-BF5A-486C-A8C5-ECC9F3942E4B}">
                <a14:imgProps xmlns:a14="http://schemas.microsoft.com/office/drawing/2010/main" xmlns="">
                  <a14:imgLayer r:embed="rId14">
                    <a14:imgEffect>
                      <a14:brightnessContrast bright="20000" contrast="-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8.xml"/><Relationship Id="rId5" Type="http://schemas.openxmlformats.org/officeDocument/2006/relationships/image" Target="../media/image3.png"/><Relationship Id="rId4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8.xml"/><Relationship Id="rId18" Type="http://schemas.openxmlformats.org/officeDocument/2006/relationships/slide" Target="slide13.xml"/><Relationship Id="rId3" Type="http://schemas.openxmlformats.org/officeDocument/2006/relationships/slide" Target="slide3.xml"/><Relationship Id="rId21" Type="http://schemas.openxmlformats.org/officeDocument/2006/relationships/slide" Target="slide16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22.xml"/><Relationship Id="rId2" Type="http://schemas.openxmlformats.org/officeDocument/2006/relationships/notesSlide" Target="../notesSlides/notesSlide2.xml"/><Relationship Id="rId16" Type="http://schemas.openxmlformats.org/officeDocument/2006/relationships/slide" Target="slide21.xml"/><Relationship Id="rId20" Type="http://schemas.openxmlformats.org/officeDocument/2006/relationships/slide" Target="slide1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5" Type="http://schemas.openxmlformats.org/officeDocument/2006/relationships/slide" Target="slide5.xml"/><Relationship Id="rId15" Type="http://schemas.openxmlformats.org/officeDocument/2006/relationships/slide" Target="slide20.xml"/><Relationship Id="rId23" Type="http://schemas.openxmlformats.org/officeDocument/2006/relationships/image" Target="../media/image5.png"/><Relationship Id="rId10" Type="http://schemas.openxmlformats.org/officeDocument/2006/relationships/slide" Target="slide10.xml"/><Relationship Id="rId19" Type="http://schemas.openxmlformats.org/officeDocument/2006/relationships/slide" Target="slide14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9.xml"/><Relationship Id="rId22" Type="http://schemas.openxmlformats.org/officeDocument/2006/relationships/slide" Target="slide1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://domashniirestoran.ru/images/star-511-106(3).gif" TargetMode="External"/><Relationship Id="rId3" Type="http://schemas.openxmlformats.org/officeDocument/2006/relationships/hyperlink" Target="http://serp-dm.ru/_nw/0/71629456.jpg" TargetMode="External"/><Relationship Id="rId7" Type="http://schemas.openxmlformats.org/officeDocument/2006/relationships/hyperlink" Target="http://img1.liveinternet.ru/images/attach/b/2/2/633/2633622_6076627_5283499_i102714521_66418.gif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mg0.liveinternet.ru/images/attach/c/3/77/957/77957384_77772038_zvezdochki.gif" TargetMode="External"/><Relationship Id="rId5" Type="http://schemas.openxmlformats.org/officeDocument/2006/relationships/hyperlink" Target="https://img-fotki.yandex.ru/get/5109/svetlera.16c/0_5662a_8158dd54_orig" TargetMode="External"/><Relationship Id="rId4" Type="http://schemas.openxmlformats.org/officeDocument/2006/relationships/hyperlink" Target="http://pixelbrush.ru/uploads/posts/2013-09/1378896989_02.jpg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259632" y="332656"/>
            <a:ext cx="61926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</a:pPr>
            <a:r>
              <a:rPr lang="ru-RU" sz="32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Интеллектуальная </a:t>
            </a:r>
            <a:r>
              <a:rPr lang="ru-RU" sz="32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игра</a:t>
            </a:r>
            <a:endParaRPr lang="ru-RU" sz="32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633813" y="5085184"/>
            <a:ext cx="78486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hangingPunct="1"/>
            <a:endParaRPr lang="ru-RU" sz="2400" b="1" i="1" dirty="0">
              <a:latin typeface="Times New Roman" pitchFamily="18" charset="0"/>
            </a:endParaRPr>
          </a:p>
        </p:txBody>
      </p:sp>
      <p:sp>
        <p:nvSpPr>
          <p:cNvPr id="2067" name="AutoShape 19" descr="yH5BAEAAAAALAAAAAABAAEAAAIBRAA7"/>
          <p:cNvSpPr>
            <a:spLocks noChangeAspect="1" noChangeArrowheads="1"/>
          </p:cNvSpPr>
          <p:nvPr/>
        </p:nvSpPr>
        <p:spPr bwMode="auto">
          <a:xfrm>
            <a:off x="4405745" y="2636912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37" name="Picture 12" descr="http://img1.liveinternet.ru/images/attach/b/2/2/633/2633622_6076627_5283499_i102714521_66418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1236473" y="4818572"/>
            <a:ext cx="2066925" cy="866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Рисунок 54" descr="Рисунок19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>
          <a:xfrm>
            <a:off x="3462330" y="4424358"/>
            <a:ext cx="2405814" cy="320775"/>
          </a:xfrm>
          <a:prstGeom prst="rect">
            <a:avLst/>
          </a:prstGeom>
        </p:spPr>
      </p:pic>
      <p:pic>
        <p:nvPicPr>
          <p:cNvPr id="56" name="Рисунок 55" descr="Рисунок18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>
          <a:xfrm>
            <a:off x="696413" y="5933513"/>
            <a:ext cx="1080120" cy="24209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39552" y="764704"/>
            <a:ext cx="8149988" cy="122413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 свидания, 1 класс!</a:t>
            </a:r>
            <a:endParaRPr lang="ru-RU" sz="54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825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5"/>
          <p:cNvSpPr txBox="1">
            <a:spLocks noChangeArrowheads="1"/>
          </p:cNvSpPr>
          <p:nvPr/>
        </p:nvSpPr>
        <p:spPr bwMode="auto">
          <a:xfrm>
            <a:off x="467544" y="1268760"/>
            <a:ext cx="764900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lvl="0" algn="just" eaLnBrk="1" fontAlgn="base" hangingPunct="1"/>
            <a:r>
              <a:rPr lang="ru-RU" sz="3200" b="1" i="1" dirty="0">
                <a:solidFill>
                  <a:srgbClr val="002060"/>
                </a:solidFill>
                <a:latin typeface="Arial"/>
              </a:rPr>
              <a:t>В море плавало 9 пароходов. Два парохода пристали к пристани.</a:t>
            </a:r>
          </a:p>
          <a:p>
            <a:pPr lvl="0" algn="just" eaLnBrk="1" fontAlgn="base" hangingPunct="1"/>
            <a:r>
              <a:rPr lang="ru-RU" sz="3200" b="1" i="1" dirty="0">
                <a:solidFill>
                  <a:srgbClr val="002060"/>
                </a:solidFill>
                <a:latin typeface="Arial"/>
              </a:rPr>
              <a:t>Сколько пароходов в море? </a:t>
            </a:r>
          </a:p>
        </p:txBody>
      </p:sp>
      <p:pic>
        <p:nvPicPr>
          <p:cNvPr id="11" name="Picture 1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219951" y="5924823"/>
            <a:ext cx="744537" cy="744537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1838657" y="406405"/>
            <a:ext cx="547260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/>
            <a:r>
              <a:rPr lang="ru-RU" sz="3200" b="1" cap="all" dirty="0">
                <a:solidFill>
                  <a:srgbClr val="C00000"/>
                </a:solidFill>
              </a:rPr>
              <a:t>математика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7720806" y="546692"/>
            <a:ext cx="85321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30</a:t>
            </a:r>
            <a:endParaRPr lang="ru-RU" sz="4400" b="1" cap="none" spc="0" dirty="0">
              <a:ln w="11430"/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screen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51520" y="5295747"/>
            <a:ext cx="2191737" cy="1258152"/>
          </a:xfrm>
          <a:prstGeom prst="rect">
            <a:avLst/>
          </a:prstGeom>
        </p:spPr>
      </p:pic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1835696" y="4221088"/>
            <a:ext cx="630520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lvl="0" algn="just" eaLnBrk="1" fontAlgn="base" hangingPunct="1"/>
            <a:r>
              <a:rPr lang="ru-RU" sz="4800" b="1" dirty="0" smtClean="0">
                <a:solidFill>
                  <a:srgbClr val="660033"/>
                </a:solidFill>
                <a:latin typeface="Arial"/>
              </a:rPr>
              <a:t>Девять пароходов</a:t>
            </a:r>
            <a:endParaRPr lang="ru-RU" sz="4800" b="1" dirty="0">
              <a:solidFill>
                <a:srgbClr val="660033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43604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5"/>
          <p:cNvSpPr txBox="1">
            <a:spLocks noChangeArrowheads="1"/>
          </p:cNvSpPr>
          <p:nvPr/>
        </p:nvSpPr>
        <p:spPr bwMode="auto">
          <a:xfrm>
            <a:off x="683568" y="1196752"/>
            <a:ext cx="7649004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lvl="0" eaLnBrk="1" hangingPunct="1">
              <a:spcBef>
                <a:spcPct val="20000"/>
              </a:spcBef>
            </a:pPr>
            <a:r>
              <a:rPr lang="ru-RU" sz="3600" b="1" i="1" dirty="0">
                <a:solidFill>
                  <a:srgbClr val="000000"/>
                </a:solidFill>
                <a:latin typeface="Helvetica Neue"/>
              </a:rPr>
              <a:t>Дети лепили снежную бабу, после чего </a:t>
            </a:r>
            <a:r>
              <a:rPr lang="ru-RU" sz="3600" b="1" i="1" dirty="0" smtClean="0">
                <a:solidFill>
                  <a:srgbClr val="000000"/>
                </a:solidFill>
                <a:latin typeface="Helvetica Neue"/>
              </a:rPr>
              <a:t>на </a:t>
            </a:r>
            <a:r>
              <a:rPr lang="ru-RU" sz="3600" b="1" i="1" dirty="0">
                <a:solidFill>
                  <a:srgbClr val="000000"/>
                </a:solidFill>
                <a:latin typeface="Helvetica Neue"/>
              </a:rPr>
              <a:t>батарее сохло 14 мокрых варежек. Сколько детей лепило снежную бабу? </a:t>
            </a:r>
            <a:endParaRPr lang="ru-RU" sz="3600" b="1" i="1" dirty="0">
              <a:solidFill>
                <a:prstClr val="black"/>
              </a:solidFill>
              <a:latin typeface="Georgia"/>
            </a:endParaRPr>
          </a:p>
        </p:txBody>
      </p:sp>
      <p:pic>
        <p:nvPicPr>
          <p:cNvPr id="11" name="Picture 1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219951" y="5924823"/>
            <a:ext cx="744537" cy="744537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1838657" y="406405"/>
            <a:ext cx="547260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/>
            <a:r>
              <a:rPr lang="ru-RU" sz="3200" b="1" cap="all" dirty="0">
                <a:solidFill>
                  <a:srgbClr val="C00000"/>
                </a:solidFill>
              </a:rPr>
              <a:t>математика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7956376" y="260648"/>
            <a:ext cx="85321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40</a:t>
            </a:r>
            <a:endParaRPr lang="ru-RU" sz="4400" b="1" cap="none" spc="0" dirty="0">
              <a:ln w="11430"/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screen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51520" y="5295747"/>
            <a:ext cx="2191737" cy="1258152"/>
          </a:xfrm>
          <a:prstGeom prst="rect">
            <a:avLst/>
          </a:prstGeom>
        </p:spPr>
      </p:pic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2443257" y="4152900"/>
            <a:ext cx="630520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lvl="0" eaLnBrk="1" hangingPunct="1">
              <a:spcBef>
                <a:spcPct val="20000"/>
              </a:spcBef>
            </a:pPr>
            <a:r>
              <a:rPr lang="ru-RU" sz="5400" b="1" dirty="0" smtClean="0">
                <a:solidFill>
                  <a:srgbClr val="660033"/>
                </a:solidFill>
                <a:latin typeface="Helvetica Neue"/>
              </a:rPr>
              <a:t>Семеро.</a:t>
            </a:r>
            <a:endParaRPr lang="ru-RU" sz="5400" b="1" dirty="0">
              <a:solidFill>
                <a:srgbClr val="660033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81564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5"/>
          <p:cNvSpPr txBox="1">
            <a:spLocks noChangeArrowheads="1"/>
          </p:cNvSpPr>
          <p:nvPr/>
        </p:nvSpPr>
        <p:spPr bwMode="auto">
          <a:xfrm>
            <a:off x="539552" y="1196752"/>
            <a:ext cx="7649004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ru-RU" sz="3200" b="1" i="1" dirty="0">
                <a:solidFill>
                  <a:srgbClr val="002060"/>
                </a:solidFill>
                <a:latin typeface="Helvetica Neue"/>
              </a:rPr>
              <a:t>В магазине стоит очередь. Один и тот же человек оказался пятым с конца и третьим с начала. Сколько всего человек в очереди? </a:t>
            </a:r>
            <a:endParaRPr lang="ru-RU" sz="3200" b="1" i="1" dirty="0">
              <a:solidFill>
                <a:srgbClr val="002060"/>
              </a:solidFill>
            </a:endParaRPr>
          </a:p>
        </p:txBody>
      </p:sp>
      <p:pic>
        <p:nvPicPr>
          <p:cNvPr id="11" name="Picture 1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219951" y="5924823"/>
            <a:ext cx="744537" cy="744537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1838657" y="406405"/>
            <a:ext cx="547260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/>
            <a:r>
              <a:rPr lang="ru-RU" sz="3200" b="1" cap="all" dirty="0">
                <a:solidFill>
                  <a:srgbClr val="C00000"/>
                </a:solidFill>
              </a:rPr>
              <a:t>математика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7720806" y="546692"/>
            <a:ext cx="85321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50</a:t>
            </a:r>
            <a:endParaRPr lang="ru-RU" sz="4400" b="1" cap="none" spc="0" dirty="0">
              <a:ln w="11430"/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screen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51520" y="5295747"/>
            <a:ext cx="2191737" cy="1258152"/>
          </a:xfrm>
          <a:prstGeom prst="rect">
            <a:avLst/>
          </a:prstGeom>
        </p:spPr>
      </p:pic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1979712" y="4293096"/>
            <a:ext cx="630520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lvl="0" eaLnBrk="1" hangingPunct="1">
              <a:spcBef>
                <a:spcPct val="20000"/>
              </a:spcBef>
            </a:pPr>
            <a:r>
              <a:rPr lang="ru-RU" sz="5400" b="1" dirty="0" smtClean="0">
                <a:solidFill>
                  <a:srgbClr val="C00000"/>
                </a:solidFill>
                <a:latin typeface="Helvetica Neue"/>
              </a:rPr>
              <a:t>Семь </a:t>
            </a:r>
            <a:r>
              <a:rPr lang="ru-RU" sz="5400" b="1" dirty="0">
                <a:solidFill>
                  <a:srgbClr val="C00000"/>
                </a:solidFill>
                <a:latin typeface="Helvetica Neue"/>
              </a:rPr>
              <a:t>человек.</a:t>
            </a:r>
            <a:endParaRPr lang="ru-RU" sz="5400" b="1" dirty="0">
              <a:solidFill>
                <a:srgbClr val="C00000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1179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5"/>
          <p:cNvSpPr txBox="1">
            <a:spLocks noChangeArrowheads="1"/>
          </p:cNvSpPr>
          <p:nvPr/>
        </p:nvSpPr>
        <p:spPr bwMode="auto">
          <a:xfrm>
            <a:off x="750459" y="1511627"/>
            <a:ext cx="764900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ru-RU" sz="4000" b="1" i="1" dirty="0">
                <a:solidFill>
                  <a:srgbClr val="002060"/>
                </a:solidFill>
                <a:latin typeface="Times New Roman"/>
              </a:rPr>
              <a:t>Как зовут самую маленькую девочку из сказки? </a:t>
            </a:r>
            <a:endParaRPr lang="ru-RU" sz="4000" b="1" i="1" dirty="0">
              <a:solidFill>
                <a:srgbClr val="002060"/>
              </a:solidFill>
            </a:endParaRPr>
          </a:p>
        </p:txBody>
      </p:sp>
      <p:pic>
        <p:nvPicPr>
          <p:cNvPr id="10" name="Picture 1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219951" y="5924823"/>
            <a:ext cx="744537" cy="744537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Прямоугольник 19"/>
          <p:cNvSpPr/>
          <p:nvPr/>
        </p:nvSpPr>
        <p:spPr>
          <a:xfrm>
            <a:off x="1838657" y="406405"/>
            <a:ext cx="547260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>
                <a:ln w="11430"/>
                <a:solidFill>
                  <a:srgbClr val="007635"/>
                </a:solidFill>
              </a:rPr>
              <a:t>Лит.чтение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7720806" y="546692"/>
            <a:ext cx="85321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rgbClr val="007635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4400" b="1" cap="none" spc="0" dirty="0">
              <a:ln w="11430"/>
              <a:solidFill>
                <a:srgbClr val="007635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screen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51520" y="5295747"/>
            <a:ext cx="2191737" cy="1258152"/>
          </a:xfrm>
          <a:prstGeom prst="rect">
            <a:avLst/>
          </a:prstGeom>
        </p:spPr>
      </p:pic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2443257" y="4152900"/>
            <a:ext cx="630520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lvl="0" eaLnBrk="1" hangingPunct="1">
              <a:spcBef>
                <a:spcPct val="20000"/>
              </a:spcBef>
            </a:pPr>
            <a:r>
              <a:rPr lang="ru-RU" sz="5400" b="1" dirty="0" err="1" smtClean="0">
                <a:solidFill>
                  <a:srgbClr val="C00000"/>
                </a:solidFill>
                <a:latin typeface="Times New Roman"/>
              </a:rPr>
              <a:t>Дюймовочка</a:t>
            </a:r>
            <a:endParaRPr lang="ru-RU" sz="5400" b="1" dirty="0">
              <a:solidFill>
                <a:srgbClr val="C00000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13911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5"/>
          <p:cNvSpPr txBox="1">
            <a:spLocks noChangeArrowheads="1"/>
          </p:cNvSpPr>
          <p:nvPr/>
        </p:nvSpPr>
        <p:spPr bwMode="auto">
          <a:xfrm>
            <a:off x="467544" y="1700808"/>
            <a:ext cx="764900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ru-RU" sz="4000" b="1" i="1" dirty="0">
                <a:solidFill>
                  <a:srgbClr val="002060"/>
                </a:solidFill>
                <a:latin typeface="Times New Roman"/>
              </a:rPr>
              <a:t>У какой девочки голубые волосы? </a:t>
            </a:r>
            <a:endParaRPr lang="ru-RU" sz="4000" b="1" i="1" dirty="0">
              <a:solidFill>
                <a:srgbClr val="002060"/>
              </a:solidFill>
            </a:endParaRPr>
          </a:p>
        </p:txBody>
      </p:sp>
      <p:pic>
        <p:nvPicPr>
          <p:cNvPr id="10" name="Picture 1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219951" y="5924823"/>
            <a:ext cx="744537" cy="744537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Прямоугольник 19"/>
          <p:cNvSpPr/>
          <p:nvPr/>
        </p:nvSpPr>
        <p:spPr>
          <a:xfrm>
            <a:off x="1838657" y="406405"/>
            <a:ext cx="547260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>
                <a:ln w="11430"/>
                <a:solidFill>
                  <a:srgbClr val="007635"/>
                </a:solidFill>
              </a:rPr>
              <a:t>Лит.чтение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7720806" y="546692"/>
            <a:ext cx="85321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rgbClr val="007635"/>
                </a:solidFill>
                <a:latin typeface="Arial" pitchFamily="34" charset="0"/>
                <a:cs typeface="Arial" pitchFamily="34" charset="0"/>
              </a:rPr>
              <a:t>20</a:t>
            </a:r>
            <a:endParaRPr lang="ru-RU" sz="4400" b="1" cap="none" spc="0" dirty="0">
              <a:ln w="11430"/>
              <a:solidFill>
                <a:srgbClr val="007635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screen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51520" y="5295747"/>
            <a:ext cx="2191737" cy="1258152"/>
          </a:xfrm>
          <a:prstGeom prst="rect">
            <a:avLst/>
          </a:prstGeom>
        </p:spPr>
      </p:pic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2443257" y="4152900"/>
            <a:ext cx="630520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lvl="0" eaLnBrk="1" hangingPunct="1">
              <a:spcBef>
                <a:spcPct val="20000"/>
              </a:spcBef>
            </a:pPr>
            <a:r>
              <a:rPr lang="ru-RU" sz="5400" b="1" dirty="0" smtClean="0">
                <a:solidFill>
                  <a:srgbClr val="C00000"/>
                </a:solidFill>
                <a:latin typeface="Times New Roman"/>
              </a:rPr>
              <a:t>У Мальвины.</a:t>
            </a:r>
            <a:endParaRPr lang="ru-RU" sz="5400" b="1" dirty="0">
              <a:solidFill>
                <a:srgbClr val="C00000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47994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5"/>
          <p:cNvSpPr txBox="1">
            <a:spLocks noChangeArrowheads="1"/>
          </p:cNvSpPr>
          <p:nvPr/>
        </p:nvSpPr>
        <p:spPr bwMode="auto">
          <a:xfrm>
            <a:off x="683568" y="1772816"/>
            <a:ext cx="7649004" cy="502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>
              <a:lnSpc>
                <a:spcPts val="1300"/>
              </a:lnSpc>
            </a:pPr>
            <a:r>
              <a:rPr lang="ru-RU" sz="2800" dirty="0">
                <a:solidFill>
                  <a:srgbClr val="002060"/>
                </a:solidFill>
                <a:latin typeface="Times New Roman"/>
              </a:rPr>
              <a:t> </a:t>
            </a:r>
            <a:r>
              <a:rPr lang="ru-RU" sz="4000" b="1" i="1" dirty="0">
                <a:solidFill>
                  <a:srgbClr val="002060"/>
                </a:solidFill>
                <a:latin typeface="Times New Roman"/>
              </a:rPr>
              <a:t>Из чего был сделан Буратино? </a:t>
            </a:r>
            <a:r>
              <a:rPr lang="ru-RU" sz="4000" b="1" i="1" dirty="0">
                <a:solidFill>
                  <a:srgbClr val="002060"/>
                </a:solidFill>
              </a:rPr>
              <a:t/>
            </a:r>
            <a:br>
              <a:rPr lang="ru-RU" sz="4000" b="1" i="1" dirty="0">
                <a:solidFill>
                  <a:srgbClr val="002060"/>
                </a:solidFill>
              </a:rPr>
            </a:br>
            <a:endParaRPr lang="ru-RU" sz="4000" b="1" i="1" dirty="0">
              <a:solidFill>
                <a:srgbClr val="002060"/>
              </a:solidFill>
            </a:endParaRPr>
          </a:p>
        </p:txBody>
      </p:sp>
      <p:pic>
        <p:nvPicPr>
          <p:cNvPr id="10" name="Picture 1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219951" y="5924823"/>
            <a:ext cx="744537" cy="744537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Прямоугольник 19"/>
          <p:cNvSpPr/>
          <p:nvPr/>
        </p:nvSpPr>
        <p:spPr>
          <a:xfrm>
            <a:off x="1838657" y="406405"/>
            <a:ext cx="547260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>
                <a:ln w="11430"/>
                <a:solidFill>
                  <a:srgbClr val="007635"/>
                </a:solidFill>
              </a:rPr>
              <a:t>Лит.чтение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7720806" y="546692"/>
            <a:ext cx="85321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rgbClr val="007635"/>
                </a:solidFill>
                <a:latin typeface="Arial" pitchFamily="34" charset="0"/>
                <a:cs typeface="Arial" pitchFamily="34" charset="0"/>
              </a:rPr>
              <a:t>30</a:t>
            </a:r>
            <a:endParaRPr lang="ru-RU" sz="4400" b="1" cap="none" spc="0" dirty="0">
              <a:ln w="11430"/>
              <a:solidFill>
                <a:srgbClr val="007635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screen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51520" y="5295747"/>
            <a:ext cx="2191737" cy="1258152"/>
          </a:xfrm>
          <a:prstGeom prst="rect">
            <a:avLst/>
          </a:prstGeom>
        </p:spPr>
      </p:pic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2195736" y="4653136"/>
            <a:ext cx="6305206" cy="379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lvl="0" eaLnBrk="1" hangingPunct="1">
              <a:lnSpc>
                <a:spcPts val="1300"/>
              </a:lnSpc>
            </a:pPr>
            <a:r>
              <a:rPr lang="ru-RU" sz="5400" b="1" dirty="0" smtClean="0">
                <a:solidFill>
                  <a:srgbClr val="C00000"/>
                </a:solidFill>
                <a:latin typeface="Times New Roman"/>
              </a:rPr>
              <a:t>Из полена.</a:t>
            </a:r>
            <a:endParaRPr lang="ru-RU" sz="5400" b="1" dirty="0">
              <a:solidFill>
                <a:srgbClr val="C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4333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5"/>
          <p:cNvSpPr txBox="1">
            <a:spLocks noChangeArrowheads="1"/>
          </p:cNvSpPr>
          <p:nvPr/>
        </p:nvSpPr>
        <p:spPr bwMode="auto">
          <a:xfrm>
            <a:off x="750459" y="1511627"/>
            <a:ext cx="764900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ru-RU" sz="4000" b="1" i="1" dirty="0">
                <a:solidFill>
                  <a:srgbClr val="002060"/>
                </a:solidFill>
                <a:latin typeface="Times New Roman"/>
              </a:rPr>
              <a:t>Какой герой сказки носил красные сапоги? </a:t>
            </a:r>
            <a:endParaRPr lang="ru-RU" sz="4000" b="1" i="1" dirty="0">
              <a:solidFill>
                <a:srgbClr val="002060"/>
              </a:solidFill>
            </a:endParaRPr>
          </a:p>
        </p:txBody>
      </p:sp>
      <p:pic>
        <p:nvPicPr>
          <p:cNvPr id="10" name="Picture 1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219951" y="5924823"/>
            <a:ext cx="744537" cy="744537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Прямоугольник 19"/>
          <p:cNvSpPr/>
          <p:nvPr/>
        </p:nvSpPr>
        <p:spPr>
          <a:xfrm>
            <a:off x="1838657" y="406405"/>
            <a:ext cx="547260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>
                <a:ln w="11430"/>
                <a:solidFill>
                  <a:srgbClr val="007635"/>
                </a:solidFill>
              </a:rPr>
              <a:t>Лит.чтение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7720806" y="546692"/>
            <a:ext cx="85321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rgbClr val="007635"/>
                </a:solidFill>
                <a:latin typeface="Arial" pitchFamily="34" charset="0"/>
                <a:cs typeface="Arial" pitchFamily="34" charset="0"/>
              </a:rPr>
              <a:t>40</a:t>
            </a:r>
            <a:endParaRPr lang="ru-RU" sz="4400" b="1" cap="none" spc="0" dirty="0">
              <a:ln w="11430"/>
              <a:solidFill>
                <a:srgbClr val="007635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screen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51520" y="5295747"/>
            <a:ext cx="2191737" cy="1258152"/>
          </a:xfrm>
          <a:prstGeom prst="rect">
            <a:avLst/>
          </a:prstGeom>
        </p:spPr>
      </p:pic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2443257" y="4152900"/>
            <a:ext cx="630520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lvl="0" eaLnBrk="1" hangingPunct="1">
              <a:spcBef>
                <a:spcPct val="20000"/>
              </a:spcBef>
            </a:pPr>
            <a:r>
              <a:rPr lang="ru-RU" sz="5400" b="1" dirty="0" smtClean="0">
                <a:solidFill>
                  <a:srgbClr val="C00000"/>
                </a:solidFill>
                <a:latin typeface="Times New Roman"/>
              </a:rPr>
              <a:t>Кот </a:t>
            </a:r>
            <a:r>
              <a:rPr lang="ru-RU" sz="5400" b="1" dirty="0">
                <a:solidFill>
                  <a:srgbClr val="C00000"/>
                </a:solidFill>
                <a:latin typeface="Times New Roman"/>
              </a:rPr>
              <a:t>в </a:t>
            </a:r>
            <a:r>
              <a:rPr lang="ru-RU" sz="5400" b="1" dirty="0" smtClean="0">
                <a:solidFill>
                  <a:srgbClr val="C00000"/>
                </a:solidFill>
                <a:latin typeface="Times New Roman"/>
              </a:rPr>
              <a:t>сапогах</a:t>
            </a:r>
            <a:endParaRPr lang="ru-RU" sz="5400" b="1" dirty="0">
              <a:solidFill>
                <a:srgbClr val="C00000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60802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5"/>
          <p:cNvSpPr txBox="1">
            <a:spLocks noChangeArrowheads="1"/>
          </p:cNvSpPr>
          <p:nvPr/>
        </p:nvSpPr>
        <p:spPr bwMode="auto">
          <a:xfrm>
            <a:off x="467544" y="1628800"/>
            <a:ext cx="764900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ru-RU" sz="3600" b="1" i="1" dirty="0">
                <a:solidFill>
                  <a:srgbClr val="002060"/>
                </a:solidFill>
                <a:latin typeface="Helvetica Neue"/>
              </a:rPr>
              <a:t>Какую рыбу в русских сказках иногда называют «чудо-юдо»? </a:t>
            </a:r>
            <a:endParaRPr lang="ru-RU" sz="3600" b="1" i="1" dirty="0">
              <a:solidFill>
                <a:srgbClr val="002060"/>
              </a:solidFill>
            </a:endParaRPr>
          </a:p>
        </p:txBody>
      </p:sp>
      <p:pic>
        <p:nvPicPr>
          <p:cNvPr id="10" name="Picture 1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219951" y="5924823"/>
            <a:ext cx="744537" cy="744537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Прямоугольник 19"/>
          <p:cNvSpPr/>
          <p:nvPr/>
        </p:nvSpPr>
        <p:spPr>
          <a:xfrm>
            <a:off x="1838657" y="406405"/>
            <a:ext cx="547260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>
                <a:ln w="11430"/>
                <a:solidFill>
                  <a:srgbClr val="007635"/>
                </a:solidFill>
              </a:rPr>
              <a:t>Лит.чтение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7720806" y="546692"/>
            <a:ext cx="85321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rgbClr val="007635"/>
                </a:solidFill>
                <a:latin typeface="Arial" pitchFamily="34" charset="0"/>
                <a:cs typeface="Arial" pitchFamily="34" charset="0"/>
              </a:rPr>
              <a:t>50</a:t>
            </a:r>
            <a:endParaRPr lang="ru-RU" sz="4400" b="1" cap="none" spc="0" dirty="0">
              <a:ln w="11430"/>
              <a:solidFill>
                <a:srgbClr val="007635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screen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51520" y="5295747"/>
            <a:ext cx="2191737" cy="1258152"/>
          </a:xfrm>
          <a:prstGeom prst="rect">
            <a:avLst/>
          </a:prstGeom>
        </p:spPr>
      </p:pic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2443257" y="4152900"/>
            <a:ext cx="630520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lvl="0" eaLnBrk="1" hangingPunct="1">
              <a:spcBef>
                <a:spcPct val="20000"/>
              </a:spcBef>
            </a:pPr>
            <a:r>
              <a:rPr lang="ru-RU" sz="5400" b="1" dirty="0" smtClean="0">
                <a:solidFill>
                  <a:srgbClr val="C00000"/>
                </a:solidFill>
                <a:latin typeface="Helvetica Neue"/>
              </a:rPr>
              <a:t>Кит</a:t>
            </a:r>
            <a:r>
              <a:rPr lang="ru-RU" sz="5400" b="1" dirty="0">
                <a:solidFill>
                  <a:srgbClr val="C00000"/>
                </a:solidFill>
                <a:latin typeface="Helvetica Neue"/>
              </a:rPr>
              <a:t>.</a:t>
            </a:r>
            <a:endParaRPr lang="ru-RU" sz="5400" b="1" dirty="0">
              <a:solidFill>
                <a:srgbClr val="C00000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87331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5"/>
          <p:cNvSpPr txBox="1">
            <a:spLocks noChangeArrowheads="1"/>
          </p:cNvSpPr>
          <p:nvPr/>
        </p:nvSpPr>
        <p:spPr bwMode="auto">
          <a:xfrm>
            <a:off x="323528" y="1511627"/>
            <a:ext cx="807593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ru-RU" sz="4000" b="1" i="1" dirty="0">
                <a:solidFill>
                  <a:srgbClr val="002060"/>
                </a:solidFill>
                <a:latin typeface="Georgia"/>
              </a:rPr>
              <a:t>Что случилось 31 февраля? </a:t>
            </a:r>
            <a:endParaRPr lang="ru-RU" sz="4000" b="1" i="1" dirty="0">
              <a:solidFill>
                <a:srgbClr val="002060"/>
              </a:solidFill>
            </a:endParaRPr>
          </a:p>
        </p:txBody>
      </p:sp>
      <p:pic>
        <p:nvPicPr>
          <p:cNvPr id="16" name="Picture 1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219951" y="5924823"/>
            <a:ext cx="744537" cy="744537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1763688" y="188640"/>
            <a:ext cx="547260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/>
            <a:r>
              <a:rPr lang="ru-RU" sz="3200" b="1" cap="all" dirty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</a:rPr>
              <a:t>Окружающий мир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7720806" y="546692"/>
            <a:ext cx="85321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4400" b="1" cap="none" spc="0" dirty="0">
              <a:ln w="11430"/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screen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51520" y="5295747"/>
            <a:ext cx="2191737" cy="1258152"/>
          </a:xfrm>
          <a:prstGeom prst="rect">
            <a:avLst/>
          </a:prstGeom>
        </p:spPr>
      </p:pic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051720" y="4005064"/>
            <a:ext cx="7200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lvl="0" eaLnBrk="1" hangingPunct="1"/>
            <a:r>
              <a:rPr lang="ru-RU" sz="4800" b="1" dirty="0" smtClean="0">
                <a:solidFill>
                  <a:srgbClr val="C00000"/>
                </a:solidFill>
                <a:latin typeface="Georgia"/>
              </a:rPr>
              <a:t>Такой </a:t>
            </a:r>
            <a:r>
              <a:rPr lang="ru-RU" sz="4800" b="1" dirty="0">
                <a:solidFill>
                  <a:srgbClr val="C00000"/>
                </a:solidFill>
                <a:latin typeface="Georgia"/>
              </a:rPr>
              <a:t>даты в феврале </a:t>
            </a:r>
            <a:r>
              <a:rPr lang="ru-RU" sz="4800" b="1" dirty="0" smtClean="0">
                <a:solidFill>
                  <a:srgbClr val="C00000"/>
                </a:solidFill>
                <a:latin typeface="Georgia"/>
              </a:rPr>
              <a:t>нет.</a:t>
            </a:r>
            <a:endParaRPr lang="ru-RU" sz="4800" b="1" dirty="0">
              <a:solidFill>
                <a:srgbClr val="C00000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46955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5"/>
          <p:cNvSpPr txBox="1">
            <a:spLocks noChangeArrowheads="1"/>
          </p:cNvSpPr>
          <p:nvPr/>
        </p:nvSpPr>
        <p:spPr bwMode="auto">
          <a:xfrm>
            <a:off x="750459" y="1511627"/>
            <a:ext cx="7649004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ru-RU" sz="3600" b="1" i="1" dirty="0">
                <a:solidFill>
                  <a:srgbClr val="002060"/>
                </a:solidFill>
                <a:latin typeface="Helvetica"/>
              </a:rPr>
              <a:t>Двенадцать братьев</a:t>
            </a:r>
          </a:p>
          <a:p>
            <a:pPr algn="just"/>
            <a:r>
              <a:rPr lang="ru-RU" sz="3600" b="1" i="1" dirty="0">
                <a:solidFill>
                  <a:srgbClr val="002060"/>
                </a:solidFill>
                <a:latin typeface="Helvetica"/>
              </a:rPr>
              <a:t>Друг за другом бродят,</a:t>
            </a:r>
          </a:p>
          <a:p>
            <a:pPr algn="just"/>
            <a:r>
              <a:rPr lang="ru-RU" sz="3600" b="1" i="1" dirty="0">
                <a:solidFill>
                  <a:srgbClr val="002060"/>
                </a:solidFill>
                <a:latin typeface="Helvetica"/>
              </a:rPr>
              <a:t>Друг друга не обходят</a:t>
            </a:r>
            <a:r>
              <a:rPr lang="ru-RU" sz="3600" b="1" i="1" dirty="0" smtClean="0">
                <a:solidFill>
                  <a:srgbClr val="002060"/>
                </a:solidFill>
                <a:latin typeface="Helvetica"/>
              </a:rPr>
              <a:t>.</a:t>
            </a:r>
            <a:endParaRPr lang="ru-RU" sz="3600" b="1" i="1" dirty="0">
              <a:solidFill>
                <a:srgbClr val="002060"/>
              </a:solidFill>
              <a:latin typeface="Helvetica"/>
            </a:endParaRPr>
          </a:p>
        </p:txBody>
      </p:sp>
      <p:pic>
        <p:nvPicPr>
          <p:cNvPr id="16" name="Picture 1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219951" y="5924823"/>
            <a:ext cx="744537" cy="744537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1838657" y="406405"/>
            <a:ext cx="547260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/>
            <a:r>
              <a:rPr lang="ru-RU" sz="3200" b="1" cap="all" dirty="0">
                <a:ln>
                  <a:solidFill>
                    <a:srgbClr val="8064A2">
                      <a:lumMod val="50000"/>
                    </a:srgbClr>
                  </a:solidFill>
                </a:ln>
                <a:solidFill>
                  <a:srgbClr val="8064A2">
                    <a:lumMod val="75000"/>
                  </a:srgbClr>
                </a:solidFill>
              </a:rPr>
              <a:t>Окружающий мир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7720806" y="546692"/>
            <a:ext cx="85321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20</a:t>
            </a:r>
            <a:endParaRPr lang="ru-RU" sz="4400" b="1" cap="none" spc="0" dirty="0">
              <a:ln w="11430"/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screen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51520" y="5295747"/>
            <a:ext cx="2191737" cy="1258152"/>
          </a:xfrm>
          <a:prstGeom prst="rect">
            <a:avLst/>
          </a:prstGeom>
        </p:spPr>
      </p:pic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443257" y="4152900"/>
            <a:ext cx="630520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lvl="0" algn="just" eaLnBrk="1" hangingPunct="1"/>
            <a:r>
              <a:rPr lang="ru-RU" sz="5400" b="1" dirty="0">
                <a:solidFill>
                  <a:srgbClr val="C00000"/>
                </a:solidFill>
                <a:latin typeface="Helvetica"/>
              </a:rPr>
              <a:t>Месяцы</a:t>
            </a:r>
          </a:p>
        </p:txBody>
      </p:sp>
    </p:spTree>
    <p:extLst>
      <p:ext uri="{BB962C8B-B14F-4D97-AF65-F5344CB8AC3E}">
        <p14:creationId xmlns:p14="http://schemas.microsoft.com/office/powerpoint/2010/main" xmlns="" val="1986698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9" name="AutoShape 4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069657" y="1844253"/>
            <a:ext cx="719138" cy="719138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5400000" scaled="1"/>
          </a:gradFill>
          <a:ln>
            <a:noFill/>
          </a:ln>
          <a:effectLst>
            <a:prstShdw prst="shdw17" dist="17961" dir="2700000">
              <a:srgbClr val="997199">
                <a:alpha val="50000"/>
              </a:srgbClr>
            </a:prstShdw>
          </a:effectLst>
          <a:extLst/>
        </p:spPr>
        <p:txBody>
          <a:bodyPr wrap="none" anchor="ctr"/>
          <a:lstStyle/>
          <a:p>
            <a:pPr algn="ctr">
              <a:defRPr/>
            </a:pPr>
            <a:r>
              <a:rPr lang="ru-RU" sz="3200" b="1" dirty="0">
                <a:latin typeface="Arial" pitchFamily="34" charset="0"/>
                <a:cs typeface="Arial" pitchFamily="34" charset="0"/>
              </a:rPr>
              <a:t>10</a:t>
            </a:r>
          </a:p>
        </p:txBody>
      </p:sp>
      <p:sp>
        <p:nvSpPr>
          <p:cNvPr id="3121" name="AutoShape 4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004695" y="1844253"/>
            <a:ext cx="719137" cy="719138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5400000" scaled="1"/>
          </a:gradFill>
          <a:ln>
            <a:noFill/>
          </a:ln>
          <a:effectLst>
            <a:prstShdw prst="shdw17" dist="17961" dir="2700000">
              <a:srgbClr val="997199">
                <a:alpha val="50000"/>
              </a:srgbClr>
            </a:prstShdw>
          </a:effectLst>
          <a:extLst/>
        </p:spPr>
        <p:txBody>
          <a:bodyPr wrap="none" anchor="ctr"/>
          <a:lstStyle/>
          <a:p>
            <a:pPr algn="ctr">
              <a:defRPr/>
            </a:pPr>
            <a:r>
              <a:rPr lang="ru-RU" sz="3200" b="1">
                <a:latin typeface="Arial" pitchFamily="34" charset="0"/>
                <a:cs typeface="Arial" pitchFamily="34" charset="0"/>
              </a:rPr>
              <a:t>20</a:t>
            </a:r>
          </a:p>
        </p:txBody>
      </p:sp>
      <p:sp>
        <p:nvSpPr>
          <p:cNvPr id="3122" name="AutoShape 50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5941320" y="1844253"/>
            <a:ext cx="719137" cy="719138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5400000" scaled="1"/>
          </a:gradFill>
          <a:ln>
            <a:noFill/>
          </a:ln>
          <a:effectLst>
            <a:prstShdw prst="shdw17" dist="17961" dir="2700000">
              <a:srgbClr val="997199">
                <a:alpha val="50000"/>
              </a:srgbClr>
            </a:prstShdw>
          </a:effectLst>
          <a:extLst/>
        </p:spPr>
        <p:txBody>
          <a:bodyPr wrap="none" anchor="ctr"/>
          <a:lstStyle/>
          <a:p>
            <a:pPr algn="ctr">
              <a:defRPr/>
            </a:pPr>
            <a:r>
              <a:rPr lang="ru-RU" sz="3200" b="1">
                <a:latin typeface="Arial" pitchFamily="34" charset="0"/>
                <a:cs typeface="Arial" pitchFamily="34" charset="0"/>
              </a:rPr>
              <a:t>30</a:t>
            </a:r>
          </a:p>
        </p:txBody>
      </p:sp>
      <p:sp>
        <p:nvSpPr>
          <p:cNvPr id="3123" name="AutoShape 5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877945" y="1844253"/>
            <a:ext cx="719137" cy="719138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5400000" scaled="1"/>
          </a:gradFill>
          <a:ln>
            <a:noFill/>
          </a:ln>
          <a:effectLst>
            <a:prstShdw prst="shdw17" dist="17961" dir="2700000">
              <a:srgbClr val="997199">
                <a:alpha val="50000"/>
              </a:srgbClr>
            </a:prstShdw>
          </a:effectLst>
          <a:extLst/>
        </p:spPr>
        <p:txBody>
          <a:bodyPr wrap="none" anchor="ctr"/>
          <a:lstStyle/>
          <a:p>
            <a:pPr algn="ctr">
              <a:defRPr/>
            </a:pPr>
            <a:r>
              <a:rPr lang="ru-RU" sz="3200" b="1">
                <a:latin typeface="Arial" pitchFamily="34" charset="0"/>
                <a:cs typeface="Arial" pitchFamily="34" charset="0"/>
              </a:rPr>
              <a:t>40</a:t>
            </a:r>
          </a:p>
        </p:txBody>
      </p:sp>
      <p:sp>
        <p:nvSpPr>
          <p:cNvPr id="3124" name="AutoShape 52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7812982" y="1844253"/>
            <a:ext cx="719138" cy="719138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5400000" scaled="1"/>
          </a:gradFill>
          <a:ln>
            <a:noFill/>
          </a:ln>
          <a:effectLst>
            <a:prstShdw prst="shdw17" dist="17961" dir="2700000">
              <a:srgbClr val="997199">
                <a:alpha val="50000"/>
              </a:srgbClr>
            </a:prstShdw>
          </a:effectLst>
          <a:extLst/>
        </p:spPr>
        <p:txBody>
          <a:bodyPr wrap="none" anchor="ctr"/>
          <a:lstStyle/>
          <a:p>
            <a:pPr algn="ctr">
              <a:defRPr/>
            </a:pPr>
            <a:r>
              <a:rPr lang="ru-RU" sz="3200" b="1">
                <a:latin typeface="Arial" pitchFamily="34" charset="0"/>
                <a:cs typeface="Arial" pitchFamily="34" charset="0"/>
              </a:rPr>
              <a:t>50</a:t>
            </a:r>
          </a:p>
        </p:txBody>
      </p:sp>
      <p:sp>
        <p:nvSpPr>
          <p:cNvPr id="3125" name="AutoShape 53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069657" y="2708920"/>
            <a:ext cx="719138" cy="719138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1"/>
          </a:gradFill>
          <a:ln>
            <a:noFill/>
          </a:ln>
          <a:effectLst>
            <a:prstShdw prst="shdw17" dist="17961" dir="2700000">
              <a:srgbClr val="779674">
                <a:alpha val="50000"/>
              </a:srgbClr>
            </a:prstShdw>
          </a:effectLst>
          <a:extLst/>
        </p:spPr>
        <p:txBody>
          <a:bodyPr wrap="none" anchor="ctr"/>
          <a:lstStyle/>
          <a:p>
            <a:pPr algn="ctr"/>
            <a:r>
              <a:rPr lang="ru-RU" sz="3200" b="1" dirty="0">
                <a:latin typeface="Arial" pitchFamily="34" charset="0"/>
                <a:cs typeface="Arial" pitchFamily="34" charset="0"/>
              </a:rPr>
              <a:t>10</a:t>
            </a:r>
          </a:p>
        </p:txBody>
      </p:sp>
      <p:sp>
        <p:nvSpPr>
          <p:cNvPr id="3126" name="AutoShape 54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5004695" y="2708920"/>
            <a:ext cx="719137" cy="719138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1"/>
          </a:gradFill>
          <a:ln>
            <a:noFill/>
          </a:ln>
          <a:effectLst>
            <a:prstShdw prst="shdw17" dist="17961" dir="2700000">
              <a:srgbClr val="779674">
                <a:alpha val="50000"/>
              </a:srgbClr>
            </a:prstShdw>
          </a:effectLst>
          <a:extLst/>
        </p:spPr>
        <p:txBody>
          <a:bodyPr wrap="none" anchor="ctr"/>
          <a:lstStyle/>
          <a:p>
            <a:pPr algn="ctr"/>
            <a:r>
              <a:rPr lang="ru-RU" sz="3200" b="1">
                <a:latin typeface="Arial" pitchFamily="34" charset="0"/>
                <a:cs typeface="Arial" pitchFamily="34" charset="0"/>
              </a:rPr>
              <a:t>20</a:t>
            </a:r>
          </a:p>
        </p:txBody>
      </p:sp>
      <p:sp>
        <p:nvSpPr>
          <p:cNvPr id="3127" name="AutoShape 55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5941320" y="2708920"/>
            <a:ext cx="719137" cy="719138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1"/>
          </a:gradFill>
          <a:ln>
            <a:noFill/>
          </a:ln>
          <a:effectLst>
            <a:prstShdw prst="shdw17" dist="17961" dir="2700000">
              <a:srgbClr val="779674">
                <a:alpha val="50000"/>
              </a:srgbClr>
            </a:prstShdw>
          </a:effectLst>
          <a:extLst/>
        </p:spPr>
        <p:txBody>
          <a:bodyPr wrap="none" anchor="ctr"/>
          <a:lstStyle/>
          <a:p>
            <a:pPr algn="ctr"/>
            <a:r>
              <a:rPr lang="ru-RU" sz="3200" b="1">
                <a:latin typeface="Arial" pitchFamily="34" charset="0"/>
                <a:cs typeface="Arial" pitchFamily="34" charset="0"/>
              </a:rPr>
              <a:t>30</a:t>
            </a:r>
          </a:p>
        </p:txBody>
      </p:sp>
      <p:sp>
        <p:nvSpPr>
          <p:cNvPr id="3128" name="AutoShape 56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6877945" y="2708920"/>
            <a:ext cx="719137" cy="719138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1"/>
          </a:gradFill>
          <a:ln>
            <a:noFill/>
          </a:ln>
          <a:effectLst>
            <a:prstShdw prst="shdw17" dist="17961" dir="2700000">
              <a:srgbClr val="779674">
                <a:alpha val="50000"/>
              </a:srgbClr>
            </a:prstShdw>
          </a:effectLst>
          <a:extLst/>
        </p:spPr>
        <p:txBody>
          <a:bodyPr wrap="none" anchor="ctr"/>
          <a:lstStyle/>
          <a:p>
            <a:pPr algn="ctr"/>
            <a:r>
              <a:rPr lang="ru-RU" sz="3200" b="1">
                <a:latin typeface="Arial" pitchFamily="34" charset="0"/>
                <a:cs typeface="Arial" pitchFamily="34" charset="0"/>
              </a:rPr>
              <a:t>40</a:t>
            </a:r>
          </a:p>
        </p:txBody>
      </p:sp>
      <p:sp>
        <p:nvSpPr>
          <p:cNvPr id="3129" name="AutoShape 57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7812982" y="2708920"/>
            <a:ext cx="719138" cy="719138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1"/>
          </a:gradFill>
          <a:ln>
            <a:noFill/>
          </a:ln>
          <a:effectLst>
            <a:prstShdw prst="shdw17" dist="17961" dir="2700000">
              <a:srgbClr val="779674">
                <a:alpha val="50000"/>
              </a:srgbClr>
            </a:prstShdw>
          </a:effectLst>
          <a:extLst/>
        </p:spPr>
        <p:txBody>
          <a:bodyPr wrap="none" anchor="ctr"/>
          <a:lstStyle/>
          <a:p>
            <a:pPr algn="ctr"/>
            <a:r>
              <a:rPr lang="ru-RU" sz="3200" b="1">
                <a:latin typeface="Arial" pitchFamily="34" charset="0"/>
                <a:cs typeface="Arial" pitchFamily="34" charset="0"/>
              </a:rPr>
              <a:t>50</a:t>
            </a:r>
          </a:p>
        </p:txBody>
      </p:sp>
      <p:sp>
        <p:nvSpPr>
          <p:cNvPr id="3130" name="AutoShape 58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4069977" y="4437112"/>
            <a:ext cx="719138" cy="719137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5400000" scaled="1"/>
          </a:gradFill>
          <a:ln>
            <a:noFill/>
          </a:ln>
          <a:effectLst>
            <a:prstShdw prst="shdw17" dist="17961" dir="2700000">
              <a:srgbClr val="996969">
                <a:alpha val="50000"/>
              </a:srgbClr>
            </a:prstShdw>
          </a:effectLst>
          <a:extLst/>
        </p:spPr>
        <p:txBody>
          <a:bodyPr wrap="none" anchor="ctr"/>
          <a:lstStyle/>
          <a:p>
            <a:pPr algn="ctr"/>
            <a:r>
              <a:rPr lang="ru-RU" sz="3200" b="1">
                <a:latin typeface="Arial" pitchFamily="34" charset="0"/>
                <a:cs typeface="Arial" pitchFamily="34" charset="0"/>
              </a:rPr>
              <a:t>10</a:t>
            </a:r>
          </a:p>
        </p:txBody>
      </p:sp>
      <p:sp>
        <p:nvSpPr>
          <p:cNvPr id="3131" name="AutoShape 59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5005015" y="4437112"/>
            <a:ext cx="719137" cy="719137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5400000" scaled="1"/>
          </a:gradFill>
          <a:ln>
            <a:noFill/>
          </a:ln>
          <a:effectLst>
            <a:prstShdw prst="shdw17" dist="17961" dir="2700000">
              <a:srgbClr val="996969">
                <a:alpha val="50000"/>
              </a:srgbClr>
            </a:prstShdw>
          </a:effectLst>
          <a:extLst/>
        </p:spPr>
        <p:txBody>
          <a:bodyPr wrap="none" anchor="ctr"/>
          <a:lstStyle/>
          <a:p>
            <a:pPr algn="ctr"/>
            <a:r>
              <a:rPr lang="ru-RU" sz="3200" b="1">
                <a:latin typeface="Arial" pitchFamily="34" charset="0"/>
                <a:cs typeface="Arial" pitchFamily="34" charset="0"/>
              </a:rPr>
              <a:t>20</a:t>
            </a:r>
          </a:p>
        </p:txBody>
      </p:sp>
      <p:sp>
        <p:nvSpPr>
          <p:cNvPr id="3132" name="AutoShape 60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5941640" y="4437112"/>
            <a:ext cx="719137" cy="719137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5400000" scaled="1"/>
          </a:gradFill>
          <a:ln>
            <a:noFill/>
          </a:ln>
          <a:effectLst>
            <a:prstShdw prst="shdw17" dist="17961" dir="2700000">
              <a:srgbClr val="996969">
                <a:alpha val="50000"/>
              </a:srgbClr>
            </a:prstShdw>
          </a:effectLst>
          <a:extLst/>
        </p:spPr>
        <p:txBody>
          <a:bodyPr wrap="none" anchor="ctr"/>
          <a:lstStyle/>
          <a:p>
            <a:pPr algn="ctr"/>
            <a:r>
              <a:rPr lang="ru-RU" sz="3200" b="1">
                <a:latin typeface="Arial" pitchFamily="34" charset="0"/>
                <a:cs typeface="Arial" pitchFamily="34" charset="0"/>
              </a:rPr>
              <a:t>30</a:t>
            </a:r>
          </a:p>
        </p:txBody>
      </p:sp>
      <p:sp>
        <p:nvSpPr>
          <p:cNvPr id="3133" name="AutoShape 61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6878265" y="4437112"/>
            <a:ext cx="719137" cy="719137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5400000" scaled="1"/>
          </a:gradFill>
          <a:ln>
            <a:noFill/>
          </a:ln>
          <a:effectLst>
            <a:prstShdw prst="shdw17" dist="17961" dir="2700000">
              <a:srgbClr val="996969">
                <a:alpha val="50000"/>
              </a:srgbClr>
            </a:prstShdw>
          </a:effectLst>
          <a:extLst/>
        </p:spPr>
        <p:txBody>
          <a:bodyPr wrap="none" anchor="ctr"/>
          <a:lstStyle/>
          <a:p>
            <a:pPr algn="ctr"/>
            <a:r>
              <a:rPr lang="ru-RU" sz="3200" b="1">
                <a:latin typeface="Arial" pitchFamily="34" charset="0"/>
                <a:cs typeface="Arial" pitchFamily="34" charset="0"/>
              </a:rPr>
              <a:t>40</a:t>
            </a:r>
          </a:p>
        </p:txBody>
      </p:sp>
      <p:sp>
        <p:nvSpPr>
          <p:cNvPr id="3134" name="AutoShape 62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7812360" y="4437112"/>
            <a:ext cx="719138" cy="719137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chemeClr val="accent4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5400000" scaled="1"/>
          </a:gradFill>
          <a:ln>
            <a:noFill/>
          </a:ln>
          <a:effectLst>
            <a:prstShdw prst="shdw17" dist="17961" dir="2700000">
              <a:srgbClr val="996969">
                <a:alpha val="50000"/>
              </a:srgbClr>
            </a:prstShdw>
          </a:effectLst>
          <a:extLst/>
        </p:spPr>
        <p:txBody>
          <a:bodyPr wrap="none" anchor="ctr"/>
          <a:lstStyle/>
          <a:p>
            <a:pPr algn="ctr"/>
            <a:r>
              <a:rPr lang="ru-RU" sz="3200" b="1" dirty="0">
                <a:latin typeface="Arial" pitchFamily="34" charset="0"/>
                <a:cs typeface="Arial" pitchFamily="34" charset="0"/>
              </a:rPr>
              <a:t>50</a:t>
            </a:r>
          </a:p>
        </p:txBody>
      </p:sp>
      <p:sp>
        <p:nvSpPr>
          <p:cNvPr id="3135" name="AutoShape 63">
            <a:hlinkClick r:id="rId18" action="ppaction://hlinksldjump"/>
          </p:cNvPr>
          <p:cNvSpPr>
            <a:spLocks noChangeArrowheads="1"/>
          </p:cNvSpPr>
          <p:nvPr/>
        </p:nvSpPr>
        <p:spPr bwMode="auto">
          <a:xfrm>
            <a:off x="4061719" y="3573016"/>
            <a:ext cx="719138" cy="719137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3">
                  <a:lumMod val="40000"/>
                  <a:lumOff val="60000"/>
                </a:schemeClr>
              </a:gs>
            </a:gsLst>
            <a:lin ang="5400000" scaled="1"/>
          </a:gradFill>
          <a:ln>
            <a:noFill/>
          </a:ln>
          <a:effectLst>
            <a:prstShdw prst="shdw17" dist="17961" dir="2700000">
              <a:srgbClr val="99995D">
                <a:alpha val="50000"/>
              </a:srgbClr>
            </a:prstShdw>
          </a:effectLst>
          <a:extLst/>
        </p:spPr>
        <p:txBody>
          <a:bodyPr wrap="none" anchor="ctr"/>
          <a:lstStyle/>
          <a:p>
            <a:pPr algn="ctr"/>
            <a:r>
              <a:rPr lang="ru-RU" sz="3200" b="1" dirty="0">
                <a:latin typeface="Arial" pitchFamily="34" charset="0"/>
                <a:cs typeface="Arial" pitchFamily="34" charset="0"/>
              </a:rPr>
              <a:t>10</a:t>
            </a:r>
          </a:p>
        </p:txBody>
      </p:sp>
      <p:sp>
        <p:nvSpPr>
          <p:cNvPr id="3136" name="AutoShape 64">
            <a:hlinkClick r:id="rId19" action="ppaction://hlinksldjump"/>
          </p:cNvPr>
          <p:cNvSpPr>
            <a:spLocks noChangeArrowheads="1"/>
          </p:cNvSpPr>
          <p:nvPr/>
        </p:nvSpPr>
        <p:spPr bwMode="auto">
          <a:xfrm>
            <a:off x="5005015" y="3577164"/>
            <a:ext cx="719137" cy="719137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3">
                  <a:lumMod val="40000"/>
                  <a:lumOff val="60000"/>
                </a:schemeClr>
              </a:gs>
            </a:gsLst>
            <a:lin ang="5400000" scaled="1"/>
          </a:gradFill>
          <a:ln>
            <a:noFill/>
          </a:ln>
          <a:effectLst>
            <a:prstShdw prst="shdw17" dist="17961" dir="2700000">
              <a:srgbClr val="99995D">
                <a:alpha val="50000"/>
              </a:srgbClr>
            </a:prstShdw>
          </a:effectLst>
          <a:extLst/>
        </p:spPr>
        <p:txBody>
          <a:bodyPr wrap="none" anchor="ctr"/>
          <a:lstStyle/>
          <a:p>
            <a:pPr algn="ctr"/>
            <a:r>
              <a:rPr lang="ru-RU" sz="3200" b="1">
                <a:latin typeface="Arial" pitchFamily="34" charset="0"/>
                <a:cs typeface="Arial" pitchFamily="34" charset="0"/>
              </a:rPr>
              <a:t>20</a:t>
            </a:r>
          </a:p>
        </p:txBody>
      </p:sp>
      <p:sp>
        <p:nvSpPr>
          <p:cNvPr id="3137" name="AutoShape 65">
            <a:hlinkClick r:id="rId20" action="ppaction://hlinksldjump"/>
          </p:cNvPr>
          <p:cNvSpPr>
            <a:spLocks noChangeArrowheads="1"/>
          </p:cNvSpPr>
          <p:nvPr/>
        </p:nvSpPr>
        <p:spPr bwMode="auto">
          <a:xfrm>
            <a:off x="5941640" y="3577164"/>
            <a:ext cx="719137" cy="719137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3">
                  <a:lumMod val="40000"/>
                  <a:lumOff val="60000"/>
                </a:schemeClr>
              </a:gs>
            </a:gsLst>
            <a:lin ang="5400000" scaled="1"/>
          </a:gradFill>
          <a:ln>
            <a:noFill/>
          </a:ln>
          <a:effectLst>
            <a:prstShdw prst="shdw17" dist="17961" dir="2700000">
              <a:srgbClr val="99995D">
                <a:alpha val="50000"/>
              </a:srgbClr>
            </a:prstShdw>
          </a:effectLst>
          <a:extLst/>
        </p:spPr>
        <p:txBody>
          <a:bodyPr wrap="none" anchor="ctr"/>
          <a:lstStyle/>
          <a:p>
            <a:pPr algn="ctr"/>
            <a:r>
              <a:rPr lang="ru-RU" sz="3200" b="1">
                <a:latin typeface="Arial" pitchFamily="34" charset="0"/>
                <a:cs typeface="Arial" pitchFamily="34" charset="0"/>
              </a:rPr>
              <a:t>30</a:t>
            </a:r>
          </a:p>
        </p:txBody>
      </p:sp>
      <p:sp>
        <p:nvSpPr>
          <p:cNvPr id="3138" name="AutoShape 66">
            <a:hlinkClick r:id="rId21" action="ppaction://hlinksldjump"/>
          </p:cNvPr>
          <p:cNvSpPr>
            <a:spLocks noChangeArrowheads="1"/>
          </p:cNvSpPr>
          <p:nvPr/>
        </p:nvSpPr>
        <p:spPr bwMode="auto">
          <a:xfrm>
            <a:off x="6949702" y="3577164"/>
            <a:ext cx="719138" cy="719137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3">
                  <a:lumMod val="40000"/>
                  <a:lumOff val="60000"/>
                </a:schemeClr>
              </a:gs>
            </a:gsLst>
            <a:lin ang="5400000" scaled="1"/>
          </a:gradFill>
          <a:ln>
            <a:noFill/>
          </a:ln>
          <a:effectLst>
            <a:prstShdw prst="shdw17" dist="17961" dir="2700000">
              <a:srgbClr val="99995D">
                <a:alpha val="50000"/>
              </a:srgbClr>
            </a:prstShdw>
          </a:effectLst>
          <a:extLst/>
        </p:spPr>
        <p:txBody>
          <a:bodyPr wrap="none" anchor="ctr"/>
          <a:lstStyle/>
          <a:p>
            <a:pPr algn="ctr"/>
            <a:r>
              <a:rPr lang="ru-RU" sz="3200" b="1">
                <a:latin typeface="Arial" pitchFamily="34" charset="0"/>
                <a:cs typeface="Arial" pitchFamily="34" charset="0"/>
              </a:rPr>
              <a:t>40</a:t>
            </a:r>
          </a:p>
        </p:txBody>
      </p:sp>
      <p:sp>
        <p:nvSpPr>
          <p:cNvPr id="3139" name="AutoShape 67">
            <a:hlinkClick r:id="rId22" action="ppaction://hlinksldjump"/>
          </p:cNvPr>
          <p:cNvSpPr>
            <a:spLocks noChangeArrowheads="1"/>
          </p:cNvSpPr>
          <p:nvPr/>
        </p:nvSpPr>
        <p:spPr bwMode="auto">
          <a:xfrm>
            <a:off x="7813302" y="3577164"/>
            <a:ext cx="719138" cy="719137"/>
          </a:xfrm>
          <a:prstGeom prst="bevel">
            <a:avLst>
              <a:gd name="adj" fmla="val 7727"/>
            </a:avLst>
          </a:prstGeom>
          <a:gradFill rotWithShape="1"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3">
                  <a:lumMod val="40000"/>
                  <a:lumOff val="60000"/>
                </a:schemeClr>
              </a:gs>
            </a:gsLst>
            <a:lin ang="5400000" scaled="1"/>
          </a:gradFill>
          <a:ln>
            <a:noFill/>
          </a:ln>
          <a:effectLst>
            <a:prstShdw prst="shdw17" dist="17961" dir="2700000">
              <a:srgbClr val="99995D">
                <a:alpha val="50000"/>
              </a:srgbClr>
            </a:prstShdw>
          </a:effectLst>
          <a:extLst/>
        </p:spPr>
        <p:txBody>
          <a:bodyPr wrap="none" anchor="ctr"/>
          <a:lstStyle/>
          <a:p>
            <a:pPr algn="ctr"/>
            <a:r>
              <a:rPr lang="ru-RU" sz="3200" b="1">
                <a:latin typeface="Arial" pitchFamily="34" charset="0"/>
                <a:cs typeface="Arial" pitchFamily="34" charset="0"/>
              </a:rPr>
              <a:t>50</a:t>
            </a:r>
          </a:p>
        </p:txBody>
      </p:sp>
      <p:sp>
        <p:nvSpPr>
          <p:cNvPr id="2" name="AutoShape 47"/>
          <p:cNvSpPr>
            <a:spLocks noChangeArrowheads="1"/>
          </p:cNvSpPr>
          <p:nvPr/>
        </p:nvSpPr>
        <p:spPr bwMode="auto">
          <a:xfrm>
            <a:off x="611560" y="1844253"/>
            <a:ext cx="2880320" cy="719138"/>
          </a:xfrm>
          <a:prstGeom prst="bevel">
            <a:avLst>
              <a:gd name="adj" fmla="val 7727"/>
            </a:avLst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000" b="1" cap="all" dirty="0" smtClean="0"/>
              <a:t>Русский язык</a:t>
            </a:r>
            <a:endParaRPr lang="ru-RU" sz="2000" b="1" cap="all" dirty="0"/>
          </a:p>
        </p:txBody>
      </p:sp>
      <p:sp>
        <p:nvSpPr>
          <p:cNvPr id="4" name="AutoShape 47"/>
          <p:cNvSpPr>
            <a:spLocks noChangeArrowheads="1"/>
          </p:cNvSpPr>
          <p:nvPr/>
        </p:nvSpPr>
        <p:spPr bwMode="auto">
          <a:xfrm>
            <a:off x="611880" y="3577164"/>
            <a:ext cx="2880000" cy="719137"/>
          </a:xfrm>
          <a:prstGeom prst="bevel">
            <a:avLst>
              <a:gd name="adj" fmla="val 7727"/>
            </a:avLst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000" b="1" cap="all" dirty="0" smtClean="0"/>
              <a:t>Лит.чтение</a:t>
            </a:r>
            <a:endParaRPr lang="ru-RU" sz="2000" b="1" cap="all" dirty="0"/>
          </a:p>
        </p:txBody>
      </p:sp>
      <p:sp>
        <p:nvSpPr>
          <p:cNvPr id="5" name="AutoShape 47"/>
          <p:cNvSpPr>
            <a:spLocks noChangeArrowheads="1"/>
          </p:cNvSpPr>
          <p:nvPr/>
        </p:nvSpPr>
        <p:spPr bwMode="auto">
          <a:xfrm>
            <a:off x="611560" y="2708920"/>
            <a:ext cx="2880000" cy="719138"/>
          </a:xfrm>
          <a:prstGeom prst="bevel">
            <a:avLst>
              <a:gd name="adj" fmla="val 7727"/>
            </a:avLst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000" b="1" cap="all" dirty="0" smtClean="0"/>
              <a:t>математика</a:t>
            </a:r>
            <a:endParaRPr lang="ru-RU" sz="2000" b="1" cap="all" dirty="0"/>
          </a:p>
        </p:txBody>
      </p:sp>
      <p:sp>
        <p:nvSpPr>
          <p:cNvPr id="6" name="AutoShape 47"/>
          <p:cNvSpPr>
            <a:spLocks noChangeArrowheads="1"/>
          </p:cNvSpPr>
          <p:nvPr/>
        </p:nvSpPr>
        <p:spPr bwMode="auto">
          <a:xfrm>
            <a:off x="611880" y="4438699"/>
            <a:ext cx="2880000" cy="719138"/>
          </a:xfrm>
          <a:prstGeom prst="bevel">
            <a:avLst>
              <a:gd name="adj" fmla="val 7727"/>
            </a:avLst>
          </a:prstGeom>
          <a:ln/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b="1" cap="all" dirty="0" smtClean="0"/>
              <a:t>Окружающий мир</a:t>
            </a:r>
            <a:endParaRPr lang="ru-RU" b="1" cap="all" dirty="0"/>
          </a:p>
        </p:txBody>
      </p:sp>
      <p:sp>
        <p:nvSpPr>
          <p:cNvPr id="7" name="AutoShape 47" descr="yH5BAEAAAAALAAAAAABAAEAAAIBRAA7"/>
          <p:cNvSpPr>
            <a:spLocks noChangeAspect="1" noChangeArrowheads="1"/>
          </p:cNvSpPr>
          <p:nvPr/>
        </p:nvSpPr>
        <p:spPr bwMode="auto">
          <a:xfrm>
            <a:off x="4780857" y="320422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AutoShape 49" descr="yH5BAEAAAAALAAAAAABAAEAAAIBRAA7"/>
          <p:cNvSpPr>
            <a:spLocks noChangeAspect="1" noChangeArrowheads="1"/>
          </p:cNvSpPr>
          <p:nvPr/>
        </p:nvSpPr>
        <p:spPr bwMode="auto">
          <a:xfrm>
            <a:off x="4780857" y="320422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AutoShape 51" descr="yH5BAEAAAAALAAAAAABAAEAAAIBRAA7"/>
          <p:cNvSpPr>
            <a:spLocks noChangeAspect="1" noChangeArrowheads="1"/>
          </p:cNvSpPr>
          <p:nvPr/>
        </p:nvSpPr>
        <p:spPr bwMode="auto">
          <a:xfrm>
            <a:off x="4780857" y="320422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AutoShape 53" descr="yH5BAEAAAAALAAAAAABAAEAAAIBRAA7"/>
          <p:cNvSpPr>
            <a:spLocks noChangeAspect="1" noChangeArrowheads="1"/>
          </p:cNvSpPr>
          <p:nvPr/>
        </p:nvSpPr>
        <p:spPr bwMode="auto">
          <a:xfrm>
            <a:off x="4780857" y="320422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AutoShape 55" descr="yH5BAEAAAAALAAAAAABAAEAAAIBRAA7"/>
          <p:cNvSpPr>
            <a:spLocks noChangeAspect="1" noChangeArrowheads="1"/>
          </p:cNvSpPr>
          <p:nvPr/>
        </p:nvSpPr>
        <p:spPr bwMode="auto">
          <a:xfrm>
            <a:off x="4780857" y="320422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>
              <a:latin typeface="Arial" pitchFamily="34" charset="0"/>
              <a:cs typeface="Arial" pitchFamily="34" charset="0"/>
            </a:endParaRPr>
          </a:p>
        </p:txBody>
      </p:sp>
      <p:pic>
        <p:nvPicPr>
          <p:cNvPr id="43" name="Рисунок 42" descr="Рисунок40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23" cstate="screen"/>
          <a:srcRect/>
          <a:stretch>
            <a:fillRect/>
          </a:stretch>
        </p:blipFill>
        <p:spPr>
          <a:xfrm>
            <a:off x="7380312" y="6245055"/>
            <a:ext cx="1152128" cy="300800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251520" y="188640"/>
            <a:ext cx="87129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54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 свидания, 1 класс!</a:t>
            </a:r>
          </a:p>
        </p:txBody>
      </p:sp>
    </p:spTree>
    <p:extLst>
      <p:ext uri="{BB962C8B-B14F-4D97-AF65-F5344CB8AC3E}">
        <p14:creationId xmlns:p14="http://schemas.microsoft.com/office/powerpoint/2010/main" xmlns="" val="3969430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7" dur="indefinite"/>
                                        <p:tgtEl>
                                          <p:spTgt spid="3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1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3" dur="indefinite"/>
                                        <p:tgtEl>
                                          <p:spTgt spid="3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31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9" dur="indefinite"/>
                                        <p:tgtEl>
                                          <p:spTgt spid="3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31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25" dur="indefinite"/>
                                        <p:tgtEl>
                                          <p:spTgt spid="3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 nodeType="clickPar">
                      <p:stCondLst>
                        <p:cond delay="0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31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31" dur="indefinite"/>
                                        <p:tgtEl>
                                          <p:spTgt spid="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31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37" dur="indefinite"/>
                                        <p:tgtEl>
                                          <p:spTgt spid="3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31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43" dur="indefinite"/>
                                        <p:tgtEl>
                                          <p:spTgt spid="3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8" dur="indefinite"/>
                                        <p:tgtEl>
                                          <p:spTgt spid="31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49" dur="indefinite"/>
                                        <p:tgtEl>
                                          <p:spTgt spid="3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 nodeType="clickPar">
                      <p:stCondLst>
                        <p:cond delay="0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4" dur="indefinite"/>
                                        <p:tgtEl>
                                          <p:spTgt spid="31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55" dur="indefinite"/>
                                        <p:tgtEl>
                                          <p:spTgt spid="3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3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 nodeType="clickPar">
                      <p:stCondLst>
                        <p:cond delay="0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31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61" dur="indefinite"/>
                                        <p:tgtEl>
                                          <p:spTgt spid="3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6" dur="indefinite"/>
                                        <p:tgtEl>
                                          <p:spTgt spid="31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67" dur="indefinite"/>
                                        <p:tgtEl>
                                          <p:spTgt spid="3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 nodeType="clickPar">
                      <p:stCondLst>
                        <p:cond delay="0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2" dur="indefinite"/>
                                        <p:tgtEl>
                                          <p:spTgt spid="313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73" dur="indefinite"/>
                                        <p:tgtEl>
                                          <p:spTgt spid="3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 nodeType="clickPar">
                      <p:stCondLst>
                        <p:cond delay="0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8" dur="indefinite"/>
                                        <p:tgtEl>
                                          <p:spTgt spid="313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79" dur="indefinite"/>
                                        <p:tgtEl>
                                          <p:spTgt spid="3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2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3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 nodeType="clickPar">
                      <p:stCondLst>
                        <p:cond delay="0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4" dur="indefinite"/>
                                        <p:tgtEl>
                                          <p:spTgt spid="31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85" dur="indefinite"/>
                                        <p:tgtEl>
                                          <p:spTgt spid="3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3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 nodeType="clickPar">
                      <p:stCondLst>
                        <p:cond delay="0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0" dur="indefinite"/>
                                        <p:tgtEl>
                                          <p:spTgt spid="31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91" dur="indefinite"/>
                                        <p:tgtEl>
                                          <p:spTgt spid="3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4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3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 nodeType="clickPar">
                      <p:stCondLst>
                        <p:cond delay="0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6" dur="indefinite"/>
                                        <p:tgtEl>
                                          <p:spTgt spid="31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97" dur="indefinite"/>
                                        <p:tgtEl>
                                          <p:spTgt spid="3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3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 nodeType="clickPar">
                      <p:stCondLst>
                        <p:cond delay="0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2" dur="indefinite"/>
                                        <p:tgtEl>
                                          <p:spTgt spid="313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03" dur="indefinite"/>
                                        <p:tgtEl>
                                          <p:spTgt spid="3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6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3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 nodeType="clickPar">
                      <p:stCondLst>
                        <p:cond delay="0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8" dur="indefinite"/>
                                        <p:tgtEl>
                                          <p:spTgt spid="313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09" dur="indefinite"/>
                                        <p:tgtEl>
                                          <p:spTgt spid="3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7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3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 nodeType="clickPar">
                      <p:stCondLst>
                        <p:cond delay="0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4" dur="indefinite"/>
                                        <p:tgtEl>
                                          <p:spTgt spid="31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15" dur="indefinite"/>
                                        <p:tgtEl>
                                          <p:spTgt spid="3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8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3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 nodeType="clickPar">
                      <p:stCondLst>
                        <p:cond delay="0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0" dur="indefinite"/>
                                        <p:tgtEl>
                                          <p:spTgt spid="313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21" dur="indefinite"/>
                                        <p:tgtEl>
                                          <p:spTgt spid="3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9"/>
                  </p:tgtEl>
                </p:cond>
              </p:nextCondLst>
            </p:seq>
          </p:childTnLst>
        </p:cTn>
      </p:par>
    </p:tnLst>
    <p:bldLst>
      <p:bldP spid="3119" grpId="0" animBg="1"/>
      <p:bldP spid="3121" grpId="0" animBg="1"/>
      <p:bldP spid="3122" grpId="0" animBg="1"/>
      <p:bldP spid="3123" grpId="0" animBg="1"/>
      <p:bldP spid="3124" grpId="0" animBg="1"/>
      <p:bldP spid="3125" grpId="0" animBg="1"/>
      <p:bldP spid="3126" grpId="0" animBg="1"/>
      <p:bldP spid="3127" grpId="0" animBg="1"/>
      <p:bldP spid="3128" grpId="0" animBg="1"/>
      <p:bldP spid="3129" grpId="0" animBg="1"/>
      <p:bldP spid="3130" grpId="0" animBg="1"/>
      <p:bldP spid="3131" grpId="0" animBg="1"/>
      <p:bldP spid="3132" grpId="0" animBg="1"/>
      <p:bldP spid="3133" grpId="0" animBg="1"/>
      <p:bldP spid="3134" grpId="0" animBg="1"/>
      <p:bldP spid="3135" grpId="0" animBg="1"/>
      <p:bldP spid="3136" grpId="0" animBg="1"/>
      <p:bldP spid="3137" grpId="0" animBg="1"/>
      <p:bldP spid="3138" grpId="0" animBg="1"/>
      <p:bldP spid="313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5"/>
          <p:cNvSpPr txBox="1">
            <a:spLocks noChangeArrowheads="1"/>
          </p:cNvSpPr>
          <p:nvPr/>
        </p:nvSpPr>
        <p:spPr bwMode="auto">
          <a:xfrm>
            <a:off x="755576" y="1700808"/>
            <a:ext cx="764900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ru-RU" sz="2800" dirty="0">
                <a:solidFill>
                  <a:srgbClr val="262A7B"/>
                </a:solidFill>
                <a:latin typeface="Times New Roman"/>
              </a:rPr>
              <a:t> </a:t>
            </a:r>
            <a:r>
              <a:rPr lang="ru-RU" sz="4000" b="1" i="1" dirty="0">
                <a:solidFill>
                  <a:srgbClr val="002060"/>
                </a:solidFill>
                <a:latin typeface="Times New Roman"/>
              </a:rPr>
              <a:t>Назовите середину </a:t>
            </a:r>
            <a:r>
              <a:rPr lang="ru-RU" sz="4000" b="1" i="1" dirty="0" smtClean="0">
                <a:solidFill>
                  <a:srgbClr val="002060"/>
                </a:solidFill>
                <a:latin typeface="Times New Roman"/>
              </a:rPr>
              <a:t>весны.</a:t>
            </a:r>
            <a:endParaRPr lang="ru-RU" sz="4000" b="1" i="1" dirty="0">
              <a:solidFill>
                <a:srgbClr val="002060"/>
              </a:solidFill>
            </a:endParaRPr>
          </a:p>
        </p:txBody>
      </p:sp>
      <p:pic>
        <p:nvPicPr>
          <p:cNvPr id="16" name="Picture 1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219951" y="5924823"/>
            <a:ext cx="744537" cy="744537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1838657" y="406405"/>
            <a:ext cx="5472608" cy="11387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/>
            <a:r>
              <a:rPr lang="ru-RU" sz="3200" b="1" cap="all" dirty="0">
                <a:ln>
                  <a:solidFill>
                    <a:srgbClr val="8064A2">
                      <a:lumMod val="50000"/>
                    </a:srgbClr>
                  </a:solidFill>
                </a:ln>
                <a:solidFill>
                  <a:srgbClr val="8064A2">
                    <a:lumMod val="75000"/>
                  </a:srgbClr>
                </a:solidFill>
              </a:rPr>
              <a:t>Окружающий мир</a:t>
            </a:r>
          </a:p>
          <a:p>
            <a:pPr algn="ctr"/>
            <a:endParaRPr lang="ru-RU" sz="3600" b="1" dirty="0">
              <a:ln w="11430"/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720806" y="546692"/>
            <a:ext cx="85321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30</a:t>
            </a:r>
            <a:endParaRPr lang="ru-RU" sz="4400" b="1" cap="none" spc="0" dirty="0">
              <a:ln w="11430"/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screen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51520" y="5295747"/>
            <a:ext cx="2191737" cy="1258152"/>
          </a:xfrm>
          <a:prstGeom prst="rect">
            <a:avLst/>
          </a:prstGeom>
        </p:spPr>
      </p:pic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443257" y="4152900"/>
            <a:ext cx="630520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lvl="0" eaLnBrk="1" hangingPunct="1">
              <a:spcBef>
                <a:spcPct val="20000"/>
              </a:spcBef>
            </a:pPr>
            <a:r>
              <a:rPr lang="ru-RU" sz="5400" b="1" dirty="0" smtClean="0">
                <a:solidFill>
                  <a:srgbClr val="C00000"/>
                </a:solidFill>
                <a:latin typeface="Times New Roman"/>
              </a:rPr>
              <a:t>Апрель</a:t>
            </a:r>
            <a:endParaRPr lang="ru-RU" sz="5400" b="1" dirty="0">
              <a:solidFill>
                <a:srgbClr val="C00000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1535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5"/>
          <p:cNvSpPr txBox="1">
            <a:spLocks noChangeArrowheads="1"/>
          </p:cNvSpPr>
          <p:nvPr/>
        </p:nvSpPr>
        <p:spPr bwMode="auto">
          <a:xfrm>
            <a:off x="750459" y="1511627"/>
            <a:ext cx="764900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ru-RU" sz="3600" b="1" i="1" dirty="0">
                <a:solidFill>
                  <a:srgbClr val="262A7B"/>
                </a:solidFill>
                <a:latin typeface="Verdana"/>
              </a:rPr>
              <a:t>В какое время года дни </a:t>
            </a:r>
            <a:r>
              <a:rPr lang="ru-RU" sz="3600" b="1" i="1" dirty="0" smtClean="0">
                <a:solidFill>
                  <a:srgbClr val="262A7B"/>
                </a:solidFill>
                <a:latin typeface="Verdana"/>
              </a:rPr>
              <a:t>длиннее </a:t>
            </a:r>
            <a:r>
              <a:rPr lang="ru-RU" sz="3600" b="1" i="1" dirty="0">
                <a:solidFill>
                  <a:srgbClr val="262A7B"/>
                </a:solidFill>
                <a:latin typeface="Verdana"/>
              </a:rPr>
              <a:t>ночи? </a:t>
            </a:r>
            <a:endParaRPr lang="ru-RU" sz="3600" b="1" i="1" dirty="0"/>
          </a:p>
        </p:txBody>
      </p:sp>
      <p:pic>
        <p:nvPicPr>
          <p:cNvPr id="16" name="Picture 1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219951" y="5924823"/>
            <a:ext cx="744537" cy="744537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1838657" y="406405"/>
            <a:ext cx="547260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/>
            <a:r>
              <a:rPr lang="ru-RU" sz="3200" b="1" cap="all" dirty="0">
                <a:ln>
                  <a:solidFill>
                    <a:srgbClr val="8064A2">
                      <a:lumMod val="50000"/>
                    </a:srgbClr>
                  </a:solidFill>
                </a:ln>
                <a:solidFill>
                  <a:srgbClr val="8064A2">
                    <a:lumMod val="75000"/>
                  </a:srgbClr>
                </a:solidFill>
              </a:rPr>
              <a:t>Окружающий мир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7720806" y="546692"/>
            <a:ext cx="85321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40</a:t>
            </a:r>
            <a:endParaRPr lang="ru-RU" sz="4400" b="1" cap="none" spc="0" dirty="0">
              <a:ln w="11430"/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screen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51520" y="5295747"/>
            <a:ext cx="2191737" cy="1258152"/>
          </a:xfrm>
          <a:prstGeom prst="rect">
            <a:avLst/>
          </a:prstGeom>
        </p:spPr>
      </p:pic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443257" y="4152900"/>
            <a:ext cx="630520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ru-RU" sz="5400" b="1" dirty="0" smtClean="0">
                <a:solidFill>
                  <a:srgbClr val="C00000"/>
                </a:solidFill>
              </a:rPr>
              <a:t>Летом.</a:t>
            </a:r>
            <a:endParaRPr lang="ru-RU" sz="5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34272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5"/>
          <p:cNvSpPr txBox="1">
            <a:spLocks noChangeArrowheads="1"/>
          </p:cNvSpPr>
          <p:nvPr/>
        </p:nvSpPr>
        <p:spPr bwMode="auto">
          <a:xfrm>
            <a:off x="467544" y="1511627"/>
            <a:ext cx="7931919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ru-RU" sz="3200" b="1" i="1" dirty="0">
                <a:solidFill>
                  <a:srgbClr val="002060"/>
                </a:solidFill>
                <a:latin typeface="Verdana"/>
              </a:rPr>
              <a:t>В какую книгу заносят исчезающие виды животных и растений</a:t>
            </a:r>
            <a:r>
              <a:rPr lang="ru-RU" sz="3200" b="1" i="1" dirty="0" smtClean="0">
                <a:solidFill>
                  <a:srgbClr val="002060"/>
                </a:solidFill>
                <a:latin typeface="Verdana"/>
              </a:rPr>
              <a:t>?</a:t>
            </a:r>
            <a:endParaRPr lang="ru-RU" sz="3200" b="1" i="1" dirty="0">
              <a:solidFill>
                <a:srgbClr val="002060"/>
              </a:solidFill>
              <a:latin typeface="Verdana"/>
            </a:endParaRPr>
          </a:p>
        </p:txBody>
      </p:sp>
      <p:pic>
        <p:nvPicPr>
          <p:cNvPr id="16" name="Picture 1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219951" y="5924823"/>
            <a:ext cx="744537" cy="744537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1838657" y="406405"/>
            <a:ext cx="5472608" cy="11387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/>
            <a:r>
              <a:rPr lang="ru-RU" sz="3200" b="1" cap="all" dirty="0">
                <a:ln>
                  <a:solidFill>
                    <a:srgbClr val="8064A2">
                      <a:lumMod val="50000"/>
                    </a:srgbClr>
                  </a:solidFill>
                </a:ln>
                <a:solidFill>
                  <a:srgbClr val="8064A2">
                    <a:lumMod val="75000"/>
                  </a:srgbClr>
                </a:solidFill>
              </a:rPr>
              <a:t>Окружающий мир</a:t>
            </a:r>
          </a:p>
          <a:p>
            <a:pPr lvl="0" algn="ctr"/>
            <a:endParaRPr lang="ru-RU" sz="3600" b="1" dirty="0">
              <a:ln w="11430"/>
              <a:solidFill>
                <a:srgbClr val="8064A2">
                  <a:lumMod val="75000"/>
                </a:srgb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720806" y="546692"/>
            <a:ext cx="85321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50</a:t>
            </a:r>
            <a:endParaRPr lang="ru-RU" sz="4400" b="1" cap="none" spc="0" dirty="0">
              <a:ln w="11430"/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screen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51520" y="5295747"/>
            <a:ext cx="2191737" cy="1258152"/>
          </a:xfrm>
          <a:prstGeom prst="rect">
            <a:avLst/>
          </a:prstGeom>
        </p:spPr>
      </p:pic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1475656" y="4152900"/>
            <a:ext cx="727280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lvl="0" eaLnBrk="1" hangingPunct="1"/>
            <a:r>
              <a:rPr lang="ru-RU" sz="5400" b="1" dirty="0" smtClean="0">
                <a:solidFill>
                  <a:srgbClr val="C00000"/>
                </a:solidFill>
                <a:latin typeface="Verdana"/>
              </a:rPr>
              <a:t>В Красную книгу</a:t>
            </a:r>
            <a:endParaRPr lang="ru-RU" sz="5400" b="1" dirty="0">
              <a:solidFill>
                <a:srgbClr val="C00000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0263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5"/>
          <p:cNvSpPr txBox="1">
            <a:spLocks noChangeArrowheads="1"/>
          </p:cNvSpPr>
          <p:nvPr/>
        </p:nvSpPr>
        <p:spPr bwMode="auto">
          <a:xfrm>
            <a:off x="750459" y="1511627"/>
            <a:ext cx="76490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ru-RU" sz="2800" dirty="0" smtClean="0"/>
              <a:t>Введите вопрос.</a:t>
            </a:r>
            <a:endParaRPr lang="ru-RU" sz="2800" dirty="0"/>
          </a:p>
        </p:txBody>
      </p:sp>
      <p:pic>
        <p:nvPicPr>
          <p:cNvPr id="12" name="Picture 1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219951" y="5924823"/>
            <a:ext cx="744537" cy="744537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1838657" y="406405"/>
            <a:ext cx="547260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/>
                <a:solidFill>
                  <a:schemeClr val="accent6">
                    <a:lumMod val="50000"/>
                  </a:schemeClr>
                </a:solidFill>
              </a:rPr>
              <a:t>НОМИНАЦИЯ</a:t>
            </a:r>
            <a:endParaRPr lang="ru-RU" sz="3600" b="1" dirty="0">
              <a:ln w="11430"/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720806" y="546692"/>
            <a:ext cx="85321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4400" b="1" cap="none" spc="0" dirty="0">
              <a:ln w="11430"/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screen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51520" y="5295747"/>
            <a:ext cx="2191737" cy="1258152"/>
          </a:xfrm>
          <a:prstGeom prst="rect">
            <a:avLst/>
          </a:prstGeom>
        </p:spPr>
      </p:pic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443257" y="4152900"/>
            <a:ext cx="630520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ru-RU" sz="2800" i="1" dirty="0" smtClean="0"/>
              <a:t>Введите ответ.</a:t>
            </a: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xmlns="" val="3236810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5"/>
          <p:cNvSpPr txBox="1">
            <a:spLocks noChangeArrowheads="1"/>
          </p:cNvSpPr>
          <p:nvPr/>
        </p:nvSpPr>
        <p:spPr bwMode="auto">
          <a:xfrm>
            <a:off x="750459" y="1511627"/>
            <a:ext cx="76490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ru-RU" sz="2800" dirty="0" smtClean="0"/>
              <a:t>Введите вопрос.</a:t>
            </a:r>
            <a:endParaRPr lang="ru-RU" sz="2800" dirty="0"/>
          </a:p>
        </p:txBody>
      </p:sp>
      <p:pic>
        <p:nvPicPr>
          <p:cNvPr id="12" name="Picture 1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219951" y="5924823"/>
            <a:ext cx="744537" cy="744537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1838657" y="406405"/>
            <a:ext cx="547260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/>
                <a:solidFill>
                  <a:schemeClr val="accent6">
                    <a:lumMod val="50000"/>
                  </a:schemeClr>
                </a:solidFill>
              </a:rPr>
              <a:t>НОМИНАЦИЯ</a:t>
            </a:r>
            <a:endParaRPr lang="ru-RU" sz="3600" b="1" dirty="0">
              <a:ln w="11430"/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720806" y="546692"/>
            <a:ext cx="85321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</a:t>
            </a:r>
            <a:endParaRPr lang="ru-RU" sz="4400" b="1" cap="none" spc="0" dirty="0">
              <a:ln w="11430"/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screen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51520" y="5295747"/>
            <a:ext cx="2191737" cy="1258152"/>
          </a:xfrm>
          <a:prstGeom prst="rect">
            <a:avLst/>
          </a:prstGeom>
        </p:spPr>
      </p:pic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443257" y="4152900"/>
            <a:ext cx="630520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ru-RU" sz="2800" i="1" dirty="0" smtClean="0"/>
              <a:t>Введите ответ.</a:t>
            </a: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xmlns="" val="1118358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5"/>
          <p:cNvSpPr txBox="1">
            <a:spLocks noChangeArrowheads="1"/>
          </p:cNvSpPr>
          <p:nvPr/>
        </p:nvSpPr>
        <p:spPr bwMode="auto">
          <a:xfrm>
            <a:off x="750459" y="1511627"/>
            <a:ext cx="76490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ru-RU" sz="2800" dirty="0" smtClean="0"/>
              <a:t>Введите вопрос.</a:t>
            </a:r>
            <a:endParaRPr lang="ru-RU" sz="2800" dirty="0"/>
          </a:p>
        </p:txBody>
      </p:sp>
      <p:pic>
        <p:nvPicPr>
          <p:cNvPr id="12" name="Picture 1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219951" y="5924823"/>
            <a:ext cx="744537" cy="744537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1838657" y="406405"/>
            <a:ext cx="547260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/>
                <a:solidFill>
                  <a:schemeClr val="accent6">
                    <a:lumMod val="50000"/>
                  </a:schemeClr>
                </a:solidFill>
              </a:rPr>
              <a:t>НОМИНАЦИЯ</a:t>
            </a:r>
            <a:endParaRPr lang="ru-RU" sz="3600" b="1" dirty="0">
              <a:ln w="11430"/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720806" y="546692"/>
            <a:ext cx="85321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30</a:t>
            </a:r>
            <a:endParaRPr lang="ru-RU" sz="4400" b="1" cap="none" spc="0" dirty="0">
              <a:ln w="11430"/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screen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51520" y="5295747"/>
            <a:ext cx="2191737" cy="1258152"/>
          </a:xfrm>
          <a:prstGeom prst="rect">
            <a:avLst/>
          </a:prstGeom>
        </p:spPr>
      </p:pic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443257" y="4152900"/>
            <a:ext cx="630520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ru-RU" sz="2800" i="1" dirty="0" smtClean="0"/>
              <a:t>Введите ответ.</a:t>
            </a: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xmlns="" val="28674545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5"/>
          <p:cNvSpPr txBox="1">
            <a:spLocks noChangeArrowheads="1"/>
          </p:cNvSpPr>
          <p:nvPr/>
        </p:nvSpPr>
        <p:spPr bwMode="auto">
          <a:xfrm>
            <a:off x="750459" y="1511627"/>
            <a:ext cx="76490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ru-RU" sz="2800" dirty="0" smtClean="0"/>
              <a:t>Введите вопрос.</a:t>
            </a:r>
            <a:endParaRPr lang="ru-RU" sz="2800" dirty="0"/>
          </a:p>
        </p:txBody>
      </p:sp>
      <p:pic>
        <p:nvPicPr>
          <p:cNvPr id="12" name="Picture 1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219951" y="5924823"/>
            <a:ext cx="744537" cy="744537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1838657" y="406405"/>
            <a:ext cx="547260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/>
                <a:solidFill>
                  <a:schemeClr val="accent6">
                    <a:lumMod val="50000"/>
                  </a:schemeClr>
                </a:solidFill>
              </a:rPr>
              <a:t>НОМИНАЦИЯ</a:t>
            </a:r>
            <a:endParaRPr lang="ru-RU" sz="3600" b="1" dirty="0">
              <a:ln w="11430"/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720806" y="546692"/>
            <a:ext cx="85321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40</a:t>
            </a:r>
            <a:endParaRPr lang="ru-RU" sz="4400" b="1" cap="none" spc="0" dirty="0">
              <a:ln w="11430"/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screen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51520" y="5295747"/>
            <a:ext cx="2191737" cy="1258152"/>
          </a:xfrm>
          <a:prstGeom prst="rect">
            <a:avLst/>
          </a:prstGeom>
        </p:spPr>
      </p:pic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443257" y="4152900"/>
            <a:ext cx="630520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ru-RU" sz="2800" i="1" dirty="0" smtClean="0"/>
              <a:t>Введите ответ.</a:t>
            </a: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xmlns="" val="3340211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5"/>
          <p:cNvSpPr txBox="1">
            <a:spLocks noChangeArrowheads="1"/>
          </p:cNvSpPr>
          <p:nvPr/>
        </p:nvSpPr>
        <p:spPr bwMode="auto">
          <a:xfrm>
            <a:off x="750459" y="1511627"/>
            <a:ext cx="76490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ru-RU" sz="2800" dirty="0" smtClean="0"/>
              <a:t>Введите вопрос.</a:t>
            </a:r>
            <a:endParaRPr lang="ru-RU" sz="2800" dirty="0"/>
          </a:p>
        </p:txBody>
      </p:sp>
      <p:pic>
        <p:nvPicPr>
          <p:cNvPr id="12" name="Picture 1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219951" y="5924823"/>
            <a:ext cx="744537" cy="744537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1838657" y="406405"/>
            <a:ext cx="547260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/>
                <a:solidFill>
                  <a:schemeClr val="accent6">
                    <a:lumMod val="50000"/>
                  </a:schemeClr>
                </a:solidFill>
              </a:rPr>
              <a:t>НОМИНАЦИЯ</a:t>
            </a:r>
            <a:endParaRPr lang="ru-RU" sz="3600" b="1" dirty="0">
              <a:ln w="11430"/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720806" y="546692"/>
            <a:ext cx="85321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50</a:t>
            </a:r>
            <a:endParaRPr lang="ru-RU" sz="4400" b="1" cap="none" spc="0" dirty="0">
              <a:ln w="11430"/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screen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51520" y="5295747"/>
            <a:ext cx="2191737" cy="1258152"/>
          </a:xfrm>
          <a:prstGeom prst="rect">
            <a:avLst/>
          </a:prstGeom>
        </p:spPr>
      </p:pic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443257" y="4152900"/>
            <a:ext cx="630520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ru-RU" sz="2800" i="1" dirty="0" smtClean="0"/>
              <a:t>Введите ответ.</a:t>
            </a: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xmlns="" val="3046331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 Box 3"/>
          <p:cNvSpPr txBox="1">
            <a:spLocks noChangeArrowheads="1"/>
          </p:cNvSpPr>
          <p:nvPr/>
        </p:nvSpPr>
        <p:spPr bwMode="auto">
          <a:xfrm>
            <a:off x="755576" y="561778"/>
            <a:ext cx="7776864" cy="37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</a:pPr>
            <a:r>
              <a:rPr lang="ru-RU" sz="32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Интернет-ресурсы</a:t>
            </a:r>
            <a:endParaRPr lang="ru-RU" sz="32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Rectangle 34"/>
          <p:cNvSpPr>
            <a:spLocks noChangeArrowheads="1"/>
          </p:cNvSpPr>
          <p:nvPr/>
        </p:nvSpPr>
        <p:spPr bwMode="auto">
          <a:xfrm>
            <a:off x="611561" y="1240790"/>
            <a:ext cx="8064896" cy="4216539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285750" indent="-285750">
              <a:buClr>
                <a:srgbClr val="C00000"/>
              </a:buClr>
              <a:buSzPct val="75000"/>
              <a:buFont typeface="Wingdings" pitchFamily="2" charset="2"/>
              <a:buChar char="v"/>
            </a:pPr>
            <a:r>
              <a:rPr lang="ru-RU" sz="2400" b="1" dirty="0" smtClean="0">
                <a:latin typeface="Times New Roman" pitchFamily="18" charset="0"/>
              </a:rPr>
              <a:t>Сова: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hlinkClick r:id="rId3"/>
              </a:rPr>
              <a:t>http://serp-dm.ru/_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nw/0/71629456.jpg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Clr>
                <a:srgbClr val="C00000"/>
              </a:buClr>
              <a:buSzPct val="75000"/>
              <a:buFont typeface="Wingdings" pitchFamily="2" charset="2"/>
              <a:buChar char="v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Лента:  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4"/>
              </a:rPr>
              <a:t>pixelbrush.ru/uploads/posts/2013-09/1378896989_02.j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4"/>
              </a:rPr>
              <a:t>pg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Clr>
                <a:srgbClr val="C00000"/>
              </a:buClr>
              <a:buSzPct val="75000"/>
              <a:buFont typeface="Wingdings" pitchFamily="2" charset="2"/>
              <a:buChar char="v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Уголок со звездами:  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hlinkClick r:id="rId5"/>
              </a:rPr>
              <a:t>https://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5"/>
              </a:rPr>
              <a:t>img-fotki.yandex.ru/get/5109/svetlera.16c/0_5662a_8158dd54_orig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85750" indent="-285750">
              <a:buClr>
                <a:srgbClr val="C00000"/>
              </a:buClr>
              <a:buSzPct val="75000"/>
              <a:buFont typeface="Wingdings" pitchFamily="2" charset="2"/>
              <a:buChar char="v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Золотые анимированные звездочки (1 слайд):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6"/>
              </a:rPr>
              <a:t>img0.liveinternet.ru/images/attach/c/3/77/957/77957384_77772038_zvezdochki.gif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Clr>
                <a:srgbClr val="C00000"/>
              </a:buClr>
              <a:buSzPct val="75000"/>
              <a:buFont typeface="Wingdings" pitchFamily="2" charset="2"/>
              <a:buChar char="v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«Конфетти» (1 слайд):  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hlinkClick r:id="rId7"/>
              </a:rPr>
              <a:t>http://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7"/>
              </a:rPr>
              <a:t>img1.liveinternet.ru/images/attach/b/2/2/633/2633622_6076627_5283499_i102714521_66418.gif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85750" indent="-285750">
              <a:buClr>
                <a:srgbClr val="C00000"/>
              </a:buClr>
              <a:buSzPct val="75000"/>
              <a:buFont typeface="Wingdings" pitchFamily="2" charset="2"/>
              <a:buChar char="v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Разделитель:  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hlinkClick r:id="rId8"/>
              </a:rPr>
              <a:t>http://domashniirestoran.ru/images/star-511-106(3).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8"/>
              </a:rPr>
              <a:t>gif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" name="Управляющая кнопка: назад 1">
            <a:hlinkClick r:id="" action="ppaction://hlinkshowjump?jump=firstslide" highlightClick="1"/>
          </p:cNvPr>
          <p:cNvSpPr/>
          <p:nvPr/>
        </p:nvSpPr>
        <p:spPr>
          <a:xfrm>
            <a:off x="8172400" y="6093296"/>
            <a:ext cx="504056" cy="360040"/>
          </a:xfrm>
          <a:prstGeom prst="actionButtonBackPrevious">
            <a:avLst/>
          </a:prstGeom>
          <a:solidFill>
            <a:srgbClr val="BEAA12"/>
          </a:solidFill>
          <a:ln>
            <a:solidFill>
              <a:srgbClr val="7A51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extrusionH="57150">
              <a:bevelT w="38100" h="38100" prst="angle"/>
            </a:sp3d>
          </a:bodyPr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53155" y="5782241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/>
              <a:t>На момент создания шаблона все ссылки </a:t>
            </a:r>
          </a:p>
          <a:p>
            <a:pPr algn="ctr"/>
            <a:r>
              <a:rPr lang="ru-RU" b="1" i="1" dirty="0" smtClean="0"/>
              <a:t>являются активными. 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xmlns="" val="12142713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58578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5"/>
          <p:cNvSpPr txBox="1">
            <a:spLocks noChangeArrowheads="1"/>
          </p:cNvSpPr>
          <p:nvPr/>
        </p:nvSpPr>
        <p:spPr bwMode="auto">
          <a:xfrm>
            <a:off x="750459" y="1511627"/>
            <a:ext cx="764900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ru-RU" sz="3600" b="1" i="1" dirty="0">
                <a:solidFill>
                  <a:srgbClr val="002060"/>
                </a:solidFill>
                <a:latin typeface="Georgia"/>
              </a:rPr>
              <a:t>Что у цапли впереди, а у зайца сзади? </a:t>
            </a:r>
            <a:endParaRPr lang="ru-RU" sz="3600" b="1" i="1" dirty="0">
              <a:solidFill>
                <a:srgbClr val="002060"/>
              </a:solidFill>
              <a:effectLst/>
              <a:latin typeface="Georgia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63688" y="260648"/>
            <a:ext cx="547260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>
                <a:ln w="38100"/>
                <a:solidFill>
                  <a:srgbClr val="002060"/>
                </a:solidFill>
              </a:rPr>
              <a:t>Русский язык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443257" y="4152900"/>
            <a:ext cx="630520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lvl="0" algn="just" eaLnBrk="1" hangingPunct="1"/>
            <a:r>
              <a:rPr lang="ru-RU" sz="5400" b="1" dirty="0" smtClean="0">
                <a:solidFill>
                  <a:srgbClr val="C00000"/>
                </a:solidFill>
                <a:latin typeface="Georgia"/>
              </a:rPr>
              <a:t>Буква Ц</a:t>
            </a:r>
            <a:endParaRPr lang="ru-RU" sz="5400" b="1" dirty="0">
              <a:solidFill>
                <a:srgbClr val="C00000"/>
              </a:solidFill>
              <a:latin typeface="Georgia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720806" y="546692"/>
            <a:ext cx="85321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rgbClr val="264B96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4400" b="1" cap="none" spc="0" dirty="0">
              <a:ln w="11430"/>
              <a:solidFill>
                <a:srgbClr val="264B9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219951" y="5924823"/>
            <a:ext cx="744537" cy="744537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6" cstate="screen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51520" y="5295747"/>
            <a:ext cx="2191737" cy="125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60020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5"/>
          <p:cNvSpPr txBox="1">
            <a:spLocks noChangeArrowheads="1"/>
          </p:cNvSpPr>
          <p:nvPr/>
        </p:nvSpPr>
        <p:spPr bwMode="auto">
          <a:xfrm>
            <a:off x="750459" y="1511627"/>
            <a:ext cx="764900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ru-RU" sz="3200" b="1" i="1" dirty="0">
                <a:solidFill>
                  <a:srgbClr val="002060"/>
                </a:solidFill>
                <a:latin typeface="Helvetica Neue"/>
              </a:rPr>
              <a:t>Чего нет в реке, но есть в озере, море, океане? </a:t>
            </a:r>
            <a:endParaRPr lang="ru-RU" sz="3200" b="1" i="1" dirty="0">
              <a:solidFill>
                <a:srgbClr val="00206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838657" y="406405"/>
            <a:ext cx="5472608" cy="12618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/>
            <a:r>
              <a:rPr lang="ru-RU" sz="4000" b="1" dirty="0">
                <a:ln w="38100"/>
                <a:solidFill>
                  <a:srgbClr val="002060"/>
                </a:solidFill>
              </a:rPr>
              <a:t>Русский язык</a:t>
            </a:r>
          </a:p>
          <a:p>
            <a:pPr algn="ctr"/>
            <a:endParaRPr lang="ru-RU" sz="3600" b="1" dirty="0">
              <a:ln w="11430"/>
              <a:solidFill>
                <a:srgbClr val="264B96"/>
              </a:solidFill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443257" y="4152900"/>
            <a:ext cx="630520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lvl="0" eaLnBrk="1" hangingPunct="1">
              <a:spcBef>
                <a:spcPct val="20000"/>
              </a:spcBef>
            </a:pPr>
            <a:r>
              <a:rPr lang="ru-RU" sz="5400" b="1" dirty="0" smtClean="0">
                <a:solidFill>
                  <a:srgbClr val="660033"/>
                </a:solidFill>
                <a:latin typeface="Helvetica Neue"/>
              </a:rPr>
              <a:t>Буквы </a:t>
            </a:r>
            <a:r>
              <a:rPr lang="ru-RU" sz="5400" b="1" dirty="0">
                <a:solidFill>
                  <a:srgbClr val="660033"/>
                </a:solidFill>
                <a:latin typeface="Helvetica Neue"/>
              </a:rPr>
              <a:t>О</a:t>
            </a:r>
            <a:r>
              <a:rPr lang="ru-RU" sz="5400" b="1" dirty="0" smtClean="0">
                <a:solidFill>
                  <a:srgbClr val="660033"/>
                </a:solidFill>
                <a:latin typeface="Helvetica Neue"/>
              </a:rPr>
              <a:t>.</a:t>
            </a:r>
            <a:endParaRPr lang="ru-RU" sz="5400" b="1" dirty="0">
              <a:solidFill>
                <a:srgbClr val="660033"/>
              </a:solidFill>
              <a:latin typeface="Georgia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720806" y="546692"/>
            <a:ext cx="85321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rgbClr val="264B96"/>
                </a:solidFill>
                <a:latin typeface="Arial" pitchFamily="34" charset="0"/>
                <a:cs typeface="Arial" pitchFamily="34" charset="0"/>
              </a:rPr>
              <a:t>20</a:t>
            </a:r>
            <a:endParaRPr lang="ru-RU" sz="4400" b="1" cap="none" spc="0" dirty="0">
              <a:ln w="11430"/>
              <a:solidFill>
                <a:srgbClr val="264B9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219951" y="5924823"/>
            <a:ext cx="744537" cy="744537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6" cstate="screen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51520" y="5295747"/>
            <a:ext cx="2191737" cy="125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132879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5"/>
          <p:cNvSpPr txBox="1">
            <a:spLocks noChangeArrowheads="1"/>
          </p:cNvSpPr>
          <p:nvPr/>
        </p:nvSpPr>
        <p:spPr bwMode="auto">
          <a:xfrm>
            <a:off x="750459" y="1511627"/>
            <a:ext cx="764900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ru-RU" sz="2800" dirty="0" smtClean="0"/>
              <a:t>Перечислите месяцы, названия которых заканчиваются на твёрдый согласный звук.</a:t>
            </a:r>
            <a:endParaRPr lang="ru-RU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835696" y="116632"/>
            <a:ext cx="547260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/>
            <a:r>
              <a:rPr lang="ru-RU" sz="4000" b="1" dirty="0">
                <a:ln w="38100"/>
                <a:solidFill>
                  <a:srgbClr val="002060"/>
                </a:solidFill>
              </a:rPr>
              <a:t>Русский язык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835696" y="4725144"/>
            <a:ext cx="630520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lvl="0" algn="ctr" eaLnBrk="1" hangingPunct="1"/>
            <a:r>
              <a:rPr lang="ru-RU" sz="5400" b="1" dirty="0">
                <a:ln w="38100"/>
                <a:solidFill>
                  <a:srgbClr val="C00000"/>
                </a:solidFill>
                <a:latin typeface="Georgia"/>
              </a:rPr>
              <a:t>Русский язык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884368" y="188640"/>
            <a:ext cx="85321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rgbClr val="264B96"/>
                </a:solidFill>
                <a:latin typeface="Arial" pitchFamily="34" charset="0"/>
                <a:cs typeface="Arial" pitchFamily="34" charset="0"/>
              </a:rPr>
              <a:t>30</a:t>
            </a:r>
            <a:endParaRPr lang="ru-RU" sz="4400" b="1" cap="none" spc="0" dirty="0">
              <a:ln w="11430"/>
              <a:solidFill>
                <a:srgbClr val="264B9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219951" y="5924823"/>
            <a:ext cx="744537" cy="744537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6" cstate="screen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51520" y="5295747"/>
            <a:ext cx="2191737" cy="1258152"/>
          </a:xfrm>
          <a:prstGeom prst="rect">
            <a:avLst/>
          </a:prstGeom>
        </p:spPr>
      </p:pic>
      <p:pic>
        <p:nvPicPr>
          <p:cNvPr id="1026" name="Picture 2" descr="http://www.filipoc.ru/attaches/jokes/rebus/501f9a2f8ca9f47aa3b1f62127e215b8.pn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196" t="5377" r="3018" b="20251"/>
          <a:stretch/>
        </p:blipFill>
        <p:spPr bwMode="auto">
          <a:xfrm>
            <a:off x="755576" y="980728"/>
            <a:ext cx="7661360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483768" y="764704"/>
            <a:ext cx="48763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</a:t>
            </a:r>
            <a:endParaRPr lang="ru-RU" sz="72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9320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5"/>
          <p:cNvSpPr txBox="1">
            <a:spLocks noChangeArrowheads="1"/>
          </p:cNvSpPr>
          <p:nvPr/>
        </p:nvSpPr>
        <p:spPr bwMode="auto">
          <a:xfrm>
            <a:off x="395536" y="1511627"/>
            <a:ext cx="8568952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lvl="0" eaLnBrk="1" hangingPunct="1">
              <a:spcBef>
                <a:spcPct val="20000"/>
              </a:spcBef>
            </a:pPr>
            <a:r>
              <a:rPr lang="ru-RU" sz="3600" b="1" i="1" dirty="0">
                <a:solidFill>
                  <a:srgbClr val="002060"/>
                </a:solidFill>
                <a:latin typeface="Georgia"/>
              </a:rPr>
              <a:t>Перечислите месяцы, названия которых заканчиваются на твёрдый согласный звук.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838657" y="406405"/>
            <a:ext cx="547260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/>
            <a:r>
              <a:rPr lang="ru-RU" sz="4000" b="1" dirty="0">
                <a:ln w="38100"/>
                <a:solidFill>
                  <a:srgbClr val="002060"/>
                </a:solidFill>
              </a:rPr>
              <a:t>Русский язык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443257" y="4152900"/>
            <a:ext cx="630520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ru-RU" sz="5400" b="1" dirty="0" smtClean="0">
                <a:solidFill>
                  <a:srgbClr val="660033"/>
                </a:solidFill>
              </a:rPr>
              <a:t>Март, август.</a:t>
            </a:r>
            <a:endParaRPr lang="ru-RU" sz="5400" b="1" dirty="0">
              <a:solidFill>
                <a:srgbClr val="660033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720806" y="546692"/>
            <a:ext cx="85321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rgbClr val="264B96"/>
                </a:solidFill>
                <a:latin typeface="Arial" pitchFamily="34" charset="0"/>
                <a:cs typeface="Arial" pitchFamily="34" charset="0"/>
              </a:rPr>
              <a:t>40</a:t>
            </a:r>
            <a:endParaRPr lang="ru-RU" sz="4400" b="1" cap="none" spc="0" dirty="0">
              <a:ln w="11430"/>
              <a:solidFill>
                <a:srgbClr val="264B9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219951" y="5924823"/>
            <a:ext cx="744537" cy="744537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6" cstate="screen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51520" y="5295747"/>
            <a:ext cx="2191737" cy="125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33908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5"/>
          <p:cNvSpPr txBox="1">
            <a:spLocks noChangeArrowheads="1"/>
          </p:cNvSpPr>
          <p:nvPr/>
        </p:nvSpPr>
        <p:spPr bwMode="auto">
          <a:xfrm>
            <a:off x="899592" y="1268760"/>
            <a:ext cx="7649004" cy="2511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ru-RU" sz="3600" b="1" i="1" dirty="0" smtClean="0">
                <a:solidFill>
                  <a:srgbClr val="002060"/>
                </a:solidFill>
              </a:rPr>
              <a:t>Найдите 3 слова:</a:t>
            </a:r>
          </a:p>
          <a:p>
            <a:pPr lvl="0" algn="ctr" eaLnBrk="1" hangingPunct="1"/>
            <a:r>
              <a:rPr lang="ru-RU" sz="5400" b="1" dirty="0">
                <a:ln w="1905"/>
                <a:solidFill>
                  <a:srgbClr val="6600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/>
              </a:rPr>
              <a:t>к о у н л</a:t>
            </a:r>
          </a:p>
          <a:p>
            <a:pPr eaLnBrk="1" hangingPunct="1">
              <a:spcBef>
                <a:spcPct val="20000"/>
              </a:spcBef>
            </a:pPr>
            <a:endParaRPr lang="ru-RU" sz="2800" dirty="0" smtClean="0"/>
          </a:p>
          <a:p>
            <a:pPr eaLnBrk="1" hangingPunct="1">
              <a:spcBef>
                <a:spcPct val="20000"/>
              </a:spcBef>
            </a:pPr>
            <a:endParaRPr lang="ru-RU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838657" y="406405"/>
            <a:ext cx="547260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/>
            <a:r>
              <a:rPr lang="ru-RU" sz="4000" b="1" dirty="0">
                <a:ln w="38100"/>
                <a:solidFill>
                  <a:srgbClr val="002060"/>
                </a:solidFill>
              </a:rPr>
              <a:t>Русский язык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827584" y="4221088"/>
            <a:ext cx="734481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ru-RU" sz="4800" b="1" dirty="0" smtClean="0">
                <a:solidFill>
                  <a:srgbClr val="C00000"/>
                </a:solidFill>
              </a:rPr>
              <a:t>Клоун, кулон, уклон.</a:t>
            </a:r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720806" y="546692"/>
            <a:ext cx="85321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rgbClr val="264B96"/>
                </a:solidFill>
                <a:latin typeface="Arial" pitchFamily="34" charset="0"/>
                <a:cs typeface="Arial" pitchFamily="34" charset="0"/>
              </a:rPr>
              <a:t>50</a:t>
            </a:r>
            <a:endParaRPr lang="ru-RU" sz="4400" b="1" cap="none" spc="0" dirty="0">
              <a:ln w="11430"/>
              <a:solidFill>
                <a:srgbClr val="264B9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219951" y="5924823"/>
            <a:ext cx="744537" cy="744537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6" cstate="screen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51520" y="5295747"/>
            <a:ext cx="2191737" cy="125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809718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5"/>
          <p:cNvSpPr txBox="1">
            <a:spLocks noChangeArrowheads="1"/>
          </p:cNvSpPr>
          <p:nvPr/>
        </p:nvSpPr>
        <p:spPr bwMode="auto">
          <a:xfrm>
            <a:off x="750459" y="1511627"/>
            <a:ext cx="764900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ru-RU" sz="3600" b="1" i="1" dirty="0">
                <a:solidFill>
                  <a:srgbClr val="002060"/>
                </a:solidFill>
                <a:latin typeface="Helvetica Neue"/>
              </a:rPr>
              <a:t>Ребёнок моего отца, но мне не брат. Кто это? </a:t>
            </a:r>
            <a:endParaRPr lang="ru-RU" sz="3600" b="1" i="1" dirty="0">
              <a:solidFill>
                <a:srgbClr val="002060"/>
              </a:solidFill>
            </a:endParaRPr>
          </a:p>
        </p:txBody>
      </p:sp>
      <p:pic>
        <p:nvPicPr>
          <p:cNvPr id="11" name="Picture 1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219951" y="5924823"/>
            <a:ext cx="744537" cy="744537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1835696" y="188640"/>
            <a:ext cx="547260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/>
            <a:r>
              <a:rPr lang="ru-RU" sz="3200" b="1" cap="all" dirty="0">
                <a:solidFill>
                  <a:srgbClr val="C00000"/>
                </a:solidFill>
              </a:rPr>
              <a:t>математика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7720806" y="546692"/>
            <a:ext cx="85321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4400" b="1" cap="none" spc="0" dirty="0">
              <a:ln w="11430"/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screen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51520" y="5295747"/>
            <a:ext cx="2191737" cy="1258152"/>
          </a:xfrm>
          <a:prstGeom prst="rect">
            <a:avLst/>
          </a:prstGeom>
        </p:spPr>
      </p:pic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2443257" y="4152900"/>
            <a:ext cx="630520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lvl="0" eaLnBrk="1" hangingPunct="1">
              <a:spcBef>
                <a:spcPct val="20000"/>
              </a:spcBef>
            </a:pPr>
            <a:r>
              <a:rPr lang="ru-RU" sz="5400" b="1" dirty="0" smtClean="0">
                <a:solidFill>
                  <a:srgbClr val="660033"/>
                </a:solidFill>
                <a:latin typeface="Helvetica Neue"/>
              </a:rPr>
              <a:t>Сестра.</a:t>
            </a:r>
            <a:endParaRPr lang="ru-RU" sz="5400" b="1" dirty="0">
              <a:solidFill>
                <a:srgbClr val="660033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13157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5"/>
          <p:cNvSpPr txBox="1">
            <a:spLocks noChangeArrowheads="1"/>
          </p:cNvSpPr>
          <p:nvPr/>
        </p:nvSpPr>
        <p:spPr bwMode="auto">
          <a:xfrm>
            <a:off x="750459" y="1511627"/>
            <a:ext cx="764900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ru-RU" sz="3200" b="1" i="1" dirty="0">
                <a:solidFill>
                  <a:srgbClr val="002060"/>
                </a:solidFill>
                <a:latin typeface="Helvetica Neue"/>
              </a:rPr>
              <a:t>Батон разрезали на три части. Сколько сделали разрезов? </a:t>
            </a:r>
            <a:endParaRPr lang="ru-RU" sz="3200" b="1" i="1" dirty="0">
              <a:solidFill>
                <a:srgbClr val="002060"/>
              </a:solidFill>
            </a:endParaRPr>
          </a:p>
        </p:txBody>
      </p:sp>
      <p:pic>
        <p:nvPicPr>
          <p:cNvPr id="11" name="Picture 1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219951" y="5924823"/>
            <a:ext cx="744537" cy="744537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1838657" y="406405"/>
            <a:ext cx="547260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/>
            <a:r>
              <a:rPr lang="ru-RU" sz="3200" b="1" cap="all" dirty="0">
                <a:solidFill>
                  <a:srgbClr val="C00000"/>
                </a:solidFill>
              </a:rPr>
              <a:t>математика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7720806" y="546692"/>
            <a:ext cx="85321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20</a:t>
            </a:r>
            <a:endParaRPr lang="ru-RU" sz="4400" b="1" cap="none" spc="0" dirty="0">
              <a:ln w="11430"/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screen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51520" y="5295747"/>
            <a:ext cx="2191737" cy="1258152"/>
          </a:xfrm>
          <a:prstGeom prst="rect">
            <a:avLst/>
          </a:prstGeom>
        </p:spPr>
      </p:pic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2443257" y="4152900"/>
            <a:ext cx="630520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lvl="0" eaLnBrk="1" hangingPunct="1">
              <a:spcBef>
                <a:spcPct val="20000"/>
              </a:spcBef>
            </a:pPr>
            <a:r>
              <a:rPr lang="ru-RU" sz="5400" b="1" dirty="0" smtClean="0">
                <a:solidFill>
                  <a:srgbClr val="660033"/>
                </a:solidFill>
                <a:latin typeface="Helvetica Neue"/>
              </a:rPr>
              <a:t>Два.</a:t>
            </a:r>
            <a:endParaRPr lang="ru-RU" sz="5400" b="1" dirty="0">
              <a:solidFill>
                <a:srgbClr val="660033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97918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60000"/>
      </a:hlink>
      <a:folHlink>
        <a:srgbClr val="E36C09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96F229C5C96C7C4194ABAD948440A683" ma:contentTypeVersion="1" ma:contentTypeDescription="Создание документа." ma:contentTypeScope="" ma:versionID="dae4833a8ee44c4366b574fb9bae8f30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50cb86ceb6424ce5d7cfd0ce4d0e3de2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1519f2-859d-46c1-a1b6-2941efed936d">T4CTUPCNHN5M-305841184-2518</_dlc_DocId>
    <_dlc_DocIdUrl xmlns="c71519f2-859d-46c1-a1b6-2941efed936d">
      <Url>http://www.xn--44-6kcadhwnl3cfdx.xn--p1ai/chuhloma/vig/internet-pred/_layouts/15/DocIdRedir.aspx?ID=T4CTUPCNHN5M-305841184-2518</Url>
      <Description>T4CTUPCNHN5M-305841184-2518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81F78AD5-8713-4978-BDBB-EE531B057A9A}"/>
</file>

<file path=customXml/itemProps2.xml><?xml version="1.0" encoding="utf-8"?>
<ds:datastoreItem xmlns:ds="http://schemas.openxmlformats.org/officeDocument/2006/customXml" ds:itemID="{3C2FA3D8-F944-43E0-B59A-2DA0A558B092}"/>
</file>

<file path=customXml/itemProps3.xml><?xml version="1.0" encoding="utf-8"?>
<ds:datastoreItem xmlns:ds="http://schemas.openxmlformats.org/officeDocument/2006/customXml" ds:itemID="{326DEF06-1219-4F4D-85BB-BF55E6FB2D80}"/>
</file>

<file path=customXml/itemProps4.xml><?xml version="1.0" encoding="utf-8"?>
<ds:datastoreItem xmlns:ds="http://schemas.openxmlformats.org/officeDocument/2006/customXml" ds:itemID="{5484F21C-67C8-4361-8A44-8A4B7EEF1260}"/>
</file>

<file path=docProps/app.xml><?xml version="1.0" encoding="utf-8"?>
<Properties xmlns="http://schemas.openxmlformats.org/officeDocument/2006/extended-properties" xmlns:vt="http://schemas.openxmlformats.org/officeDocument/2006/docPropsVTypes">
  <TotalTime>1099</TotalTime>
  <Words>474</Words>
  <Application>Microsoft Office PowerPoint</Application>
  <PresentationFormat>Экран (4:3)</PresentationFormat>
  <Paragraphs>169</Paragraphs>
  <Slides>29</Slides>
  <Notes>28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школа</cp:lastModifiedBy>
  <cp:revision>74</cp:revision>
  <dcterms:created xsi:type="dcterms:W3CDTF">2015-05-04T12:07:23Z</dcterms:created>
  <dcterms:modified xsi:type="dcterms:W3CDTF">2020-05-27T05:37:29Z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0x01010096F229C5C96C7C4194ABAD948440A683</vt:lpwstr>
  </property>
  <property fmtid="{D5CDD505-2E9C-101B-9397-08002B2CF9AE}" pid="3" name="_dlc_DocIdItemGuid">
    <vt:lpwstr>708e06ec-d9c0-4918-bf30-7c13e263a25e</vt:lpwstr>
  </property>
</Properties>
</file>