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562A-9C48-451E-B1BD-BDE030966F9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C4E-6D13-4E2D-B835-4774B949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0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562A-9C48-451E-B1BD-BDE030966F9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C4E-6D13-4E2D-B835-4774B949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5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562A-9C48-451E-B1BD-BDE030966F9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C4E-6D13-4E2D-B835-4774B949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0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562A-9C48-451E-B1BD-BDE030966F9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C4E-6D13-4E2D-B835-4774B949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8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562A-9C48-451E-B1BD-BDE030966F9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C4E-6D13-4E2D-B835-4774B949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2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562A-9C48-451E-B1BD-BDE030966F9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C4E-6D13-4E2D-B835-4774B949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562A-9C48-451E-B1BD-BDE030966F9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C4E-6D13-4E2D-B835-4774B949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2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562A-9C48-451E-B1BD-BDE030966F9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C4E-6D13-4E2D-B835-4774B949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16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562A-9C48-451E-B1BD-BDE030966F9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C4E-6D13-4E2D-B835-4774B949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6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562A-9C48-451E-B1BD-BDE030966F9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C4E-6D13-4E2D-B835-4774B949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9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B562A-9C48-451E-B1BD-BDE030966F9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6C4E-6D13-4E2D-B835-4774B949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01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75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B562A-9C48-451E-B1BD-BDE030966F99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96C4E-6D13-4E2D-B835-4774B9494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5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ramikos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136337"/>
            <a:ext cx="71375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ВИДОВОЕ РАЗНООБРАЗИЕ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1920" y="6318612"/>
            <a:ext cx="514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 учителя биологии и химии </a:t>
            </a:r>
            <a:r>
              <a:rPr lang="en-US" dirty="0" smtClean="0">
                <a:hlinkClick r:id="rId2"/>
              </a:rPr>
              <a:t>www.keramikos.ru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6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83568" y="5917777"/>
            <a:ext cx="7704856" cy="83099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917777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Ученые считают, что древние охотники были по­винны в исчезновении </a:t>
            </a:r>
            <a:r>
              <a:rPr lang="ru-RU" sz="2400" i="1" dirty="0"/>
              <a:t>мамонта, пещерного медведя.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0"/>
            <a:ext cx="6264696" cy="587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6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5445224"/>
            <a:ext cx="8568952" cy="120032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4522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В частности, пещерный медведь для человека был не только объектом охоты, но и оказался конкурентом, п</a:t>
            </a:r>
            <a:r>
              <a:rPr lang="ru-RU" sz="2400" dirty="0" smtClean="0">
                <a:solidFill>
                  <a:prstClr val="black"/>
                </a:solidFill>
              </a:rPr>
              <a:t>о </a:t>
            </a:r>
            <a:r>
              <a:rPr lang="ru-RU" sz="2400" dirty="0">
                <a:solidFill>
                  <a:prstClr val="black"/>
                </a:solidFill>
              </a:rPr>
              <a:t>использованию пещер как убежищ.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80" y="154350"/>
            <a:ext cx="7344816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05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96" y="4018334"/>
            <a:ext cx="5640055" cy="280633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83568" y="116632"/>
            <a:ext cx="8064896" cy="83099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663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Исчезновение видов </a:t>
            </a:r>
            <a:r>
              <a:rPr lang="ru-RU" sz="2400" dirty="0"/>
              <a:t>в результате деятельности че­ловека </a:t>
            </a:r>
            <a:r>
              <a:rPr lang="ru-RU" sz="2400" dirty="0">
                <a:solidFill>
                  <a:srgbClr val="C00000"/>
                </a:solidFill>
              </a:rPr>
              <a:t>происходило и в современной исто­рии</a:t>
            </a:r>
            <a:r>
              <a:rPr lang="ru-RU" sz="2400" dirty="0"/>
              <a:t>. Так </a:t>
            </a:r>
            <a:r>
              <a:rPr lang="ru-RU" sz="2400" dirty="0" smtClean="0"/>
              <a:t>исчезли: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774231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дикий бык — </a:t>
            </a:r>
            <a:r>
              <a:rPr lang="ru-RU" sz="2400" i="1" dirty="0">
                <a:solidFill>
                  <a:srgbClr val="C00000"/>
                </a:solidFill>
              </a:rPr>
              <a:t>тур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176" y="1889110"/>
            <a:ext cx="5235508" cy="35323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87930" y="1700808"/>
            <a:ext cx="2421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дикая лошадь 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— </a:t>
            </a:r>
            <a:r>
              <a:rPr lang="ru-RU" sz="2400" i="1" dirty="0">
                <a:solidFill>
                  <a:srgbClr val="C00000"/>
                </a:solidFill>
              </a:rPr>
              <a:t>тарпан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8" y="836712"/>
            <a:ext cx="5322695" cy="28831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79845" y="5877271"/>
            <a:ext cx="3142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стеллерова,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или </a:t>
            </a:r>
            <a:r>
              <a:rPr lang="ru-RU" sz="2400" i="1" dirty="0">
                <a:solidFill>
                  <a:srgbClr val="C00000"/>
                </a:solidFill>
              </a:rPr>
              <a:t>морская корова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3772" y="4773345"/>
            <a:ext cx="8280920" cy="12961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1784" y="486916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dirty="0"/>
              <a:t>Если темпы вымирания видов сохранятся на современном уров­не, то, по подсчетам специалис­тов, к 2050 году видовое разнооб­разие на Земле сократится вдвое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42880" y="620688"/>
            <a:ext cx="8123800" cy="3744416"/>
            <a:chOff x="623877" y="894160"/>
            <a:chExt cx="7896225" cy="355709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877" y="1412776"/>
              <a:ext cx="7896225" cy="3038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364088" y="894160"/>
              <a:ext cx="9701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50 % </a:t>
              </a:r>
              <a:endParaRPr lang="ru-RU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435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9517" y="4005064"/>
            <a:ext cx="8665467" cy="11521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7" y="2420887"/>
            <a:ext cx="8712968" cy="120032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1665" y="836712"/>
            <a:ext cx="6048672" cy="1080120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32605" y="1039091"/>
            <a:ext cx="5606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ВИДОВОЕ РАЗНООБРАЗИЕ – </a:t>
            </a:r>
          </a:p>
          <a:p>
            <a:pPr algn="ctr"/>
            <a:r>
              <a:rPr lang="ru-RU" sz="2400" b="1" dirty="0" smtClean="0"/>
              <a:t>УСЛОВИЕ УСТОЙЧИВОСТИ ЭКОСИСТЕМЫ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053" y="242088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Чем больше видов входит в экосисте­му, тем она устойчивее. Это объясняется тем, что </a:t>
            </a:r>
            <a:r>
              <a:rPr lang="ru-RU" sz="2400" dirty="0">
                <a:solidFill>
                  <a:srgbClr val="C00000"/>
                </a:solidFill>
              </a:rPr>
              <a:t>ви­ды дополняют друг друга </a:t>
            </a:r>
            <a:r>
              <a:rPr lang="ru-RU" sz="2400" dirty="0"/>
              <a:t>в использовании ресурсов среды.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9021" y="4077072"/>
            <a:ext cx="8473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В условиях видового разнообразия любой вид </a:t>
            </a:r>
            <a:r>
              <a:rPr lang="ru-RU" sz="2400" dirty="0">
                <a:solidFill>
                  <a:srgbClr val="C00000"/>
                </a:solidFill>
              </a:rPr>
              <a:t>может быть заменен</a:t>
            </a:r>
            <a:r>
              <a:rPr lang="ru-RU" sz="2400" dirty="0">
                <a:solidFill>
                  <a:prstClr val="black"/>
                </a:solidFill>
              </a:rPr>
              <a:t> другим со </a:t>
            </a:r>
            <a:r>
              <a:rPr lang="ru-RU" sz="2400" dirty="0">
                <a:solidFill>
                  <a:srgbClr val="C00000"/>
                </a:solidFill>
              </a:rPr>
              <a:t>сходными</a:t>
            </a:r>
            <a:r>
              <a:rPr lang="ru-RU" sz="2400" dirty="0">
                <a:solidFill>
                  <a:prstClr val="black"/>
                </a:solidFill>
              </a:rPr>
              <a:t> экологическими требованиями.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09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46879" y="5301207"/>
            <a:ext cx="8712968" cy="120032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301208"/>
            <a:ext cx="8554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Пример. Если </a:t>
            </a:r>
            <a:r>
              <a:rPr lang="ru-RU" sz="2400" dirty="0"/>
              <a:t>в </a:t>
            </a:r>
            <a:r>
              <a:rPr lang="ru-RU" sz="2400" dirty="0" smtClean="0"/>
              <a:t>еловом </a:t>
            </a:r>
            <a:r>
              <a:rPr lang="ru-RU" sz="2400" dirty="0"/>
              <a:t>лесу исчеза­ет соболь, питающийся мелкими грызунами, орешка­ми, насекомыми, ягодами, то его место занимает дру­гой всеядный зверь, </a:t>
            </a:r>
            <a:r>
              <a:rPr lang="ru-RU" sz="2400" dirty="0" smtClean="0"/>
              <a:t>например, </a:t>
            </a:r>
            <a:r>
              <a:rPr lang="ru-RU" sz="2400" dirty="0"/>
              <a:t>куница.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1" y="60547"/>
            <a:ext cx="6148923" cy="2775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156" y="2466484"/>
            <a:ext cx="8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соболь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842" y="2377930"/>
            <a:ext cx="3969565" cy="30113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56375" y="3698961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куница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628800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/>
              <a:t>Что понимают под биоразно­образием?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/>
              <a:t>Как </a:t>
            </a:r>
            <a:r>
              <a:rPr lang="ru-RU" sz="2400" dirty="0"/>
              <a:t>человек влияет на разно­образие видов?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/>
              <a:t>Может </a:t>
            </a:r>
            <a:r>
              <a:rPr lang="ru-RU" sz="2400" dirty="0"/>
              <a:t>ли исчезнувший вид возникнуть вновь?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/>
              <a:t>Почему устойчивое экосис­темы </a:t>
            </a:r>
            <a:r>
              <a:rPr lang="ru-RU" sz="2400" dirty="0"/>
              <a:t>зависит от разнообразия видов?</a:t>
            </a:r>
          </a:p>
        </p:txBody>
      </p:sp>
    </p:spTree>
    <p:extLst>
      <p:ext uri="{BB962C8B-B14F-4D97-AF65-F5344CB8AC3E}">
        <p14:creationId xmlns:p14="http://schemas.microsoft.com/office/powerpoint/2010/main" val="26880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54702" y="208670"/>
            <a:ext cx="7430566" cy="2559189"/>
            <a:chOff x="539552" y="548680"/>
            <a:chExt cx="7430566" cy="255918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700225" y="2276872"/>
              <a:ext cx="6189340" cy="830997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695028" y="1340768"/>
              <a:ext cx="6189340" cy="792088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539552" y="548680"/>
              <a:ext cx="2088232" cy="523220"/>
            </a:xfrm>
            <a:prstGeom prst="roundRect">
              <a:avLst/>
            </a:prstGeom>
            <a:solidFill>
              <a:srgbClr val="FFFF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11560" y="548680"/>
              <a:ext cx="18941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800" b="1" dirty="0" smtClean="0">
                  <a:solidFill>
                    <a:prstClr val="black"/>
                  </a:solidFill>
                </a:rPr>
                <a:t>Вы </a:t>
              </a:r>
              <a:r>
                <a:rPr lang="ru-RU" sz="2800" b="1" cap="small" dirty="0" smtClean="0">
                  <a:solidFill>
                    <a:prstClr val="black"/>
                  </a:solidFill>
                </a:rPr>
                <a:t>узнаете:</a:t>
              </a:r>
              <a:endParaRPr lang="ru-RU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83964" y="1488265"/>
              <a:ext cx="43697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>
                  <a:solidFill>
                    <a:prstClr val="black"/>
                  </a:solidFill>
                </a:rPr>
                <a:t>Почему каждый вид уникален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267744" y="2276872"/>
              <a:ext cx="57023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>
                  <a:solidFill>
                    <a:prstClr val="black"/>
                  </a:solidFill>
                </a:rPr>
                <a:t>Как разнообразие видов связано с разнообразием экосистем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2166" y="3159087"/>
            <a:ext cx="7388505" cy="3395874"/>
            <a:chOff x="662166" y="3345494"/>
            <a:chExt cx="7388505" cy="339587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700225" y="6021288"/>
              <a:ext cx="6320499" cy="720080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670278" y="5093451"/>
              <a:ext cx="6350446" cy="830997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700225" y="4077072"/>
              <a:ext cx="6350446" cy="830997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62166" y="3356992"/>
              <a:ext cx="2016224" cy="523220"/>
            </a:xfrm>
            <a:prstGeom prst="roundRect">
              <a:avLst/>
            </a:prstGeom>
            <a:solidFill>
              <a:srgbClr val="FFFF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971405" y="6093296"/>
              <a:ext cx="59181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Что </a:t>
              </a:r>
              <a:r>
                <a:rPr lang="ru-RU" sz="2400" dirty="0"/>
                <a:t>называют природным со­обществом</a:t>
              </a:r>
              <a:r>
                <a:rPr lang="ru-RU" sz="2400" dirty="0" smtClean="0"/>
                <a:t>?</a:t>
              </a:r>
              <a:endParaRPr lang="ru-RU" sz="24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37522" y="3345494"/>
              <a:ext cx="19150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800" b="1" cap="small" dirty="0" smtClean="0">
                  <a:solidFill>
                    <a:prstClr val="black"/>
                  </a:solidFill>
                </a:rPr>
                <a:t>Вспомните:</a:t>
              </a:r>
              <a:endParaRPr lang="ru-RU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23728" y="4064486"/>
              <a:ext cx="5400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>
                  <a:solidFill>
                    <a:prstClr val="black"/>
                  </a:solidFill>
                </a:rPr>
                <a:t>По каким признакам организ­мы </a:t>
              </a:r>
              <a:endParaRPr lang="ru-RU" sz="2400" dirty="0" smtClean="0">
                <a:solidFill>
                  <a:prstClr val="black"/>
                </a:solidFill>
              </a:endParaRPr>
            </a:p>
            <a:p>
              <a:pPr lvl="0"/>
              <a:r>
                <a:rPr lang="ru-RU" sz="2400" dirty="0" smtClean="0">
                  <a:solidFill>
                    <a:prstClr val="black"/>
                  </a:solidFill>
                </a:rPr>
                <a:t>объединяют </a:t>
              </a:r>
              <a:r>
                <a:rPr lang="ru-RU" sz="2400" dirty="0">
                  <a:solidFill>
                    <a:prstClr val="black"/>
                  </a:solidFill>
                </a:rPr>
                <a:t>в один вид?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087724" y="5093452"/>
              <a:ext cx="57246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>
                  <a:solidFill>
                    <a:prstClr val="black"/>
                  </a:solidFill>
                </a:rPr>
                <a:t>Почему разнообразие видов зависит от разнообразия популя­ций?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4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280920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4013"/>
            <a:r>
              <a:rPr lang="ru-RU" sz="2800" b="1" dirty="0">
                <a:solidFill>
                  <a:srgbClr val="C00000"/>
                </a:solidFill>
              </a:rPr>
              <a:t>Биологическое разнообразие </a:t>
            </a:r>
            <a:r>
              <a:rPr lang="ru-RU" sz="2800" dirty="0"/>
              <a:t>- это разнообразие экосистем, природных сообществ, популяций разных видов и </a:t>
            </a:r>
            <a:r>
              <a:rPr lang="ru-RU" sz="2800" dirty="0" smtClean="0"/>
              <a:t>организмов</a:t>
            </a:r>
            <a:r>
              <a:rPr lang="ru-RU" sz="28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88840"/>
            <a:ext cx="8568952" cy="483209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Разнообразие зависит </a:t>
            </a:r>
            <a:r>
              <a:rPr lang="en-US" sz="2800" dirty="0">
                <a:solidFill>
                  <a:prstClr val="black"/>
                </a:solidFill>
              </a:rPr>
              <a:t>o</a:t>
            </a:r>
            <a:r>
              <a:rPr lang="ru-RU" sz="2800" dirty="0">
                <a:solidFill>
                  <a:prstClr val="black"/>
                </a:solidFill>
              </a:rPr>
              <a:t>т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многих факто­ров, в том числе от деятельности </a:t>
            </a:r>
            <a:r>
              <a:rPr lang="ru-RU" sz="2800" dirty="0" smtClean="0">
                <a:solidFill>
                  <a:prstClr val="black"/>
                </a:solidFill>
              </a:rPr>
              <a:t>человека</a:t>
            </a:r>
          </a:p>
          <a:p>
            <a:pPr lvl="0" algn="ctr"/>
            <a:endParaRPr lang="ru-RU" sz="2800" dirty="0">
              <a:solidFill>
                <a:prstClr val="black"/>
              </a:solidFill>
            </a:endParaRPr>
          </a:p>
          <a:p>
            <a:pPr lvl="0" algn="ctr"/>
            <a:endParaRPr lang="ru-RU" sz="2800" dirty="0" smtClean="0">
              <a:solidFill>
                <a:prstClr val="black"/>
              </a:solidFill>
            </a:endParaRPr>
          </a:p>
          <a:p>
            <a:pPr lvl="0" algn="ctr"/>
            <a:endParaRPr lang="ru-RU" sz="2800" dirty="0">
              <a:solidFill>
                <a:prstClr val="black"/>
              </a:solidFill>
            </a:endParaRPr>
          </a:p>
          <a:p>
            <a:pPr lvl="0" algn="ctr"/>
            <a:endParaRPr lang="ru-RU" sz="2800" dirty="0" smtClean="0">
              <a:solidFill>
                <a:prstClr val="black"/>
              </a:solidFill>
            </a:endParaRPr>
          </a:p>
          <a:p>
            <a:pPr lvl="0" algn="ctr"/>
            <a:endParaRPr lang="ru-RU" sz="2800" dirty="0">
              <a:solidFill>
                <a:prstClr val="black"/>
              </a:solidFill>
            </a:endParaRPr>
          </a:p>
          <a:p>
            <a:pPr lvl="0" algn="ctr"/>
            <a:endParaRPr lang="ru-RU" sz="2800" dirty="0" smtClean="0">
              <a:solidFill>
                <a:prstClr val="black"/>
              </a:solidFill>
            </a:endParaRPr>
          </a:p>
          <a:p>
            <a:pPr lvl="0" algn="ctr"/>
            <a:endParaRPr lang="ru-RU" sz="2800" dirty="0">
              <a:solidFill>
                <a:prstClr val="black"/>
              </a:solidFill>
            </a:endParaRPr>
          </a:p>
          <a:p>
            <a:pPr lvl="0" algn="ctr"/>
            <a:endParaRPr lang="ru-RU" sz="2800" dirty="0">
              <a:solidFill>
                <a:prstClr val="black"/>
              </a:solidFill>
            </a:endParaRPr>
          </a:p>
          <a:p>
            <a:pPr lvl="0" algn="ctr"/>
            <a:endParaRPr lang="ru-RU" sz="2800" dirty="0" smtClean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19" y="3212976"/>
            <a:ext cx="3986113" cy="33654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540" y="3212976"/>
            <a:ext cx="4064000" cy="33401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05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620688"/>
            <a:ext cx="4572000" cy="43204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978" y="9087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/>
              <a:t>Еще </a:t>
            </a:r>
            <a:r>
              <a:rPr lang="ru-RU" sz="2400" dirty="0">
                <a:solidFill>
                  <a:srgbClr val="C00000"/>
                </a:solidFill>
              </a:rPr>
              <a:t>Чарльз Дарвин </a:t>
            </a:r>
            <a:r>
              <a:rPr lang="ru-RU" sz="2400" dirty="0"/>
              <a:t>сформулировал принцип </a:t>
            </a:r>
            <a:r>
              <a:rPr lang="ru-RU" sz="2400" dirty="0">
                <a:solidFill>
                  <a:srgbClr val="C00000"/>
                </a:solidFill>
              </a:rPr>
              <a:t>необрати­мости эволюции</a:t>
            </a:r>
            <a:r>
              <a:rPr lang="ru-RU" sz="2400" dirty="0" smtClean="0"/>
              <a:t>:</a:t>
            </a:r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Вид, раз исчезнувший,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может повториться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вновь, если бы даже снова повторились совершенно тождественные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16630"/>
            <a:ext cx="3585998" cy="59766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57612" y="6165304"/>
            <a:ext cx="169796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Чарльз Дарвин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</a:rPr>
              <a:t>1845—1912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2372" y="5157192"/>
            <a:ext cx="8424936" cy="15696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88640"/>
            <a:ext cx="7848872" cy="8309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15719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Пример. Лягушка</a:t>
            </a:r>
            <a:r>
              <a:rPr lang="ru-RU" sz="2400" dirty="0"/>
              <a:t>, кро­кодил и бегемот много времени проводят в воде, поэ­тому </a:t>
            </a:r>
            <a:r>
              <a:rPr lang="ru-RU" sz="2400" dirty="0">
                <a:solidFill>
                  <a:srgbClr val="C00000"/>
                </a:solidFill>
              </a:rPr>
              <a:t>в ходе естественного отбора </a:t>
            </a:r>
            <a:r>
              <a:rPr lang="ru-RU" sz="2400" dirty="0"/>
              <a:t>у них </a:t>
            </a:r>
            <a:r>
              <a:rPr lang="ru-RU" sz="2400" dirty="0">
                <a:solidFill>
                  <a:srgbClr val="C00000"/>
                </a:solidFill>
              </a:rPr>
              <a:t>сформирова­лось</a:t>
            </a:r>
            <a:r>
              <a:rPr lang="ru-RU" sz="2400" dirty="0"/>
              <a:t> важное приспособление — глаза, выступающие над поверхностью воды.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2372" y="18864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В процессе эво­люции у живых организмов могут </a:t>
            </a:r>
            <a:r>
              <a:rPr lang="ru-RU" sz="2400" dirty="0">
                <a:solidFill>
                  <a:srgbClr val="C00000"/>
                </a:solidFill>
              </a:rPr>
              <a:t>повторно</a:t>
            </a:r>
            <a:r>
              <a:rPr lang="ru-RU" sz="2400" dirty="0">
                <a:solidFill>
                  <a:prstClr val="black"/>
                </a:solidFill>
              </a:rPr>
              <a:t> возникать </a:t>
            </a:r>
            <a:r>
              <a:rPr lang="ru-RU" sz="2400" dirty="0">
                <a:solidFill>
                  <a:srgbClr val="C00000"/>
                </a:solidFill>
              </a:rPr>
              <a:t>только отдельные признаки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40768"/>
            <a:ext cx="2808312" cy="18137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31595"/>
            <a:ext cx="844587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11560" y="5805264"/>
            <a:ext cx="7992888" cy="83099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4126" y="208299"/>
            <a:ext cx="8280919" cy="83099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653136"/>
            <a:ext cx="8136904" cy="1008112"/>
          </a:xfrm>
          <a:prstGeom prst="round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41693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Каждый </a:t>
            </a:r>
            <a:r>
              <a:rPr lang="ru-RU" sz="2400" dirty="0"/>
              <a:t>вид уникален и непов­торим. </a:t>
            </a:r>
            <a:r>
              <a:rPr lang="ru-RU" sz="2400" b="1" dirty="0">
                <a:solidFill>
                  <a:srgbClr val="C00000"/>
                </a:solidFill>
              </a:rPr>
              <a:t>Совокупность видов составляет видовое разнообразие Земли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4126" y="208299"/>
            <a:ext cx="8280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Виды </a:t>
            </a:r>
            <a:r>
              <a:rPr lang="ru-RU" sz="2400" dirty="0">
                <a:solidFill>
                  <a:srgbClr val="C00000"/>
                </a:solidFill>
              </a:rPr>
              <a:t>отличаются</a:t>
            </a:r>
            <a:r>
              <a:rPr lang="ru-RU" sz="2400" dirty="0">
                <a:solidFill>
                  <a:prstClr val="black"/>
                </a:solidFill>
              </a:rPr>
              <a:t> друг от друга не отдельными признаками, а </a:t>
            </a:r>
            <a:r>
              <a:rPr lang="ru-RU" sz="2400" dirty="0">
                <a:solidFill>
                  <a:srgbClr val="C00000"/>
                </a:solidFill>
              </a:rPr>
              <a:t>це­лым их комплексом</a:t>
            </a:r>
            <a:r>
              <a:rPr lang="ru-RU" sz="2400" dirty="0">
                <a:solidFill>
                  <a:prstClr val="black"/>
                </a:solidFill>
              </a:rPr>
              <a:t>, повторение которого неве­роятно.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093359"/>
            <a:ext cx="2840377" cy="2880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029644"/>
            <a:ext cx="3202302" cy="3736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86" y="1484784"/>
            <a:ext cx="3280878" cy="32808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7650" y="5805264"/>
            <a:ext cx="779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Видовое разнообразие</a:t>
            </a:r>
            <a:r>
              <a:rPr lang="ru-RU" sz="2400" dirty="0"/>
              <a:t> – число видов в данном сообществе или в данной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3306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5751512"/>
            <a:ext cx="8496944" cy="9178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88640"/>
            <a:ext cx="8496944" cy="120032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биосфере </a:t>
            </a:r>
            <a:r>
              <a:rPr lang="ru-RU" sz="2400" dirty="0">
                <a:solidFill>
                  <a:srgbClr val="C00000"/>
                </a:solidFill>
              </a:rPr>
              <a:t>постоянно проис­ходили процессы возникновения и вы­мирания видов </a:t>
            </a:r>
            <a:r>
              <a:rPr lang="ru-RU" sz="2400" dirty="0"/>
              <a:t>в результате изменения условий обитания.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751512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К </a:t>
            </a:r>
            <a:r>
              <a:rPr lang="ru-RU" sz="2400" dirty="0"/>
              <a:t>концу мезозоя исчезли древние ящеры — динозавры и многие голосеменные растения.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991022"/>
            <a:ext cx="2864393" cy="32224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24" y="1628800"/>
            <a:ext cx="6288684" cy="42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83568" y="188640"/>
            <a:ext cx="7560840" cy="120032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ледни­ковый период кайнозоя вымерли круп­ные млекопитающие: </a:t>
            </a:r>
            <a:r>
              <a:rPr lang="ru-RU" sz="2400" i="1" dirty="0"/>
              <a:t>большерогий</a:t>
            </a:r>
            <a:r>
              <a:rPr lang="ru-RU" sz="2400" dirty="0"/>
              <a:t> </a:t>
            </a:r>
            <a:r>
              <a:rPr lang="ru-RU" sz="2400" i="1" dirty="0" smtClean="0"/>
              <a:t>олень</a:t>
            </a:r>
            <a:r>
              <a:rPr lang="ru-RU" sz="2400" dirty="0" smtClean="0"/>
              <a:t>,</a:t>
            </a:r>
            <a:r>
              <a:rPr lang="ru-RU" sz="2400" i="1" dirty="0" smtClean="0"/>
              <a:t> </a:t>
            </a:r>
            <a:r>
              <a:rPr lang="ru-RU" sz="2400" i="1" dirty="0"/>
              <a:t>саблезубый тигр, пещерный лев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855" y="970514"/>
            <a:ext cx="5264522" cy="5861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3645024"/>
            <a:ext cx="4761387" cy="24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71600" y="90374"/>
            <a:ext cx="7200800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924" y="5445224"/>
            <a:ext cx="8885564" cy="129614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43032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 </a:t>
            </a:r>
            <a:r>
              <a:rPr lang="ru-RU" sz="2400" dirty="0">
                <a:solidFill>
                  <a:srgbClr val="C00000"/>
                </a:solidFill>
              </a:rPr>
              <a:t>появлением человека скорость исчезновения видов стала нарастать</a:t>
            </a:r>
            <a:r>
              <a:rPr lang="ru-RU" sz="2400" dirty="0"/>
              <a:t>. В современную эпоху она в тысячу раз выше, чем в эпоху выми­рания динозавров.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2951" y="116632"/>
            <a:ext cx="7151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Вымирание одних и появление других видов — закономер­ный процесс эволюции.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7850"/>
              </p:ext>
            </p:extLst>
          </p:nvPr>
        </p:nvGraphicFramePr>
        <p:xfrm>
          <a:off x="237229" y="1268762"/>
          <a:ext cx="8568954" cy="3782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87281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Компоненты 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биосферы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Исчезло 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видов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Под угрозой 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исчезновения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48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Высшие растения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384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18 699</a:t>
                      </a:r>
                      <a:endParaRPr lang="ru-RU" sz="2400" dirty="0"/>
                    </a:p>
                  </a:txBody>
                  <a:tcPr/>
                </a:tc>
              </a:tr>
              <a:tr h="4848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Рыбы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320</a:t>
                      </a:r>
                      <a:endParaRPr lang="ru-RU" sz="2400" dirty="0"/>
                    </a:p>
                  </a:txBody>
                  <a:tcPr/>
                </a:tc>
              </a:tr>
              <a:tr h="4848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Амфибии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48</a:t>
                      </a:r>
                      <a:endParaRPr lang="ru-RU" sz="2400" dirty="0"/>
                    </a:p>
                  </a:txBody>
                  <a:tcPr/>
                </a:tc>
              </a:tr>
              <a:tr h="4848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Рептилии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1 355</a:t>
                      </a:r>
                      <a:endParaRPr lang="ru-RU" sz="2400" dirty="0"/>
                    </a:p>
                  </a:txBody>
                  <a:tcPr/>
                </a:tc>
              </a:tr>
              <a:tr h="4848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Птицы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924</a:t>
                      </a:r>
                      <a:endParaRPr lang="ru-RU" sz="2400" dirty="0"/>
                    </a:p>
                  </a:txBody>
                  <a:tcPr/>
                </a:tc>
              </a:tr>
              <a:tr h="4848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Млекопитающие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414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6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eb01528b14fbcb4723eaa9323d9a12afaa7b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T4CTUPCNHN5M-305841184-2312</_dlc_DocId>
    <_dlc_DocIdUrl xmlns="c71519f2-859d-46c1-a1b6-2941efed936d">
      <Url>http://edu-sps.koiro.local/chuhloma/vig/internet-pred/_layouts/15/DocIdRedir.aspx?ID=T4CTUPCNHN5M-305841184-2312</Url>
      <Description>T4CTUPCNHN5M-305841184-2312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C36EE4E-157E-4472-A7B8-AB9EB803D92E}"/>
</file>

<file path=customXml/itemProps2.xml><?xml version="1.0" encoding="utf-8"?>
<ds:datastoreItem xmlns:ds="http://schemas.openxmlformats.org/officeDocument/2006/customXml" ds:itemID="{431854D4-99CF-4F34-8828-2C703AC2D310}"/>
</file>

<file path=customXml/itemProps3.xml><?xml version="1.0" encoding="utf-8"?>
<ds:datastoreItem xmlns:ds="http://schemas.openxmlformats.org/officeDocument/2006/customXml" ds:itemID="{48857569-5EEA-465C-BF73-FF3F3908D32E}"/>
</file>

<file path=customXml/itemProps4.xml><?xml version="1.0" encoding="utf-8"?>
<ds:datastoreItem xmlns:ds="http://schemas.openxmlformats.org/officeDocument/2006/customXml" ds:itemID="{B792978F-1429-41D2-8857-3A4B566BBE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490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Видовое разнообразие</dc:title>
  <dc:creator>WF</dc:creator>
  <dc:description>Презентация с сайта http://presentation-creation.ru</dc:description>
  <cp:lastModifiedBy>XTreme.ws</cp:lastModifiedBy>
  <cp:revision>28</cp:revision>
  <dcterms:created xsi:type="dcterms:W3CDTF">2014-04-03T11:27:12Z</dcterms:created>
  <dcterms:modified xsi:type="dcterms:W3CDTF">2020-05-21T18:48:36Z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cb5fbebf-8234-478d-bdad-ac6f6910671d</vt:lpwstr>
  </property>
</Properties>
</file>