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81" r:id="rId5"/>
    <p:sldId id="276" r:id="rId6"/>
    <p:sldId id="279" r:id="rId7"/>
    <p:sldId id="278" r:id="rId8"/>
    <p:sldId id="265" r:id="rId9"/>
    <p:sldId id="266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2D05-052E-4F0F-B6DF-9ABB3E5FF967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7496-B598-4499-8818-95B280332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3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iki2.org/ru/%D0%92%D0%B8%D0%B3%D0%B0" TargetMode="External"/><Relationship Id="rId5" Type="http://schemas.openxmlformats.org/officeDocument/2006/relationships/hyperlink" Target="https://wiki2.org/ru/%D0%AD%D0%BD%D1%86%D0%B8%D0%BA%D0%BB%D0%BE%D0%BF%D0%B5%D0%B4%D0%B8%D1%87%D0%B5%D1%81%D0%BA%D0%B8%D0%B9_%D1%81%D0%BB%D0%BE%D0%B2%D0%B0%D1%80%D1%8C_%D0%91%D1%80%D0%BE%D0%BA%D0%B3%D0%B0%D1%83%D0%B7%D0%B0_%D0%B8_%D0%95%D1%84%D1%80%D0%BE%D0%BD%D0%B0" TargetMode="External"/><Relationship Id="rId4" Type="http://schemas.openxmlformats.org/officeDocument/2006/relationships/hyperlink" Target="https://ru.wikisource.org/wiki/%D0%AD%D0%A1%D0%91%D0%95/%D0%92%D0%B8%D0%B3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643050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Образовательный туристический маршрут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105835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Костромская  глубинка моя - сердцу родная земля…»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начальных классов: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Алина Александровна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422" y="2071678"/>
            <a:ext cx="391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8860" y="221598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5" y="400050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Карта прохождения маршрута</a:t>
            </a:r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3"/>
          <a:srcRect l="33712" b="59348"/>
          <a:stretch>
            <a:fillRect/>
          </a:stretch>
        </p:blipFill>
        <p:spPr bwMode="auto">
          <a:xfrm>
            <a:off x="2500298" y="4572008"/>
            <a:ext cx="271464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2212" t="19099" r="3525" b="11346"/>
          <a:stretch/>
        </p:blipFill>
        <p:spPr bwMode="auto">
          <a:xfrm>
            <a:off x="5643570" y="4643446"/>
            <a:ext cx="257176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00694" y="398299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 прохождения маршрута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37912" y="1000108"/>
            <a:ext cx="450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Костромская область на карте России</a:t>
            </a:r>
            <a:endParaRPr lang="ru-RU" dirty="0"/>
          </a:p>
        </p:txBody>
      </p:sp>
      <p:pic>
        <p:nvPicPr>
          <p:cNvPr id="23" name="Рисунок 22" descr="C:\Users\user\Desktop\image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736"/>
            <a:ext cx="2152650" cy="251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422" y="2071678"/>
            <a:ext cx="391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8860" y="221598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214291"/>
            <a:ext cx="67151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использованных источников и литературы: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1.Лушина  Е.А., Осипова Т.П. География Костромской области: Учебное пособие  для основной школы/ Авт.-сост. В.И. Бондаренко, Л.И.Воронцова, А.С.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др.;- Кострома: Изд-во КОИРО,2019.-172с.:ил.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2.Е.А.Лушина. Географический атлас Костромской Области. Для учащихся общеобразовательных организаций. -  Кострома: КОИРО,2021.-32с.:ил.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А.Смирнова «Часовня В Панкратове». Газета «Вперёд» 2015,  13 октября.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143249"/>
            <a:ext cx="88582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Электронные ресурсы: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1.. Ресурсы поверхностных вод СССР: Гидрологическая изученность. Т. 10.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Верхне-Волжский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 / под ред. В. П.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Шабан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 Л.: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Гидрометеоиздат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1966. —528с.-Режимдоступа: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https://ru.wikipedia.org/wiki/%D0%92%D0%B8%D0%B3%D0%B0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свободный. –Заглавие с экрана. -яз. рус., англ.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0B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s:ЭСБЕ/Вига"/>
              </a:rPr>
              <a:t>Вига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//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0B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Энциклопедический словарь Брокгауза и 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60B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Ефрона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в 86 т. (82 т. и 4 доп.). — СПб.,1890—1907.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 доступа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https://wiki2.org/ru/%D0%92%D0%B8%D0%B3%D0%B0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свободный. –Заглавие с экрана .-яз. рус. ,англ.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422" y="2071678"/>
            <a:ext cx="391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8860" y="221598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358246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14" name="Рисунок 13" descr="C:\Users\user\Desktop\image (5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214314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Users\user\Desktop\image (8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BKDC30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71678"/>
            <a:ext cx="2143140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C:\Users\user\Desktop\image (5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786190"/>
            <a:ext cx="2143140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 descr="C:\Users\user\Desktop\image (7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86190"/>
            <a:ext cx="2143140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857357" y="100010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800105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8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28596" y="5643579"/>
            <a:ext cx="8143932" cy="1214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1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42910" y="5643578"/>
            <a:ext cx="8072494" cy="12144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Impact"/>
              </a:rPr>
              <a:t>Приезжайте в гости к нам!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928670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маршрута: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14311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никальное погружение в красоту родного края.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нашем населенном пункте д.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Панкратово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северо-восточной части Костромской области, располагаются места, которые связаны с историческими событиями и выдающимися личностями. Мы должны сохранять память о традициях нашего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маршрута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у обучающихся  чувства патриотизма , любви к  родной местности, развитие  уважения  к его истории и культуре.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маршрута 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-привлечь внимание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общества к сохранению исторического облика российской глубинки и выделении её уникальных объектов, включая изучение природы и традиций.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422" y="2071678"/>
            <a:ext cx="391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8860" y="221598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5" y="400050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Карта прохождения маршрута</a:t>
            </a:r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3"/>
          <a:srcRect l="33712" b="59348"/>
          <a:stretch>
            <a:fillRect/>
          </a:stretch>
        </p:blipFill>
        <p:spPr bwMode="auto">
          <a:xfrm>
            <a:off x="2500298" y="4572008"/>
            <a:ext cx="271464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2212" t="19099" r="3525" b="11346"/>
          <a:stretch/>
        </p:blipFill>
        <p:spPr bwMode="auto">
          <a:xfrm>
            <a:off x="5715008" y="4572008"/>
            <a:ext cx="250033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00694" y="398299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 прохождения маршрута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37912" y="1000108"/>
            <a:ext cx="450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Костромская область на карте России</a:t>
            </a:r>
            <a:endParaRPr lang="ru-RU" dirty="0"/>
          </a:p>
        </p:txBody>
      </p:sp>
      <p:pic>
        <p:nvPicPr>
          <p:cNvPr id="23" name="Рисунок 22" descr="C:\Users\user\Desktop\image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736"/>
            <a:ext cx="2152650" cy="251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474" y="1071547"/>
            <a:ext cx="57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Описание образовательного маршрута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2071679"/>
            <a:ext cx="585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остановка: МКОУ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школа.</a:t>
            </a:r>
          </a:p>
        </p:txBody>
      </p:sp>
      <p:pic>
        <p:nvPicPr>
          <p:cNvPr id="16" name="Рисунок 15" descr="C:\Users\user\Desktop\image (5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192882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Users\user\Desktop\школа 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86058"/>
            <a:ext cx="192882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user\Desktop\image (84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786058"/>
            <a:ext cx="18689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C:\Users\user\Desktop\коллектив .jpg"/>
          <p:cNvPicPr/>
          <p:nvPr/>
        </p:nvPicPr>
        <p:blipFill>
          <a:blip r:embed="rId6" cstate="print"/>
          <a:srcRect b="27333"/>
          <a:stretch>
            <a:fillRect/>
          </a:stretch>
        </p:blipFill>
        <p:spPr bwMode="auto">
          <a:xfrm>
            <a:off x="2000232" y="4357694"/>
            <a:ext cx="1933893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:\Users\user\Desktop\image (85).jpg"/>
          <p:cNvPicPr/>
          <p:nvPr/>
        </p:nvPicPr>
        <p:blipFill>
          <a:blip r:embed="rId7" cstate="print"/>
          <a:srcRect b="33996"/>
          <a:stretch>
            <a:fillRect/>
          </a:stretch>
        </p:blipFill>
        <p:spPr bwMode="auto">
          <a:xfrm>
            <a:off x="6072198" y="4357694"/>
            <a:ext cx="192882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474" y="1071547"/>
            <a:ext cx="57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Описание образовательного маршрута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071678"/>
            <a:ext cx="6072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остановка: Памятник-обелиск воинам-землякам, павшим на фронтах Великой Отечественной войны.</a:t>
            </a:r>
          </a:p>
        </p:txBody>
      </p:sp>
      <p:pic>
        <p:nvPicPr>
          <p:cNvPr id="15" name="Рисунок 14" descr="C:\Users\user\Desktop\image (8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185738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ttps://vki9.okcdn.ru/i?r=BUHoKFKCs3-57yPBZdu-SuAVXStiUgymZCq1LeJ7lx-6x0bTpRAKhPuoPRTSwQJfMI6Dib8gBKilDmnWIvm4UtV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786322"/>
            <a:ext cx="250033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1 фото из 846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0717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s://vki9.okcdn.ru/i?r=BUHoKFKCs3-57yPBZdu-SuAVoi1qhUQhydcPeLyigrCP83m_lL3o_hJF_P30GGLQtt2Dib8gBKilDmnWIvm4UtVH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786322"/>
            <a:ext cx="271464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https://vki9.okcdn.ru/i?r=BUHoKFKCs3-57yPBZdu-SuAVXuIFBSh-llh8P6yrjNMkY1FDKMcjITGDN1A4GzkdrWuDib8gBKilDmnWIvm4UtVH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071810"/>
            <a:ext cx="200026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474" y="1071547"/>
            <a:ext cx="57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Описание образовательного маршрута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2071678"/>
            <a:ext cx="6000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3остановка 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Река Вига красива в любое время года</a:t>
            </a:r>
          </a:p>
        </p:txBody>
      </p:sp>
      <p:pic>
        <p:nvPicPr>
          <p:cNvPr id="15" name="Рисунок 14" descr="BKDC30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2214578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C:\Users\user\Desktop\все папки\фото проект\DSCN04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86322"/>
            <a:ext cx="2071702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C:\Users\user\Desktop\все папки\фото проект\i.jpg   река зимой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714620"/>
            <a:ext cx="2000264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 descr="Панкратовская библиотека и Панкратовский СДК. - 95977054025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86322"/>
            <a:ext cx="2143140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 descr="https://vki9.okcdn.ru/i?r=BUHoKFKCs3-57yPBZdu-SuAVNphwwpMTYJfQ0ZA6KnJK_M40M58zhCsafqVensuwwAiDib8gBKilDmnWIvm4UtVH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714620"/>
            <a:ext cx="2178049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Рисунок 22" descr="https://xn----7sbajbkddao6gnu.xn--p1ai/media/project_smi3_831/08/5d/ff/5f/44/3d/66c486e4e59da2a913d278ac8a442c5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4714884"/>
            <a:ext cx="2000264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214686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474" y="1071547"/>
            <a:ext cx="57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Описание образовательного маршрута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2071678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остановка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:Часовня Успения Пресвятой Богородицы.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user\Desktop\image (6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2000264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C:\Users\user\Desktop\image (59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14620"/>
            <a:ext cx="1928826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C:\Users\user\Desktop\image (58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714620"/>
            <a:ext cx="2143140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 descr="C:\Users\user\Desktop\image (6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357694"/>
            <a:ext cx="2863222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 descr="C:\Users\user\Desktop\image (64).jpg"/>
          <p:cNvPicPr/>
          <p:nvPr/>
        </p:nvPicPr>
        <p:blipFill>
          <a:blip r:embed="rId7" cstate="print"/>
          <a:srcRect l="2721" t="2349"/>
          <a:stretch>
            <a:fillRect/>
          </a:stretch>
        </p:blipFill>
        <p:spPr bwMode="auto">
          <a:xfrm>
            <a:off x="5286380" y="4357694"/>
            <a:ext cx="2643206" cy="2047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inh-nen-slide-dep-xanh-trang-don-gian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Турдиевская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691157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786058"/>
            <a:ext cx="99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305342"/>
            <a:ext cx="621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7474" y="1071547"/>
            <a:ext cx="57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Описание образовательного маршрута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3117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357431"/>
            <a:ext cx="60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422" y="2071678"/>
            <a:ext cx="391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8860" y="2215988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остановка: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Виталий  Александрович Ермолаев-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мастер изделий из дерева.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user\Desktop\image (7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1719263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C:\Users\user\Desktop\image (70).jpg"/>
          <p:cNvPicPr/>
          <p:nvPr/>
        </p:nvPicPr>
        <p:blipFill>
          <a:blip r:embed="rId4" cstate="print"/>
          <a:srcRect t="11250"/>
          <a:stretch>
            <a:fillRect/>
          </a:stretch>
        </p:blipFill>
        <p:spPr bwMode="auto">
          <a:xfrm>
            <a:off x="2786050" y="5143512"/>
            <a:ext cx="1714512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 descr="C:\Users\user\Desktop\image (68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1714512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 descr="C:\Users\user\Desktop\image (72).jpg"/>
          <p:cNvPicPr/>
          <p:nvPr/>
        </p:nvPicPr>
        <p:blipFill>
          <a:blip r:embed="rId6" cstate="print"/>
          <a:srcRect l="32274"/>
          <a:stretch>
            <a:fillRect/>
          </a:stretch>
        </p:blipFill>
        <p:spPr bwMode="auto">
          <a:xfrm>
            <a:off x="6572264" y="3214686"/>
            <a:ext cx="164307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Рисунок 22" descr="C:\Users\user\Desktop\image (74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143512"/>
            <a:ext cx="1785950" cy="1335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Рисунок 23" descr="C:\Users\user\Desktop\image (75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5000636"/>
            <a:ext cx="1643074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9E0BE5B84B904DA689F61DDB11D864" ma:contentTypeVersion="1" ma:contentTypeDescription="Создание документа." ma:contentTypeScope="" ma:versionID="8c733428bd0c3d9bf93dbafaa41de4ed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T4CTUPCNHN5M-440116258-2917</_dlc_DocId>
    <_dlc_DocIdUrl xmlns="c71519f2-859d-46c1-a1b6-2941efed936d">
      <Url>https://www.eduportal44.ru/chuhloma/turdievo/_layouts/15/DocIdRedir.aspx?ID=T4CTUPCNHN5M-440116258-2917</Url>
      <Description>T4CTUPCNHN5M-440116258-2917</Description>
    </_dlc_DocIdUrl>
  </documentManagement>
</p:properties>
</file>

<file path=customXml/itemProps1.xml><?xml version="1.0" encoding="utf-8"?>
<ds:datastoreItem xmlns:ds="http://schemas.openxmlformats.org/officeDocument/2006/customXml" ds:itemID="{9C17EB8D-D9C7-4822-8473-3E80DD0460EB}"/>
</file>

<file path=customXml/itemProps2.xml><?xml version="1.0" encoding="utf-8"?>
<ds:datastoreItem xmlns:ds="http://schemas.openxmlformats.org/officeDocument/2006/customXml" ds:itemID="{036059E4-8959-487C-AA50-9E98BC70FF53}"/>
</file>

<file path=customXml/itemProps3.xml><?xml version="1.0" encoding="utf-8"?>
<ds:datastoreItem xmlns:ds="http://schemas.openxmlformats.org/officeDocument/2006/customXml" ds:itemID="{35513EB7-EF21-46D6-96A3-193104986567}"/>
</file>

<file path=customXml/itemProps4.xml><?xml version="1.0" encoding="utf-8"?>
<ds:datastoreItem xmlns:ds="http://schemas.openxmlformats.org/officeDocument/2006/customXml" ds:itemID="{6020BDCC-ECC7-4E2D-A4B0-72DD2CFC9143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514</TotalTime>
  <Words>366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2025-02-06T17:14:26Z</dcterms:created>
  <dcterms:modified xsi:type="dcterms:W3CDTF">2025-03-13T21:58:58Z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0x010100C99E0BE5B84B904DA689F61DDB11D864</vt:lpwstr>
  </property>
  <property fmtid="{D5CDD505-2E9C-101B-9397-08002B2CF9AE}" pid="3" name="_dlc_DocIdItemGuid">
    <vt:lpwstr>cfc75e94-f4aa-42b1-9722-0847c2e414e1</vt:lpwstr>
  </property>
</Properties>
</file>