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36F77"/>
    <a:srgbClr val="57745B"/>
    <a:srgbClr val="EEA9A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>
        <p:scale>
          <a:sx n="126" d="100"/>
          <a:sy n="126" d="100"/>
        </p:scale>
        <p:origin x="-72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5817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5109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6115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810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1906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2853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321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723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5125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6796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22C5-D6FE-4C55-A4D2-3E4E1A8E9D47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B4E37-959A-43EA-B520-F65AB5D3B4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1165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22C5-D6FE-4C55-A4D2-3E4E1A8E9D47}" type="datetimeFigureOut">
              <a:rPr lang="en-US" smtClean="0"/>
              <a:pPr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B4E37-959A-43EA-B520-F65AB5D3B4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162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834" y="1037202"/>
            <a:ext cx="6196760" cy="2284130"/>
          </a:xfrm>
        </p:spPr>
        <p:txBody>
          <a:bodyPr anchor="ctr">
            <a:noAutofit/>
          </a:bodyPr>
          <a:lstStyle/>
          <a:p>
            <a:r>
              <a:rPr lang="ru-RU" sz="4400" b="1" dirty="0" smtClean="0">
                <a:solidFill>
                  <a:srgbClr val="E36F77"/>
                </a:solidFill>
                <a:latin typeface="+mn-lt"/>
              </a:rPr>
              <a:t>Определение сорных растений и меры борьбы с ними</a:t>
            </a:r>
            <a:endParaRPr lang="ru-RU" sz="4400" b="1" dirty="0">
              <a:solidFill>
                <a:srgbClr val="E36F77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6945" y="3113494"/>
            <a:ext cx="3929651" cy="777430"/>
          </a:xfrm>
        </p:spPr>
        <p:txBody>
          <a:bodyPr anchor="ctr">
            <a:normAutofit fontScale="85000" lnSpcReduction="10000"/>
          </a:bodyPr>
          <a:lstStyle/>
          <a:p>
            <a:r>
              <a:rPr lang="ru-RU" sz="1800" dirty="0" smtClean="0">
                <a:solidFill>
                  <a:srgbClr val="57745B"/>
                </a:solidFill>
              </a:rPr>
              <a:t>Работу выполнила ученица 11 </a:t>
            </a:r>
            <a:r>
              <a:rPr lang="ru-RU" sz="1800" dirty="0" smtClean="0">
                <a:solidFill>
                  <a:srgbClr val="57745B"/>
                </a:solidFill>
              </a:rPr>
              <a:t>класса МБОУ Чухломская средняя школа им.А.А. </a:t>
            </a:r>
            <a:r>
              <a:rPr lang="ru-RU" sz="1800" smtClean="0">
                <a:solidFill>
                  <a:srgbClr val="57745B"/>
                </a:solidFill>
              </a:rPr>
              <a:t>Яковлева </a:t>
            </a:r>
          </a:p>
          <a:p>
            <a:r>
              <a:rPr lang="ru-RU" sz="1800" smtClean="0">
                <a:solidFill>
                  <a:srgbClr val="57745B"/>
                </a:solidFill>
              </a:rPr>
              <a:t> </a:t>
            </a:r>
            <a:r>
              <a:rPr lang="ru-RU" sz="1800" dirty="0" smtClean="0">
                <a:solidFill>
                  <a:srgbClr val="57745B"/>
                </a:solidFill>
              </a:rPr>
              <a:t>Кожухарь Инна</a:t>
            </a:r>
            <a:endParaRPr lang="en-US" sz="1800" dirty="0">
              <a:solidFill>
                <a:srgbClr val="577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028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385408"/>
            <a:ext cx="3886200" cy="439063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E36F77"/>
                </a:solidFill>
              </a:rPr>
              <a:t>Дымянка лекарственная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 smtClean="0">
              <a:solidFill>
                <a:srgbClr val="E36F77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E36F77"/>
                </a:solidFill>
              </a:rPr>
              <a:t>Подтип: </a:t>
            </a:r>
            <a:r>
              <a:rPr lang="ru-RU" sz="2000" dirty="0" smtClean="0">
                <a:solidFill>
                  <a:srgbClr val="57745B"/>
                </a:solidFill>
              </a:rPr>
              <a:t>малолетние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E36F77"/>
                </a:solidFill>
              </a:rPr>
              <a:t>Биогруппа: </a:t>
            </a:r>
            <a:r>
              <a:rPr lang="ru-RU" sz="2000" dirty="0" smtClean="0">
                <a:solidFill>
                  <a:srgbClr val="57745B"/>
                </a:solidFill>
              </a:rPr>
              <a:t>яровые ранние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E36F77"/>
                </a:solidFill>
              </a:rPr>
              <a:t>Меры борьбы: </a:t>
            </a:r>
            <a:r>
              <a:rPr lang="ru-RU" sz="2000" dirty="0" smtClean="0">
                <a:solidFill>
                  <a:srgbClr val="57745B"/>
                </a:solidFill>
              </a:rPr>
              <a:t>механическая </a:t>
            </a:r>
            <a:r>
              <a:rPr lang="ru-RU" sz="2000" dirty="0">
                <a:solidFill>
                  <a:srgbClr val="57745B"/>
                </a:solidFill>
              </a:rPr>
              <a:t>обработка </a:t>
            </a:r>
            <a:r>
              <a:rPr lang="ru-RU" sz="2000" dirty="0" smtClean="0">
                <a:solidFill>
                  <a:srgbClr val="57745B"/>
                </a:solidFill>
              </a:rPr>
              <a:t>почвы, очистка </a:t>
            </a:r>
            <a:r>
              <a:rPr lang="ru-RU" sz="2000" dirty="0">
                <a:solidFill>
                  <a:srgbClr val="57745B"/>
                </a:solidFill>
              </a:rPr>
              <a:t>посевных </a:t>
            </a:r>
            <a:r>
              <a:rPr lang="ru-RU" sz="2000" dirty="0" smtClean="0">
                <a:solidFill>
                  <a:srgbClr val="57745B"/>
                </a:solidFill>
              </a:rPr>
              <a:t>семян, уничтожение </a:t>
            </a:r>
            <a:r>
              <a:rPr lang="ru-RU" sz="2000" dirty="0">
                <a:solidFill>
                  <a:srgbClr val="57745B"/>
                </a:solidFill>
              </a:rPr>
              <a:t>сорняка до </a:t>
            </a:r>
            <a:r>
              <a:rPr lang="ru-RU" sz="2000" dirty="0" smtClean="0">
                <a:solidFill>
                  <a:srgbClr val="57745B"/>
                </a:solidFill>
              </a:rPr>
              <a:t>цветения, перед </a:t>
            </a:r>
            <a:r>
              <a:rPr lang="ru-RU" sz="2000" dirty="0">
                <a:solidFill>
                  <a:srgbClr val="57745B"/>
                </a:solidFill>
              </a:rPr>
              <a:t>посевом или до всходов культур - обработка почвенными гербицидами или гербицидом сплошного </a:t>
            </a:r>
            <a:r>
              <a:rPr lang="ru-RU" sz="2000" dirty="0" smtClean="0">
                <a:solidFill>
                  <a:srgbClr val="57745B"/>
                </a:solidFill>
              </a:rPr>
              <a:t>действия (но стоит учитывать что растение имеет повышенную устойчивость к гербицидам).</a:t>
            </a:r>
            <a:endParaRPr lang="ru-RU" sz="2000" dirty="0">
              <a:solidFill>
                <a:srgbClr val="57745B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390" y="370294"/>
            <a:ext cx="3304211" cy="440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0975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362736"/>
            <a:ext cx="3886200" cy="4413303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E36F77"/>
                </a:solidFill>
              </a:rPr>
              <a:t>Пырей ползучий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>
              <a:solidFill>
                <a:srgbClr val="E36F77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E36F77"/>
                </a:solidFill>
              </a:rPr>
              <a:t>Подтип: </a:t>
            </a:r>
            <a:r>
              <a:rPr lang="ru-RU" sz="2000" dirty="0" smtClean="0">
                <a:solidFill>
                  <a:srgbClr val="57745B"/>
                </a:solidFill>
              </a:rPr>
              <a:t>многолетние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E36F77"/>
                </a:solidFill>
              </a:rPr>
              <a:t>Биогруппа: </a:t>
            </a:r>
            <a:r>
              <a:rPr lang="ru-RU" sz="2000" dirty="0" smtClean="0">
                <a:solidFill>
                  <a:srgbClr val="57745B"/>
                </a:solidFill>
              </a:rPr>
              <a:t>корневищные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E36F77"/>
                </a:solidFill>
              </a:rPr>
              <a:t>Меры </a:t>
            </a:r>
            <a:r>
              <a:rPr lang="ru-RU" sz="2000" b="1" dirty="0">
                <a:solidFill>
                  <a:srgbClr val="E36F77"/>
                </a:solidFill>
              </a:rPr>
              <a:t>борьбы: </a:t>
            </a:r>
            <a:r>
              <a:rPr lang="ru-RU" sz="2000" dirty="0">
                <a:solidFill>
                  <a:srgbClr val="57745B"/>
                </a:solidFill>
              </a:rPr>
              <a:t>одно-два растения можно удалить вручную, но обычно бывает необходимо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57745B"/>
                </a:solidFill>
              </a:rPr>
              <a:t>применить гербицид избирательного действия. Первую обработку проводят в конце весны, повторно участок обрабатывают месяц спустя.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833" y="355180"/>
            <a:ext cx="3321215" cy="442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437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3129" y="1927040"/>
            <a:ext cx="7772400" cy="1030383"/>
          </a:xfrm>
        </p:spPr>
        <p:txBody>
          <a:bodyPr/>
          <a:lstStyle/>
          <a:p>
            <a:r>
              <a:rPr lang="ru-RU" b="1" dirty="0" smtClean="0">
                <a:solidFill>
                  <a:srgbClr val="E36F77"/>
                </a:solidFill>
              </a:rPr>
              <a:t>Спасибо за внимание</a:t>
            </a:r>
            <a:endParaRPr lang="ru-RU" b="1" dirty="0">
              <a:solidFill>
                <a:srgbClr val="E36F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0811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443" y="392965"/>
            <a:ext cx="3876754" cy="4375518"/>
          </a:xfrm>
        </p:spPr>
        <p:txBody>
          <a:bodyPr anchor="ctr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2700" b="1" dirty="0" smtClean="0">
                <a:solidFill>
                  <a:srgbClr val="E36F77"/>
                </a:solidFill>
                <a:latin typeface="+mn-lt"/>
              </a:rPr>
              <a:t>Крестовник обыкновенный</a:t>
            </a:r>
            <a:br>
              <a:rPr lang="ru-RU" sz="2700" b="1" dirty="0" smtClean="0">
                <a:solidFill>
                  <a:srgbClr val="E36F77"/>
                </a:solidFill>
                <a:latin typeface="+mn-lt"/>
              </a:rPr>
            </a:br>
            <a:r>
              <a:rPr lang="ru-RU" sz="2700" b="1" dirty="0">
                <a:solidFill>
                  <a:srgbClr val="E36F77"/>
                </a:solidFill>
                <a:latin typeface="+mn-lt"/>
              </a:rPr>
              <a:t/>
            </a:r>
            <a:br>
              <a:rPr lang="ru-RU" sz="2700" b="1" dirty="0">
                <a:solidFill>
                  <a:srgbClr val="E36F77"/>
                </a:solidFill>
                <a:latin typeface="+mn-lt"/>
              </a:rPr>
            </a:br>
            <a:r>
              <a:rPr lang="ru-RU" sz="2200" b="1" dirty="0" smtClean="0">
                <a:solidFill>
                  <a:srgbClr val="E36F77"/>
                </a:solidFill>
                <a:latin typeface="+mn-lt"/>
              </a:rPr>
              <a:t>Подтип: </a:t>
            </a:r>
            <a:r>
              <a:rPr lang="ru-RU" sz="2200" dirty="0" smtClean="0">
                <a:solidFill>
                  <a:srgbClr val="57745B"/>
                </a:solidFill>
                <a:latin typeface="+mn-lt"/>
              </a:rPr>
              <a:t>малолетние</a:t>
            </a:r>
            <a:r>
              <a:rPr lang="ru-RU" sz="2200" b="1" dirty="0" smtClean="0">
                <a:solidFill>
                  <a:srgbClr val="E36F77"/>
                </a:solidFill>
                <a:latin typeface="+mn-lt"/>
              </a:rPr>
              <a:t/>
            </a:r>
            <a:br>
              <a:rPr lang="ru-RU" sz="2200" b="1" dirty="0" smtClean="0">
                <a:solidFill>
                  <a:srgbClr val="E36F77"/>
                </a:solidFill>
                <a:latin typeface="+mn-lt"/>
              </a:rPr>
            </a:br>
            <a:r>
              <a:rPr lang="ru-RU" sz="2200" b="1" dirty="0" smtClean="0">
                <a:solidFill>
                  <a:srgbClr val="E36F77"/>
                </a:solidFill>
                <a:latin typeface="+mn-lt"/>
              </a:rPr>
              <a:t>Биогруппа:</a:t>
            </a:r>
            <a:r>
              <a:rPr lang="ru-RU" sz="2200" dirty="0">
                <a:solidFill>
                  <a:srgbClr val="57745B"/>
                </a:solidFill>
                <a:latin typeface="+mn-lt"/>
              </a:rPr>
              <a:t> </a:t>
            </a:r>
            <a:r>
              <a:rPr lang="ru-RU" sz="2200" dirty="0" smtClean="0">
                <a:solidFill>
                  <a:srgbClr val="57745B"/>
                </a:solidFill>
                <a:latin typeface="+mn-lt"/>
              </a:rPr>
              <a:t>яровые поздние</a:t>
            </a:r>
            <a:br>
              <a:rPr lang="ru-RU" sz="2200" dirty="0" smtClean="0">
                <a:solidFill>
                  <a:srgbClr val="57745B"/>
                </a:solidFill>
                <a:latin typeface="+mn-lt"/>
              </a:rPr>
            </a:br>
            <a:r>
              <a:rPr lang="ru-RU" sz="2200" b="1" dirty="0" smtClean="0">
                <a:solidFill>
                  <a:srgbClr val="E36F77"/>
                </a:solidFill>
                <a:latin typeface="+mn-lt"/>
              </a:rPr>
              <a:t>Меры борьбы</a:t>
            </a:r>
            <a:r>
              <a:rPr lang="ru-RU" sz="2200" b="1" dirty="0">
                <a:solidFill>
                  <a:srgbClr val="E36F77"/>
                </a:solidFill>
                <a:latin typeface="+mn-lt"/>
              </a:rPr>
              <a:t>:</a:t>
            </a:r>
            <a:r>
              <a:rPr lang="ru-RU" sz="2200" dirty="0">
                <a:solidFill>
                  <a:srgbClr val="E36F77"/>
                </a:solidFill>
                <a:latin typeface="+mn-lt"/>
              </a:rPr>
              <a:t> </a:t>
            </a:r>
            <a:r>
              <a:rPr lang="ru-RU" sz="2200" dirty="0" smtClean="0">
                <a:solidFill>
                  <a:srgbClr val="57745B"/>
                </a:solidFill>
                <a:latin typeface="+mn-lt"/>
              </a:rPr>
              <a:t>механическая </a:t>
            </a:r>
            <a:r>
              <a:rPr lang="ru-RU" sz="2200" dirty="0">
                <a:solidFill>
                  <a:srgbClr val="57745B"/>
                </a:solidFill>
                <a:latin typeface="+mn-lt"/>
              </a:rPr>
              <a:t>обработка </a:t>
            </a:r>
            <a:r>
              <a:rPr lang="ru-RU" sz="2200" dirty="0" smtClean="0">
                <a:solidFill>
                  <a:srgbClr val="57745B"/>
                </a:solidFill>
                <a:latin typeface="+mn-lt"/>
              </a:rPr>
              <a:t>почвы, очистка </a:t>
            </a:r>
            <a:r>
              <a:rPr lang="ru-RU" sz="2200" dirty="0">
                <a:solidFill>
                  <a:srgbClr val="57745B"/>
                </a:solidFill>
                <a:latin typeface="+mn-lt"/>
              </a:rPr>
              <a:t>посевных </a:t>
            </a:r>
            <a:r>
              <a:rPr lang="ru-RU" sz="2200" dirty="0" smtClean="0">
                <a:solidFill>
                  <a:srgbClr val="57745B"/>
                </a:solidFill>
                <a:latin typeface="+mn-lt"/>
              </a:rPr>
              <a:t>семян, соблюдение севооборота, уничтожение </a:t>
            </a:r>
            <a:r>
              <a:rPr lang="ru-RU" sz="2200" dirty="0">
                <a:solidFill>
                  <a:srgbClr val="57745B"/>
                </a:solidFill>
                <a:latin typeface="+mn-lt"/>
              </a:rPr>
              <a:t>сорняка до </a:t>
            </a:r>
            <a:r>
              <a:rPr lang="ru-RU" sz="2200" dirty="0" smtClean="0">
                <a:solidFill>
                  <a:srgbClr val="57745B"/>
                </a:solidFill>
                <a:latin typeface="+mn-lt"/>
              </a:rPr>
              <a:t>цветения, ранняя </a:t>
            </a:r>
            <a:r>
              <a:rPr lang="ru-RU" sz="2200" dirty="0">
                <a:solidFill>
                  <a:srgbClr val="57745B"/>
                </a:solidFill>
                <a:latin typeface="+mn-lt"/>
              </a:rPr>
              <a:t>зяблевая </a:t>
            </a:r>
            <a:r>
              <a:rPr lang="ru-RU" sz="2200" dirty="0" smtClean="0">
                <a:solidFill>
                  <a:srgbClr val="57745B"/>
                </a:solidFill>
                <a:latin typeface="+mn-lt"/>
              </a:rPr>
              <a:t>вспашка, перед </a:t>
            </a:r>
            <a:r>
              <a:rPr lang="ru-RU" sz="2200" dirty="0">
                <a:solidFill>
                  <a:srgbClr val="57745B"/>
                </a:solidFill>
                <a:latin typeface="+mn-lt"/>
              </a:rPr>
              <a:t>посевом или до всходов культур - обработка почвенными </a:t>
            </a:r>
            <a:r>
              <a:rPr lang="ru-RU" sz="2200" dirty="0" smtClean="0">
                <a:solidFill>
                  <a:srgbClr val="57745B"/>
                </a:solidFill>
                <a:latin typeface="+mn-lt"/>
              </a:rPr>
              <a:t>гербицидами.</a:t>
            </a:r>
            <a:r>
              <a:rPr lang="ru-RU" sz="2200" dirty="0">
                <a:solidFill>
                  <a:srgbClr val="57745B"/>
                </a:solidFill>
                <a:latin typeface="+mn-lt"/>
              </a:rPr>
              <a:t/>
            </a:r>
            <a:br>
              <a:rPr lang="ru-RU" sz="2200" dirty="0">
                <a:solidFill>
                  <a:srgbClr val="57745B"/>
                </a:solidFill>
                <a:latin typeface="+mn-lt"/>
              </a:rPr>
            </a:br>
            <a:r>
              <a:rPr lang="ru-RU" sz="2200" dirty="0">
                <a:solidFill>
                  <a:srgbClr val="57745B"/>
                </a:solidFill>
                <a:latin typeface="+mn-lt"/>
              </a:rPr>
              <a:t>П</a:t>
            </a:r>
            <a:r>
              <a:rPr lang="ru-RU" sz="2200" dirty="0" smtClean="0">
                <a:solidFill>
                  <a:srgbClr val="57745B"/>
                </a:solidFill>
                <a:latin typeface="+mn-lt"/>
              </a:rPr>
              <a:t>о </a:t>
            </a:r>
            <a:r>
              <a:rPr lang="ru-RU" sz="2200" dirty="0">
                <a:solidFill>
                  <a:srgbClr val="57745B"/>
                </a:solidFill>
                <a:latin typeface="+mn-lt"/>
              </a:rPr>
              <a:t>вегетации с/х культур – обработка дикотицидами.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46" y="370295"/>
            <a:ext cx="3295926" cy="439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0838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62" y="377850"/>
            <a:ext cx="3309879" cy="439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1999" y="453420"/>
            <a:ext cx="3914539" cy="43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rgbClr val="E36F77"/>
                </a:solidFill>
              </a:rPr>
              <a:t>Тысячелистник обыкновенный</a:t>
            </a:r>
          </a:p>
          <a:p>
            <a:pPr>
              <a:lnSpc>
                <a:spcPct val="90000"/>
              </a:lnSpc>
            </a:pPr>
            <a:endParaRPr lang="ru-RU" dirty="0"/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E36F77"/>
                </a:solidFill>
              </a:rPr>
              <a:t>Подтип:</a:t>
            </a:r>
            <a:r>
              <a:rPr lang="ru-RU" sz="2000" dirty="0">
                <a:solidFill>
                  <a:srgbClr val="57745B"/>
                </a:solidFill>
              </a:rPr>
              <a:t> многолетние</a:t>
            </a: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E36F77"/>
                </a:solidFill>
              </a:rPr>
              <a:t>Биогруппа: </a:t>
            </a:r>
            <a:r>
              <a:rPr lang="ru-RU" sz="2000" dirty="0" smtClean="0">
                <a:solidFill>
                  <a:srgbClr val="57745B"/>
                </a:solidFill>
              </a:rPr>
              <a:t>корневищные</a:t>
            </a:r>
            <a:endParaRPr lang="ru-RU" sz="2000" dirty="0">
              <a:solidFill>
                <a:srgbClr val="57745B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E36F77"/>
                </a:solidFill>
              </a:rPr>
              <a:t>Меры борьбы</a:t>
            </a:r>
            <a:r>
              <a:rPr lang="ru-RU" sz="2000" dirty="0">
                <a:solidFill>
                  <a:srgbClr val="57745B"/>
                </a:solidFill>
              </a:rPr>
              <a:t>: отдельные молодые растения выкапывают</a:t>
            </a:r>
            <a:r>
              <a:rPr lang="ru-RU" sz="2000" dirty="0" smtClean="0">
                <a:solidFill>
                  <a:srgbClr val="57745B"/>
                </a:solidFill>
              </a:rPr>
              <a:t>,  весной </a:t>
            </a:r>
            <a:r>
              <a:rPr lang="ru-RU" sz="2000" dirty="0">
                <a:solidFill>
                  <a:srgbClr val="57745B"/>
                </a:solidFill>
              </a:rPr>
              <a:t>вносят азотные удобрения. В период активного роста растений обрабатывают гербицидом избирательного действия, содержащим два или более действующих веществ, спустя шесть недель обработку повторяют.</a:t>
            </a:r>
          </a:p>
        </p:txBody>
      </p:sp>
    </p:spTree>
    <p:extLst>
      <p:ext uri="{BB962C8B-B14F-4D97-AF65-F5344CB8AC3E}">
        <p14:creationId xmlns:p14="http://schemas.microsoft.com/office/powerpoint/2010/main" xmlns="" val="247158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687" y="362737"/>
            <a:ext cx="3321215" cy="442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34215" y="524910"/>
            <a:ext cx="4050565" cy="40811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rgbClr val="E36F77"/>
                </a:solidFill>
              </a:rPr>
              <a:t>Горошек мышиный</a:t>
            </a:r>
          </a:p>
          <a:p>
            <a:pPr>
              <a:lnSpc>
                <a:spcPct val="90000"/>
              </a:lnSpc>
            </a:pPr>
            <a:endParaRPr lang="ru-RU" sz="2400" b="1" dirty="0" smtClean="0">
              <a:solidFill>
                <a:srgbClr val="E36F77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rgbClr val="E36F77"/>
                </a:solidFill>
              </a:rPr>
              <a:t>Подтип: </a:t>
            </a:r>
            <a:r>
              <a:rPr lang="ru-RU" sz="2000" dirty="0" smtClean="0">
                <a:solidFill>
                  <a:srgbClr val="57745B"/>
                </a:solidFill>
              </a:rPr>
              <a:t>многолетние</a:t>
            </a:r>
            <a:endParaRPr lang="ru-RU" sz="2000" dirty="0">
              <a:solidFill>
                <a:srgbClr val="57745B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000" b="1" dirty="0">
                <a:solidFill>
                  <a:srgbClr val="E36F77"/>
                </a:solidFill>
              </a:rPr>
              <a:t>Биогруппа</a:t>
            </a:r>
            <a:r>
              <a:rPr lang="ru-RU" sz="2000" b="1" dirty="0" smtClean="0">
                <a:solidFill>
                  <a:srgbClr val="E36F77"/>
                </a:solidFill>
              </a:rPr>
              <a:t>:</a:t>
            </a:r>
            <a:r>
              <a:rPr lang="en-US" sz="2000" b="1" dirty="0" smtClean="0">
                <a:solidFill>
                  <a:srgbClr val="E36F77"/>
                </a:solidFill>
              </a:rPr>
              <a:t> </a:t>
            </a:r>
            <a:r>
              <a:rPr lang="ru-RU" sz="2000" dirty="0">
                <a:solidFill>
                  <a:srgbClr val="57745B"/>
                </a:solidFill>
              </a:rPr>
              <a:t>к</a:t>
            </a:r>
            <a:r>
              <a:rPr lang="ru-RU" sz="2000" dirty="0" smtClean="0">
                <a:solidFill>
                  <a:srgbClr val="57745B"/>
                </a:solidFill>
              </a:rPr>
              <a:t>орнеотпрысковые </a:t>
            </a:r>
            <a:r>
              <a:rPr lang="ru-RU" sz="2000" b="1" dirty="0" smtClean="0">
                <a:solidFill>
                  <a:srgbClr val="E36F77"/>
                </a:solidFill>
              </a:rPr>
              <a:t>Меры борьбы</a:t>
            </a:r>
            <a:r>
              <a:rPr lang="ru-RU" sz="2000" b="1" dirty="0">
                <a:solidFill>
                  <a:srgbClr val="E36F77"/>
                </a:solidFill>
              </a:rPr>
              <a:t>: </a:t>
            </a:r>
            <a:r>
              <a:rPr lang="ru-RU" sz="2000" dirty="0">
                <a:solidFill>
                  <a:srgbClr val="57745B"/>
                </a:solidFill>
              </a:rPr>
              <a:t>м</a:t>
            </a:r>
            <a:r>
              <a:rPr lang="ru-RU" sz="2000" dirty="0" smtClean="0">
                <a:solidFill>
                  <a:srgbClr val="57745B"/>
                </a:solidFill>
              </a:rPr>
              <a:t>еханическая </a:t>
            </a:r>
            <a:r>
              <a:rPr lang="ru-RU" sz="2000" dirty="0">
                <a:solidFill>
                  <a:srgbClr val="57745B"/>
                </a:solidFill>
              </a:rPr>
              <a:t>обработка </a:t>
            </a:r>
            <a:r>
              <a:rPr lang="ru-RU" sz="2000" dirty="0" smtClean="0">
                <a:solidFill>
                  <a:srgbClr val="57745B"/>
                </a:solidFill>
              </a:rPr>
              <a:t>почвы, соблюдение севооборота, очистка </a:t>
            </a:r>
            <a:r>
              <a:rPr lang="ru-RU" sz="2000" dirty="0">
                <a:solidFill>
                  <a:srgbClr val="57745B"/>
                </a:solidFill>
              </a:rPr>
              <a:t>посевных </a:t>
            </a:r>
            <a:r>
              <a:rPr lang="ru-RU" sz="2000" dirty="0" smtClean="0">
                <a:solidFill>
                  <a:srgbClr val="57745B"/>
                </a:solidFill>
              </a:rPr>
              <a:t>семян, скашивание </a:t>
            </a:r>
            <a:r>
              <a:rPr lang="ru-RU" sz="2000" dirty="0">
                <a:solidFill>
                  <a:srgbClr val="57745B"/>
                </a:solidFill>
              </a:rPr>
              <a:t>сорняка до его </a:t>
            </a:r>
            <a:r>
              <a:rPr lang="ru-RU" sz="2000" dirty="0" smtClean="0">
                <a:solidFill>
                  <a:srgbClr val="57745B"/>
                </a:solidFill>
              </a:rPr>
              <a:t>обсеменения,</a:t>
            </a:r>
            <a:r>
              <a:rPr lang="ru-RU" sz="2000" dirty="0">
                <a:solidFill>
                  <a:srgbClr val="57745B"/>
                </a:solidFill>
              </a:rPr>
              <a:t> </a:t>
            </a:r>
            <a:r>
              <a:rPr lang="ru-RU" sz="2000" dirty="0" smtClean="0">
                <a:solidFill>
                  <a:srgbClr val="57745B"/>
                </a:solidFill>
              </a:rPr>
              <a:t>перед </a:t>
            </a:r>
            <a:r>
              <a:rPr lang="ru-RU" sz="2000" dirty="0">
                <a:solidFill>
                  <a:srgbClr val="57745B"/>
                </a:solidFill>
              </a:rPr>
              <a:t>посевом или до всходов культур - обработка гербицидом сплошного действия или почвенными гербицидами.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57745B"/>
                </a:solidFill>
              </a:rPr>
              <a:t>По вегетации с/х культур – обработка дикотицидами.</a:t>
            </a:r>
          </a:p>
        </p:txBody>
      </p:sp>
    </p:spTree>
    <p:extLst>
      <p:ext uri="{BB962C8B-B14F-4D97-AF65-F5344CB8AC3E}">
        <p14:creationId xmlns:p14="http://schemas.microsoft.com/office/powerpoint/2010/main" xmlns="" val="696890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400522"/>
            <a:ext cx="3819604" cy="4360404"/>
          </a:xfrm>
        </p:spPr>
        <p:txBody>
          <a:bodyPr anchor="ctr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E36F77"/>
                </a:solidFill>
              </a:rPr>
              <a:t>Пастушья сумка </a:t>
            </a:r>
            <a:r>
              <a:rPr lang="ru-RU" sz="2400" b="1" dirty="0" smtClean="0">
                <a:solidFill>
                  <a:srgbClr val="E36F77"/>
                </a:solidFill>
              </a:rPr>
              <a:t>обыкновенная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dirty="0" smtClean="0">
              <a:solidFill>
                <a:srgbClr val="E36F77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E36F77"/>
                </a:solidFill>
              </a:rPr>
              <a:t>Подтип: </a:t>
            </a:r>
            <a:r>
              <a:rPr lang="ru-RU" sz="2000" dirty="0" smtClean="0">
                <a:solidFill>
                  <a:srgbClr val="57745B"/>
                </a:solidFill>
              </a:rPr>
              <a:t>малолетние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E36F77"/>
                </a:solidFill>
              </a:rPr>
              <a:t>Биогруппа: </a:t>
            </a:r>
            <a:r>
              <a:rPr lang="ru-RU" sz="2000" dirty="0" smtClean="0">
                <a:solidFill>
                  <a:srgbClr val="57745B"/>
                </a:solidFill>
              </a:rPr>
              <a:t>зимующие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E36F77"/>
                </a:solidFill>
              </a:rPr>
              <a:t>Меры </a:t>
            </a:r>
            <a:r>
              <a:rPr lang="ru-RU" sz="2000" b="1" dirty="0">
                <a:solidFill>
                  <a:srgbClr val="E36F77"/>
                </a:solidFill>
              </a:rPr>
              <a:t>борьбы: </a:t>
            </a:r>
            <a:r>
              <a:rPr lang="ru-RU" sz="2000" dirty="0">
                <a:solidFill>
                  <a:srgbClr val="57745B"/>
                </a:solidFill>
              </a:rPr>
              <a:t>м</a:t>
            </a:r>
            <a:r>
              <a:rPr lang="ru-RU" sz="2000" dirty="0" smtClean="0">
                <a:solidFill>
                  <a:srgbClr val="57745B"/>
                </a:solidFill>
              </a:rPr>
              <a:t>еханическая </a:t>
            </a:r>
            <a:r>
              <a:rPr lang="ru-RU" sz="2000" dirty="0">
                <a:solidFill>
                  <a:srgbClr val="57745B"/>
                </a:solidFill>
              </a:rPr>
              <a:t>обработка почвы (осенняя, весенняя, междурядная</a:t>
            </a:r>
            <a:r>
              <a:rPr lang="ru-RU" sz="2000" dirty="0" smtClean="0">
                <a:solidFill>
                  <a:srgbClr val="57745B"/>
                </a:solidFill>
              </a:rPr>
              <a:t>), сорняк </a:t>
            </a:r>
            <a:r>
              <a:rPr lang="ru-RU" sz="2000" dirty="0">
                <a:solidFill>
                  <a:srgbClr val="57745B"/>
                </a:solidFill>
              </a:rPr>
              <a:t>не переносит частых механических обработок почвы и хорошо сомкнутых посевов культурных </a:t>
            </a:r>
            <a:r>
              <a:rPr lang="ru-RU" sz="2000" dirty="0" smtClean="0">
                <a:solidFill>
                  <a:srgbClr val="57745B"/>
                </a:solidFill>
              </a:rPr>
              <a:t>растений, применение почвенных </a:t>
            </a:r>
            <a:r>
              <a:rPr lang="ru-RU" sz="2000" dirty="0">
                <a:solidFill>
                  <a:srgbClr val="57745B"/>
                </a:solidFill>
              </a:rPr>
              <a:t>гербицидов перед </a:t>
            </a:r>
            <a:r>
              <a:rPr lang="ru-RU" sz="2000" dirty="0" smtClean="0">
                <a:solidFill>
                  <a:srgbClr val="57745B"/>
                </a:solidFill>
              </a:rPr>
              <a:t>посевом,</a:t>
            </a:r>
            <a:r>
              <a:rPr lang="ru-RU" sz="2000" dirty="0">
                <a:solidFill>
                  <a:srgbClr val="57745B"/>
                </a:solidFill>
              </a:rPr>
              <a:t> </a:t>
            </a:r>
            <a:r>
              <a:rPr lang="ru-RU" sz="2000" dirty="0" smtClean="0">
                <a:solidFill>
                  <a:srgbClr val="57745B"/>
                </a:solidFill>
              </a:rPr>
              <a:t>применение </a:t>
            </a:r>
            <a:r>
              <a:rPr lang="ru-RU" sz="2000" dirty="0">
                <a:solidFill>
                  <a:srgbClr val="57745B"/>
                </a:solidFill>
              </a:rPr>
              <a:t>дикотицидов по вегетации с/х культур.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606" y="377851"/>
            <a:ext cx="3298543" cy="439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401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408078"/>
            <a:ext cx="3886200" cy="4367961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b="1" dirty="0" smtClean="0">
                <a:solidFill>
                  <a:srgbClr val="E36F77"/>
                </a:solidFill>
              </a:rPr>
              <a:t>Клевер луговой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2600" b="1" dirty="0" smtClean="0">
              <a:solidFill>
                <a:srgbClr val="E36F77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rgbClr val="E36F77"/>
                </a:solidFill>
              </a:rPr>
              <a:t>Подтип: </a:t>
            </a:r>
            <a:r>
              <a:rPr lang="ru-RU" sz="2200" dirty="0" smtClean="0">
                <a:solidFill>
                  <a:srgbClr val="57745B"/>
                </a:solidFill>
              </a:rPr>
              <a:t>многолетние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b="1" dirty="0">
                <a:solidFill>
                  <a:srgbClr val="E36F77"/>
                </a:solidFill>
              </a:rPr>
              <a:t>Биогруппа: </a:t>
            </a:r>
            <a:r>
              <a:rPr lang="ru-RU" sz="2200" dirty="0" smtClean="0">
                <a:solidFill>
                  <a:srgbClr val="57745B"/>
                </a:solidFill>
              </a:rPr>
              <a:t>стержнекорневые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rgbClr val="E36F77"/>
                </a:solidFill>
              </a:rPr>
              <a:t>Меры борьбы:</a:t>
            </a:r>
            <a:r>
              <a:rPr lang="ru-RU" sz="2200" dirty="0"/>
              <a:t> </a:t>
            </a:r>
            <a:r>
              <a:rPr lang="ru-RU" sz="2200" dirty="0" smtClean="0">
                <a:solidFill>
                  <a:srgbClr val="57745B"/>
                </a:solidFill>
              </a:rPr>
              <a:t>посев </a:t>
            </a:r>
            <a:r>
              <a:rPr lang="ru-RU" sz="2200" dirty="0">
                <a:solidFill>
                  <a:srgbClr val="57745B"/>
                </a:solidFill>
              </a:rPr>
              <a:t>качественным семенным </a:t>
            </a:r>
            <a:r>
              <a:rPr lang="ru-RU" sz="2200" dirty="0" smtClean="0">
                <a:solidFill>
                  <a:srgbClr val="57745B"/>
                </a:solidFill>
              </a:rPr>
              <a:t>материалом,, механическое </a:t>
            </a:r>
            <a:r>
              <a:rPr lang="ru-RU" sz="2200" dirty="0">
                <a:solidFill>
                  <a:srgbClr val="57745B"/>
                </a:solidFill>
              </a:rPr>
              <a:t>уничтожение </a:t>
            </a:r>
            <a:r>
              <a:rPr lang="ru-RU" sz="2200" dirty="0" smtClean="0">
                <a:solidFill>
                  <a:srgbClr val="57745B"/>
                </a:solidFill>
              </a:rPr>
              <a:t>на </a:t>
            </a:r>
            <a:r>
              <a:rPr lang="ru-RU" sz="2200" dirty="0">
                <a:solidFill>
                  <a:srgbClr val="57745B"/>
                </a:solidFill>
              </a:rPr>
              <a:t>невозделываемых </a:t>
            </a:r>
            <a:r>
              <a:rPr lang="ru-RU" sz="2200" dirty="0" smtClean="0">
                <a:solidFill>
                  <a:srgbClr val="57745B"/>
                </a:solidFill>
              </a:rPr>
              <a:t>участках, обработка </a:t>
            </a:r>
            <a:r>
              <a:rPr lang="ru-RU" sz="2200" dirty="0">
                <a:solidFill>
                  <a:srgbClr val="57745B"/>
                </a:solidFill>
              </a:rPr>
              <a:t>гербицидами группы арилоксиалканкарбоновых кислот, карбаматов, сульфонилмочевин, глифосатов и прочих веществ. </a:t>
            </a:r>
            <a:endParaRPr lang="ru-RU" sz="2200" b="1" dirty="0">
              <a:solidFill>
                <a:srgbClr val="57745B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719" y="377851"/>
            <a:ext cx="3304211" cy="440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99367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1593" y="377851"/>
            <a:ext cx="3886200" cy="4367961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E36F77"/>
                </a:solidFill>
              </a:rPr>
              <a:t>Одуванчик  лекарственный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E36F77"/>
                </a:solidFill>
              </a:rPr>
              <a:t>Подтип: </a:t>
            </a:r>
            <a:r>
              <a:rPr lang="ru-RU" sz="2000" dirty="0" smtClean="0">
                <a:solidFill>
                  <a:srgbClr val="57745B"/>
                </a:solidFill>
              </a:rPr>
              <a:t>многолетние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E36F77"/>
                </a:solidFill>
              </a:rPr>
              <a:t>Биогруппа: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57745B"/>
                </a:solidFill>
              </a:rPr>
              <a:t>стержнекорневые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E36F77"/>
                </a:solidFill>
              </a:rPr>
              <a:t>Меры </a:t>
            </a:r>
            <a:r>
              <a:rPr lang="ru-RU" sz="2000" b="1" dirty="0" smtClean="0">
                <a:solidFill>
                  <a:srgbClr val="E36F77"/>
                </a:solidFill>
              </a:rPr>
              <a:t>борьбы: </a:t>
            </a:r>
            <a:r>
              <a:rPr lang="ru-RU" sz="2000" dirty="0">
                <a:solidFill>
                  <a:srgbClr val="57745B"/>
                </a:solidFill>
              </a:rPr>
              <a:t>м</a:t>
            </a:r>
            <a:r>
              <a:rPr lang="ru-RU" sz="2000" dirty="0" smtClean="0">
                <a:solidFill>
                  <a:srgbClr val="57745B"/>
                </a:solidFill>
              </a:rPr>
              <a:t>еханическая </a:t>
            </a:r>
            <a:r>
              <a:rPr lang="ru-RU" sz="2000" dirty="0">
                <a:solidFill>
                  <a:srgbClr val="57745B"/>
                </a:solidFill>
              </a:rPr>
              <a:t>обработка </a:t>
            </a:r>
            <a:r>
              <a:rPr lang="ru-RU" sz="2000" dirty="0" smtClean="0">
                <a:solidFill>
                  <a:srgbClr val="57745B"/>
                </a:solidFill>
              </a:rPr>
              <a:t>почвы: </a:t>
            </a:r>
            <a:r>
              <a:rPr lang="ru-RU" sz="2000" dirty="0">
                <a:solidFill>
                  <a:srgbClr val="57745B"/>
                </a:solidFill>
              </a:rPr>
              <a:t>к</a:t>
            </a:r>
            <a:r>
              <a:rPr lang="ru-RU" sz="2000" dirty="0" smtClean="0">
                <a:solidFill>
                  <a:srgbClr val="57745B"/>
                </a:solidFill>
              </a:rPr>
              <a:t>орневую </a:t>
            </a:r>
            <a:r>
              <a:rPr lang="ru-RU" sz="2000" dirty="0">
                <a:solidFill>
                  <a:srgbClr val="57745B"/>
                </a:solidFill>
              </a:rPr>
              <a:t>систему подрезают на глубину 10-15 см чем раньше, тем </a:t>
            </a:r>
            <a:r>
              <a:rPr lang="ru-RU" sz="2000" dirty="0" smtClean="0">
                <a:solidFill>
                  <a:srgbClr val="57745B"/>
                </a:solidFill>
              </a:rPr>
              <a:t>эффективнее, очистка </a:t>
            </a:r>
            <a:r>
              <a:rPr lang="ru-RU" sz="2000" dirty="0">
                <a:solidFill>
                  <a:srgbClr val="57745B"/>
                </a:solidFill>
              </a:rPr>
              <a:t>посевных </a:t>
            </a:r>
            <a:r>
              <a:rPr lang="ru-RU" sz="2000" dirty="0" smtClean="0">
                <a:solidFill>
                  <a:srgbClr val="57745B"/>
                </a:solidFill>
              </a:rPr>
              <a:t>семян, скашивание </a:t>
            </a:r>
            <a:r>
              <a:rPr lang="ru-RU" sz="2000" dirty="0">
                <a:solidFill>
                  <a:srgbClr val="57745B"/>
                </a:solidFill>
              </a:rPr>
              <a:t>растений до </a:t>
            </a:r>
            <a:r>
              <a:rPr lang="ru-RU" sz="2000" dirty="0" smtClean="0">
                <a:solidFill>
                  <a:srgbClr val="57745B"/>
                </a:solidFill>
              </a:rPr>
              <a:t>цветения, перед </a:t>
            </a:r>
            <a:r>
              <a:rPr lang="ru-RU" sz="2000" dirty="0">
                <a:solidFill>
                  <a:srgbClr val="57745B"/>
                </a:solidFill>
              </a:rPr>
              <a:t>посевом культур - обработка гербицидом сплошного </a:t>
            </a:r>
            <a:r>
              <a:rPr lang="ru-RU" sz="2000" dirty="0" smtClean="0">
                <a:solidFill>
                  <a:srgbClr val="57745B"/>
                </a:solidFill>
              </a:rPr>
              <a:t>действия.</a:t>
            </a:r>
            <a:endParaRPr lang="ru-RU" sz="2000" dirty="0">
              <a:solidFill>
                <a:srgbClr val="57745B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50" y="362737"/>
            <a:ext cx="3309879" cy="441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5867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4036" y="272052"/>
            <a:ext cx="3886200" cy="46097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E36F77"/>
                </a:solidFill>
              </a:rPr>
              <a:t>Вероника дубравная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E36F77"/>
                </a:solidFill>
              </a:rPr>
              <a:t>Подтип:</a:t>
            </a:r>
            <a:r>
              <a:rPr lang="ru-RU" sz="2000" dirty="0" smtClean="0">
                <a:solidFill>
                  <a:srgbClr val="57745B"/>
                </a:solidFill>
              </a:rPr>
              <a:t> многолетние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E36F77"/>
                </a:solidFill>
              </a:rPr>
              <a:t>Биогруппа:</a:t>
            </a:r>
            <a:r>
              <a:rPr lang="ru-RU" sz="2000" dirty="0" smtClean="0">
                <a:solidFill>
                  <a:srgbClr val="57745B"/>
                </a:solidFill>
              </a:rPr>
              <a:t> корневищные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E36F77"/>
                </a:solidFill>
              </a:rPr>
              <a:t>Меры </a:t>
            </a:r>
            <a:r>
              <a:rPr lang="ru-RU" sz="2000" b="1" dirty="0" smtClean="0">
                <a:solidFill>
                  <a:srgbClr val="E36F77"/>
                </a:solidFill>
              </a:rPr>
              <a:t>борьбы</a:t>
            </a:r>
            <a:r>
              <a:rPr lang="ru-RU" sz="2000" b="1" dirty="0">
                <a:solidFill>
                  <a:srgbClr val="E36F77"/>
                </a:solidFill>
              </a:rPr>
              <a:t>:</a:t>
            </a:r>
            <a:r>
              <a:rPr lang="ru-RU" sz="2000" dirty="0">
                <a:solidFill>
                  <a:srgbClr val="57745B"/>
                </a:solidFill>
              </a:rPr>
              <a:t> </a:t>
            </a:r>
            <a:r>
              <a:rPr lang="ru-RU" sz="2000" dirty="0" smtClean="0">
                <a:solidFill>
                  <a:srgbClr val="57745B"/>
                </a:solidFill>
              </a:rPr>
              <a:t>вручную </a:t>
            </a:r>
            <a:r>
              <a:rPr lang="ru-RU" sz="2000" dirty="0">
                <a:solidFill>
                  <a:srgbClr val="57745B"/>
                </a:solidFill>
              </a:rPr>
              <a:t>можно удалить только отдельные растения. Сильно </a:t>
            </a:r>
            <a:r>
              <a:rPr lang="ru-RU" sz="2000" dirty="0" smtClean="0">
                <a:solidFill>
                  <a:srgbClr val="57745B"/>
                </a:solidFill>
              </a:rPr>
              <a:t>зараженный участок весной </a:t>
            </a:r>
            <a:r>
              <a:rPr lang="ru-RU" sz="2000" dirty="0">
                <a:solidFill>
                  <a:srgbClr val="57745B"/>
                </a:solidFill>
              </a:rPr>
              <a:t>обрабатывают гербицидом общего действия. Обработка гербицидом избирательного действия менее эффективна. Применяют препараты, содержащие такие вещества, как дикамба или мекопроп, участок обрабатывают дважды.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519" y="309838"/>
            <a:ext cx="3338316" cy="445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9001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385408"/>
            <a:ext cx="3886200" cy="4360404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E36F77"/>
                </a:solidFill>
              </a:rPr>
              <a:t>Сныть обыкновенная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dirty="0" smtClean="0">
              <a:solidFill>
                <a:srgbClr val="E36F77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E36F77"/>
                </a:solidFill>
              </a:rPr>
              <a:t>Подтип: </a:t>
            </a:r>
            <a:r>
              <a:rPr lang="ru-RU" sz="2000" dirty="0" smtClean="0">
                <a:solidFill>
                  <a:srgbClr val="57745B"/>
                </a:solidFill>
              </a:rPr>
              <a:t>многолетние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E36F77"/>
                </a:solidFill>
              </a:rPr>
              <a:t>Биогруппа: </a:t>
            </a:r>
            <a:r>
              <a:rPr lang="ru-RU" sz="2000" dirty="0" smtClean="0">
                <a:solidFill>
                  <a:srgbClr val="57745B"/>
                </a:solidFill>
              </a:rPr>
              <a:t>корневищные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E36F77"/>
                </a:solidFill>
              </a:rPr>
              <a:t>Меры </a:t>
            </a:r>
            <a:r>
              <a:rPr lang="ru-RU" sz="2000" b="1" dirty="0">
                <a:solidFill>
                  <a:srgbClr val="E36F77"/>
                </a:solidFill>
              </a:rPr>
              <a:t>борьбы: </a:t>
            </a:r>
            <a:r>
              <a:rPr lang="ru-RU" sz="2000" dirty="0" smtClean="0">
                <a:solidFill>
                  <a:srgbClr val="57745B"/>
                </a:solidFill>
              </a:rPr>
              <a:t>применение </a:t>
            </a:r>
            <a:r>
              <a:rPr lang="ru-RU" sz="2000" dirty="0">
                <a:solidFill>
                  <a:srgbClr val="57745B"/>
                </a:solidFill>
              </a:rPr>
              <a:t>гербицидов </a:t>
            </a:r>
            <a:r>
              <a:rPr lang="ru-RU" sz="2000" dirty="0" smtClean="0">
                <a:solidFill>
                  <a:srgbClr val="57745B"/>
                </a:solidFill>
              </a:rPr>
              <a:t>, сжигание</a:t>
            </a:r>
            <a:r>
              <a:rPr lang="ru-RU" sz="2000" dirty="0">
                <a:solidFill>
                  <a:srgbClr val="57745B"/>
                </a:solidFill>
              </a:rPr>
              <a:t>, обработка почвы, истощение вегетативных органов и корневой </a:t>
            </a:r>
            <a:r>
              <a:rPr lang="ru-RU" sz="2000" dirty="0" smtClean="0">
                <a:solidFill>
                  <a:srgbClr val="57745B"/>
                </a:solidFill>
              </a:rPr>
              <a:t>системы,  посадка растений-антагонистов</a:t>
            </a:r>
            <a:endParaRPr lang="ru-RU" sz="2000" dirty="0">
              <a:solidFill>
                <a:srgbClr val="57745B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391" y="362737"/>
            <a:ext cx="3292875" cy="43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8418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T4CTUPCNHN5M-761382470-763</_dlc_DocId>
    <_dlc_DocIdUrl xmlns="c71519f2-859d-46c1-a1b6-2941efed936d">
      <Url>http://www.eduportal44.ru/chuhloma/shoolchuh/_layouts/15/DocIdRedir.aspx?ID=T4CTUPCNHN5M-761382470-763</Url>
      <Description>T4CTUPCNHN5M-761382470-763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B0E0AA8B110FC48A275D9FE1AAB0FF6" ma:contentTypeVersion="1" ma:contentTypeDescription="Создание документа." ma:contentTypeScope="" ma:versionID="0a81ebb0dea6873e379d4719270df55c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ffa5264f57cd45d0824f5e35b57f2a87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146D74-C49A-4FE1-B0C0-408676D5A62E}"/>
</file>

<file path=customXml/itemProps2.xml><?xml version="1.0" encoding="utf-8"?>
<ds:datastoreItem xmlns:ds="http://schemas.openxmlformats.org/officeDocument/2006/customXml" ds:itemID="{6EC66B32-E5DE-46E7-B68E-3EAEFBB5BD51}"/>
</file>

<file path=customXml/itemProps3.xml><?xml version="1.0" encoding="utf-8"?>
<ds:datastoreItem xmlns:ds="http://schemas.openxmlformats.org/officeDocument/2006/customXml" ds:itemID="{F91B9BEA-6EC1-4D81-A7C4-32DE23FDC0FE}"/>
</file>

<file path=customXml/itemProps4.xml><?xml version="1.0" encoding="utf-8"?>
<ds:datastoreItem xmlns:ds="http://schemas.openxmlformats.org/officeDocument/2006/customXml" ds:itemID="{35D76835-AE45-439B-AA61-7E84932F619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</TotalTime>
  <Words>375</Words>
  <Application>Microsoft Office PowerPoint</Application>
  <PresentationFormat>Экран (16:9)</PresentationFormat>
  <Paragraphs>50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Определение сорных растений и меры борьбы с ними</vt:lpstr>
      <vt:lpstr>Крестовник обыкновенный  Подтип: малолетние Биогруппа: яровые поздние Меры борьбы: механическая обработка почвы, очистка посевных семян, соблюдение севооборота, уничтожение сорняка до цветения, ранняя зяблевая вспашка, перед посевом или до всходов культур - обработка почвенными гербицидами. По вегетации с/х культур – обработка дикотицидами.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Admin</cp:lastModifiedBy>
  <cp:revision>33</cp:revision>
  <dcterms:created xsi:type="dcterms:W3CDTF">2020-05-18T13:29:51Z</dcterms:created>
  <dcterms:modified xsi:type="dcterms:W3CDTF">2021-11-24T04:15:21Z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0x010100DB0E0AA8B110FC48A275D9FE1AAB0FF6</vt:lpwstr>
  </property>
  <property fmtid="{D5CDD505-2E9C-101B-9397-08002B2CF9AE}" pid="3" name="_dlc_DocIdItemGuid">
    <vt:lpwstr>be52cb9c-e068-4db6-b024-54490032cb69</vt:lpwstr>
  </property>
</Properties>
</file>