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35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9" r:id="rId5"/>
    <p:sldId id="260" r:id="rId6"/>
    <p:sldId id="280" r:id="rId7"/>
    <p:sldId id="265" r:id="rId8"/>
    <p:sldId id="266" r:id="rId9"/>
    <p:sldId id="282" r:id="rId10"/>
    <p:sldId id="267" r:id="rId11"/>
    <p:sldId id="281" r:id="rId12"/>
    <p:sldId id="283" r:id="rId13"/>
    <p:sldId id="261" r:id="rId14"/>
    <p:sldId id="268" r:id="rId15"/>
    <p:sldId id="269" r:id="rId16"/>
    <p:sldId id="288" r:id="rId17"/>
    <p:sldId id="289" r:id="rId18"/>
    <p:sldId id="262" r:id="rId19"/>
    <p:sldId id="296" r:id="rId20"/>
    <p:sldId id="290" r:id="rId21"/>
    <p:sldId id="291" r:id="rId22"/>
    <p:sldId id="292" r:id="rId23"/>
    <p:sldId id="293" r:id="rId24"/>
    <p:sldId id="295" r:id="rId25"/>
    <p:sldId id="294" r:id="rId26"/>
    <p:sldId id="287" r:id="rId27"/>
    <p:sldId id="297" r:id="rId28"/>
    <p:sldId id="284" r:id="rId29"/>
    <p:sldId id="263" r:id="rId30"/>
    <p:sldId id="274" r:id="rId31"/>
    <p:sldId id="285" r:id="rId32"/>
    <p:sldId id="278" r:id="rId33"/>
    <p:sldId id="298" r:id="rId34"/>
    <p:sldId id="299" r:id="rId35"/>
    <p:sldId id="264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1398" autoAdjust="0"/>
  </p:normalViewPr>
  <p:slideViewPr>
    <p:cSldViewPr>
      <p:cViewPr>
        <p:scale>
          <a:sx n="78" d="100"/>
          <a:sy n="78" d="100"/>
        </p:scale>
        <p:origin x="-114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72140"/>
            <a:ext cx="6400800" cy="6666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>школьное лесничество</a:t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> «Зеленая планета»</a:t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Чухломская средняя школа имени А.А.Яковлева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Чухломского муниципального района Костромской области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шк лесничеств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C:\Users\USER\Downloads\кормим птиц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428628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57166"/>
            <a:ext cx="4038600" cy="5768997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Изготовлено  и развешено кормушек – 21 шт.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USER\Downloads\кормушка у школы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071678"/>
            <a:ext cx="357190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ownloads\16381247816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2292140" cy="3056186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29717" t="18643" r="54363" b="46749"/>
          <a:stretch>
            <a:fillRect/>
          </a:stretch>
        </p:blipFill>
        <p:spPr bwMode="auto">
          <a:xfrm>
            <a:off x="6429388" y="214290"/>
            <a:ext cx="2500330" cy="305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 l="29685" t="22656" r="45059" b="20703"/>
          <a:stretch>
            <a:fillRect/>
          </a:stretch>
        </p:blipFill>
        <p:spPr bwMode="auto">
          <a:xfrm>
            <a:off x="2857488" y="1214422"/>
            <a:ext cx="328614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 l="31332" t="37305" r="45059" b="11914"/>
          <a:stretch>
            <a:fillRect/>
          </a:stretch>
        </p:blipFill>
        <p:spPr bwMode="auto">
          <a:xfrm>
            <a:off x="357158" y="3571876"/>
            <a:ext cx="2500330" cy="302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/>
          <a:srcRect l="30234" t="26562" r="44510" b="15820"/>
          <a:stretch>
            <a:fillRect/>
          </a:stretch>
        </p:blipFill>
        <p:spPr bwMode="auto">
          <a:xfrm>
            <a:off x="6286512" y="3286124"/>
            <a:ext cx="2643206" cy="339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9677" t="18643" r="36714" b="37310"/>
          <a:stretch>
            <a:fillRect/>
          </a:stretch>
        </p:blipFill>
        <p:spPr bwMode="auto">
          <a:xfrm>
            <a:off x="285720" y="233089"/>
            <a:ext cx="4286280" cy="315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29685" t="61719" r="36823" b="6054"/>
          <a:stretch>
            <a:fillRect/>
          </a:stretch>
        </p:blipFill>
        <p:spPr bwMode="auto">
          <a:xfrm>
            <a:off x="0" y="3643314"/>
            <a:ext cx="488592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l="30071" t="18877" r="36320" b="43368"/>
          <a:stretch>
            <a:fillRect/>
          </a:stretch>
        </p:blipFill>
        <p:spPr bwMode="auto">
          <a:xfrm>
            <a:off x="4786314" y="285728"/>
            <a:ext cx="41850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 l="39019" t="30468" r="39568" b="31445"/>
          <a:stretch>
            <a:fillRect/>
          </a:stretch>
        </p:blipFill>
        <p:spPr bwMode="auto">
          <a:xfrm>
            <a:off x="5214942" y="3071810"/>
            <a:ext cx="328614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Природоохранная деятельность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1472" y="1571612"/>
            <a:ext cx="4071966" cy="3357586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42984"/>
            <a:ext cx="4038600" cy="535785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 биологических и экологических мероприятиях по сохранению животного и растительного мира: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проведение «Дня птиц»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Подкормка птиц в зимнее время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Развешивание гнездовий для птиц, проведение акции «Скворец», «Птичья столовая»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G5k7_HE40gQ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357166"/>
            <a:ext cx="4143404" cy="3143272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42984"/>
            <a:ext cx="4038600" cy="4983179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Очистка и благоустройство парка, проведение акции «Сохраним леса России»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Была организована акция «Зеленая Россия», к которой удалось привлечь не только школьников , но и родителей</a:t>
            </a:r>
            <a:r>
              <a:rPr lang="ru-RU" dirty="0" smtClean="0"/>
              <a:t>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проведение операций «Муравей» (учет, охрана);</a:t>
            </a:r>
          </a:p>
          <a:p>
            <a:endParaRPr lang="ru-RU" dirty="0"/>
          </a:p>
        </p:txBody>
      </p:sp>
      <p:pic>
        <p:nvPicPr>
          <p:cNvPr id="7" name="Рисунок 6" descr="InCAUvpGO_g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034" y="3643314"/>
            <a:ext cx="4286280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Просветительская деятельность</a:t>
            </a:r>
            <a:endParaRPr lang="ru-RU" dirty="0"/>
          </a:p>
        </p:txBody>
      </p:sp>
      <p:pic>
        <p:nvPicPr>
          <p:cNvPr id="5" name="Содержимое 4" descr="изготовление агит- плакатов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214416" y="428603"/>
            <a:ext cx="2214577" cy="3786215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038600" cy="4768865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Изготовление аншлагов, указателей, листовок, проспектов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Пропаганда идей охраны природы, проведение смотров, конкурсов, слетов, викторин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во Всероссийском конкурсе рисунков «Символ охраны лесов  России»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ownloads\1638206710656.jpg"/>
          <p:cNvPicPr>
            <a:picLocks noChangeAspect="1" noChangeArrowheads="1"/>
          </p:cNvPicPr>
          <p:nvPr/>
        </p:nvPicPr>
        <p:blipFill>
          <a:blip r:embed="rId3" cstate="print"/>
          <a:srcRect l="19652" t="3515" r="23197" b="7421"/>
          <a:stretch>
            <a:fillRect/>
          </a:stretch>
        </p:blipFill>
        <p:spPr bwMode="auto">
          <a:xfrm rot="10800000">
            <a:off x="428596" y="3674864"/>
            <a:ext cx="3929090" cy="2825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16382067106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0219" t="304" r="15488" b="7714"/>
          <a:stretch>
            <a:fillRect/>
          </a:stretch>
        </p:blipFill>
        <p:spPr bwMode="auto">
          <a:xfrm>
            <a:off x="142844" y="2714620"/>
            <a:ext cx="6500858" cy="3714776"/>
          </a:xfrm>
          <a:prstGeom prst="rect">
            <a:avLst/>
          </a:prstGeom>
          <a:noFill/>
        </p:spPr>
      </p:pic>
      <p:pic>
        <p:nvPicPr>
          <p:cNvPr id="1028" name="Picture 4" descr="C:\Users\user\Downloads\16382067106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0"/>
            <a:ext cx="6191293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Поможем птицам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Чем кормить птиц зимой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l="22584" t="11263" r="22914" b="11845"/>
          <a:stretch>
            <a:fillRect/>
          </a:stretch>
        </p:blipFill>
        <p:spPr bwMode="auto">
          <a:xfrm>
            <a:off x="214282" y="2758561"/>
            <a:ext cx="4357718" cy="345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 l="25326" t="11271" r="22523" b="10183"/>
          <a:stretch>
            <a:fillRect/>
          </a:stretch>
        </p:blipFill>
        <p:spPr bwMode="auto">
          <a:xfrm>
            <a:off x="4857752" y="2714620"/>
            <a:ext cx="4071966" cy="344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Распространение листовок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Опытно-исследовательская деятельность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nFJGMMMBJWg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b="16908"/>
          <a:stretch>
            <a:fillRect/>
          </a:stretch>
        </p:blipFill>
        <p:spPr>
          <a:xfrm>
            <a:off x="714348" y="1428736"/>
            <a:ext cx="3286148" cy="1659559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00600" y="1285860"/>
            <a:ext cx="4038600" cy="476746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исследовательских работ и опытов по лесным культурам.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фенологических наблюдений  за цветением и плодоношением древесно-кустарниковых пород.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Выращивание посадочного материла для озеленения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Активное участие в конкурсах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исследовательского характера «Юные исследователи окружающей среды», «Подрост», «Шаг в будущее», «Зелёная планета»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36237" t="22461" r="20388" b="18945"/>
          <a:stretch>
            <a:fillRect/>
          </a:stretch>
        </p:blipFill>
        <p:spPr bwMode="auto">
          <a:xfrm>
            <a:off x="500034" y="3143248"/>
            <a:ext cx="4071966" cy="309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Муниципальная сетевая конференция «Юный исследователь» 2021, </a:t>
            </a:r>
          </a:p>
          <a:p>
            <a:pPr>
              <a:buNone/>
            </a:pPr>
            <a:r>
              <a:rPr lang="ru-RU" dirty="0" smtClean="0"/>
              <a:t>секция : «Экология, естествознание, биология»</a:t>
            </a:r>
            <a:endParaRPr lang="ru-RU" dirty="0"/>
          </a:p>
        </p:txBody>
      </p:sp>
      <p:pic>
        <p:nvPicPr>
          <p:cNvPr id="6146" name="Picture 2" descr="C:\Users\user\Downloads\16380938938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3408" t="2135" r="12913" b="-1781"/>
          <a:stretch>
            <a:fillRect/>
          </a:stretch>
        </p:blipFill>
        <p:spPr bwMode="auto">
          <a:xfrm rot="16200000">
            <a:off x="-456441" y="1170765"/>
            <a:ext cx="5857916" cy="4230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21288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 2014 в МКОУ Чухломская средняя школа имени А.А.Яковлева     было создано  школьное  лесничество «Зеленая планета».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egDBPtwGrM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b="34997"/>
          <a:stretch>
            <a:fillRect/>
          </a:stretch>
        </p:blipFill>
        <p:spPr>
          <a:xfrm>
            <a:off x="500034" y="2928934"/>
            <a:ext cx="4395897" cy="3528042"/>
          </a:xfrm>
          <a:prstGeom prst="rect">
            <a:avLst/>
          </a:prstGeom>
        </p:spPr>
      </p:pic>
      <p:pic>
        <p:nvPicPr>
          <p:cNvPr id="7" name="Рисунок 6" descr="NMREwUs-fFk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3504" y="3000372"/>
            <a:ext cx="2928958" cy="3433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Региональный этап Всероссийского  юниорского  лесного  конкурса «Подрост» номинация «Экология лесных растений»</a:t>
            </a:r>
            <a:endParaRPr lang="ru-RU" sz="2400" dirty="0"/>
          </a:p>
        </p:txBody>
      </p:sp>
      <p:pic>
        <p:nvPicPr>
          <p:cNvPr id="6146" name="Picture 2" descr="C:\Users\user\Downloads\16380938584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7295" t="304" r="19025" b="7714"/>
          <a:stretch>
            <a:fillRect/>
          </a:stretch>
        </p:blipFill>
        <p:spPr bwMode="auto">
          <a:xfrm>
            <a:off x="285720" y="2786058"/>
            <a:ext cx="4071966" cy="2714644"/>
          </a:xfrm>
          <a:prstGeom prst="rect">
            <a:avLst/>
          </a:prstGeom>
          <a:noFill/>
        </p:spPr>
      </p:pic>
      <p:pic>
        <p:nvPicPr>
          <p:cNvPr id="1027" name="Picture 3" descr="C:\Users\user\Downloads\16380938583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8101" t="2221" r="11144" b="-1868"/>
          <a:stretch>
            <a:fillRect/>
          </a:stretch>
        </p:blipFill>
        <p:spPr bwMode="auto">
          <a:xfrm rot="16200000">
            <a:off x="4148866" y="2038708"/>
            <a:ext cx="5275422" cy="34290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2066" y="500042"/>
            <a:ext cx="3767134" cy="55532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Региональный этап Всероссийского конкурса юных исследователей окружающей среды «Открытия2030»</a:t>
            </a:r>
          </a:p>
          <a:p>
            <a:pPr>
              <a:buNone/>
            </a:pPr>
            <a:r>
              <a:rPr lang="ru-RU" dirty="0" smtClean="0"/>
              <a:t>Номинация: «Микология, лихенология, альгология, микробиология и вирусология»</a:t>
            </a:r>
            <a:endParaRPr lang="ru-RU" dirty="0"/>
          </a:p>
        </p:txBody>
      </p:sp>
      <p:pic>
        <p:nvPicPr>
          <p:cNvPr id="2050" name="Picture 2" descr="C:\Users\user\Downloads\16380938584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8101" t="2135" r="16450" b="-1781"/>
          <a:stretch>
            <a:fillRect/>
          </a:stretch>
        </p:blipFill>
        <p:spPr bwMode="auto">
          <a:xfrm rot="16200000">
            <a:off x="-463004" y="1248768"/>
            <a:ext cx="5998042" cy="42148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00600" y="857232"/>
            <a:ext cx="4038600" cy="519609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Региональный этап 22 Всероссийской олимпиады учебных научно- исследовательских проектов детей и молодёжи «Созвездие-2021» среди обучающихся образовательных организаций Костромской области</a:t>
            </a:r>
          </a:p>
          <a:p>
            <a:r>
              <a:rPr lang="ru-RU" dirty="0" smtClean="0"/>
              <a:t>Номинация: «Флора и фауна»</a:t>
            </a:r>
            <a:endParaRPr lang="ru-RU" dirty="0"/>
          </a:p>
        </p:txBody>
      </p:sp>
      <p:pic>
        <p:nvPicPr>
          <p:cNvPr id="3074" name="Picture 2" descr="C:\Users\user\Downloads\16380938584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6332" t="-1698" r="16450" b="-1781"/>
          <a:stretch>
            <a:fillRect/>
          </a:stretch>
        </p:blipFill>
        <p:spPr bwMode="auto">
          <a:xfrm rot="16200000">
            <a:off x="-490694" y="1347894"/>
            <a:ext cx="5857891" cy="4162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00600" y="285728"/>
            <a:ext cx="4038600" cy="5767600"/>
          </a:xfrm>
        </p:spPr>
        <p:txBody>
          <a:bodyPr/>
          <a:lstStyle/>
          <a:p>
            <a:r>
              <a:rPr lang="en-US" dirty="0" smtClean="0"/>
              <a:t>XXIV</a:t>
            </a:r>
            <a:r>
              <a:rPr lang="ru-RU" dirty="0" smtClean="0"/>
              <a:t> Российская научная конференция школьников «Открытие»</a:t>
            </a:r>
          </a:p>
          <a:p>
            <a:endParaRPr lang="ru-RU" dirty="0"/>
          </a:p>
        </p:txBody>
      </p:sp>
      <p:pic>
        <p:nvPicPr>
          <p:cNvPr id="4100" name="Picture 4" descr="C:\Users\user\Downloads\1638093858342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9870" t="-1698" r="9375" b="-1781"/>
          <a:stretch>
            <a:fillRect/>
          </a:stretch>
        </p:blipFill>
        <p:spPr bwMode="auto">
          <a:xfrm rot="16200000">
            <a:off x="912786" y="730232"/>
            <a:ext cx="3175025" cy="2143141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 l="29100" t="25390" r="36164" b="16534"/>
          <a:stretch>
            <a:fillRect/>
          </a:stretch>
        </p:blipFill>
        <p:spPr bwMode="auto">
          <a:xfrm>
            <a:off x="4786313" y="2000240"/>
            <a:ext cx="3951889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 descr="C:\Users\user\Downloads\1638093893881.jpg"/>
          <p:cNvPicPr>
            <a:picLocks noChangeAspect="1" noChangeArrowheads="1"/>
          </p:cNvPicPr>
          <p:nvPr/>
        </p:nvPicPr>
        <p:blipFill>
          <a:blip r:embed="rId4" cstate="print"/>
          <a:srcRect l="29086" t="1562" r="8714" b="2344"/>
          <a:stretch>
            <a:fillRect/>
          </a:stretch>
        </p:blipFill>
        <p:spPr bwMode="auto">
          <a:xfrm>
            <a:off x="285719" y="3429000"/>
            <a:ext cx="4430027" cy="31588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858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24 Областная  научная  конференция для молодёжи и школьников «Шаг в будущее»</a:t>
            </a:r>
            <a:endParaRPr lang="ru-RU" dirty="0"/>
          </a:p>
        </p:txBody>
      </p:sp>
      <p:pic>
        <p:nvPicPr>
          <p:cNvPr id="7171" name="Picture 3" descr="C:\Users\user\Downloads\16380938939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3408" t="5967" r="11144" b="2051"/>
          <a:stretch>
            <a:fillRect/>
          </a:stretch>
        </p:blipFill>
        <p:spPr bwMode="auto">
          <a:xfrm rot="16200000">
            <a:off x="-571534" y="2277060"/>
            <a:ext cx="5286411" cy="3429024"/>
          </a:xfrm>
          <a:prstGeom prst="rect">
            <a:avLst/>
          </a:prstGeom>
          <a:noFill/>
        </p:spPr>
      </p:pic>
      <p:pic>
        <p:nvPicPr>
          <p:cNvPr id="7172" name="Picture 4" descr="C:\Users\user\Downloads\16380938938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6179" t="304" r="10141" b="49"/>
          <a:stretch>
            <a:fillRect/>
          </a:stretch>
        </p:blipFill>
        <p:spPr bwMode="auto">
          <a:xfrm>
            <a:off x="3857620" y="1785926"/>
            <a:ext cx="5143536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ownloads\16380938583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9870" t="2135" r="11144" b="2051"/>
          <a:stretch>
            <a:fillRect/>
          </a:stretch>
        </p:blipFill>
        <p:spPr bwMode="auto">
          <a:xfrm rot="16200000">
            <a:off x="-762987" y="1405873"/>
            <a:ext cx="6240819" cy="4000526"/>
          </a:xfrm>
          <a:prstGeom prst="rect">
            <a:avLst/>
          </a:prstGeom>
          <a:noFill/>
        </p:spPr>
      </p:pic>
      <p:pic>
        <p:nvPicPr>
          <p:cNvPr id="5123" name="Picture 3" descr="C:\Users\user\Downloads\16380938583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8101" t="-1611" r="12913" b="1964"/>
          <a:stretch>
            <a:fillRect/>
          </a:stretch>
        </p:blipFill>
        <p:spPr bwMode="auto">
          <a:xfrm rot="16200000">
            <a:off x="3768322" y="1375160"/>
            <a:ext cx="6107953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227170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00600" y="428604"/>
            <a:ext cx="4038600" cy="5624724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Региональный конкурс по профессиям агропромышленного комплекса и лесного хозяйства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номинация «Юный лесничий школьного лесничества»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ownloads\16380938584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096" t="21058" r="2024" b="5696"/>
          <a:stretch>
            <a:fillRect/>
          </a:stretch>
        </p:blipFill>
        <p:spPr bwMode="auto">
          <a:xfrm>
            <a:off x="428596" y="266021"/>
            <a:ext cx="3857652" cy="63850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86380" y="1371600"/>
            <a:ext cx="3552820" cy="468172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Победа в муниципальном этапе олимпиады по лесоводству,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    участие в региональном этапе олимпиады по лесоводству</a:t>
            </a:r>
            <a:endParaRPr lang="ru-RU" dirty="0"/>
          </a:p>
        </p:txBody>
      </p:sp>
      <p:pic>
        <p:nvPicPr>
          <p:cNvPr id="8194" name="Picture 2" descr="C:\Users\user\Downloads\16380938939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-1211" t="13428" r="2024" b="13326"/>
          <a:stretch>
            <a:fillRect/>
          </a:stretch>
        </p:blipFill>
        <p:spPr bwMode="auto">
          <a:xfrm>
            <a:off x="1000100" y="214290"/>
            <a:ext cx="4018387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7908" t="18604" r="36714" b="15287"/>
          <a:stretch>
            <a:fillRect/>
          </a:stretch>
        </p:blipFill>
        <p:spPr bwMode="auto">
          <a:xfrm>
            <a:off x="1142976" y="214290"/>
            <a:ext cx="6143668" cy="645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Просветительская деятельность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pPQ0sYTWHWI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b="27282"/>
          <a:stretch>
            <a:fillRect/>
          </a:stretch>
        </p:blipFill>
        <p:spPr>
          <a:xfrm>
            <a:off x="357158" y="1357298"/>
            <a:ext cx="1990898" cy="1931329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14942" y="1214422"/>
            <a:ext cx="3471858" cy="564357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экскурсий, походов по объектам природы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конкурса экологического плаката и рисунка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Оформление стенда, показывающего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работу школьного лесничества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конкурса поделок «В гостях у Берендея»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Сбор папок для уголка природы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учебы по экологической тропе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Активное участие в экологических конкурсах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квест родник знаний станция биологическая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1736" y="1428736"/>
            <a:ext cx="2450236" cy="1681168"/>
          </a:xfrm>
          <a:prstGeom prst="rect">
            <a:avLst/>
          </a:prstGeom>
        </p:spPr>
      </p:pic>
      <p:pic>
        <p:nvPicPr>
          <p:cNvPr id="7" name="Рисунок 6" descr="квест родник знаний подведение итогов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158" y="4857760"/>
            <a:ext cx="2552700" cy="1704975"/>
          </a:xfrm>
          <a:prstGeom prst="rect">
            <a:avLst/>
          </a:prstGeom>
        </p:spPr>
      </p:pic>
      <p:pic>
        <p:nvPicPr>
          <p:cNvPr id="8" name="Рисунок 7" descr="практические занятия с Лебедевым М.Г.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158" y="3357562"/>
            <a:ext cx="2381250" cy="1785874"/>
          </a:xfrm>
          <a:prstGeom prst="rect">
            <a:avLst/>
          </a:prstGeom>
        </p:spPr>
      </p:pic>
      <p:pic>
        <p:nvPicPr>
          <p:cNvPr id="10" name="Рисунок 9" descr="практические занятия.JPG"/>
          <p:cNvPicPr/>
          <p:nvPr/>
        </p:nvPicPr>
        <p:blipFill>
          <a:blip r:embed="rId6" cstate="print"/>
          <a:srcRect r="17540"/>
          <a:stretch>
            <a:fillRect/>
          </a:stretch>
        </p:blipFill>
        <p:spPr>
          <a:xfrm>
            <a:off x="3071802" y="3143248"/>
            <a:ext cx="1896110" cy="2152650"/>
          </a:xfrm>
          <a:prstGeom prst="rect">
            <a:avLst/>
          </a:prstGeom>
        </p:spPr>
      </p:pic>
      <p:pic>
        <p:nvPicPr>
          <p:cNvPr id="11" name="Рисунок 10" descr="1d6cbe6929b5bd3d3561b1c371b8a15a.jpg"/>
          <p:cNvPicPr/>
          <p:nvPr/>
        </p:nvPicPr>
        <p:blipFill>
          <a:blip r:embed="rId7" cstate="print"/>
          <a:srcRect l="7827" r="21722" b="17347"/>
          <a:stretch>
            <a:fillRect/>
          </a:stretch>
        </p:blipFill>
        <p:spPr>
          <a:xfrm>
            <a:off x="3214678" y="5143512"/>
            <a:ext cx="1714512" cy="1357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Учебная деятельность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cRWlv_xmdSk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571612"/>
            <a:ext cx="3857651" cy="4214842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обучение учащихся на  элективном курсе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 Лесоводство на базе Чухломского лесопромышленного техникума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Учеба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очно-заочной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школе «Юный хозяин Костромской земли»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14422"/>
            <a:ext cx="4038600" cy="4911741"/>
          </a:xfrm>
        </p:spPr>
        <p:txBody>
          <a:bodyPr/>
          <a:lstStyle/>
          <a:p>
            <a:r>
              <a:rPr lang="ru-RU" dirty="0" smtClean="0"/>
              <a:t>Областная экологическая  олимпиада </a:t>
            </a:r>
            <a:br>
              <a:rPr lang="ru-RU" dirty="0" smtClean="0"/>
            </a:br>
            <a:r>
              <a:rPr lang="ru-RU" dirty="0" smtClean="0"/>
              <a:t>« Семь чудес </a:t>
            </a:r>
            <a:r>
              <a:rPr lang="ru-RU" dirty="0" err="1" smtClean="0"/>
              <a:t>Кологривского</a:t>
            </a:r>
            <a:r>
              <a:rPr lang="ru-RU" dirty="0" smtClean="0"/>
              <a:t> леса</a:t>
            </a:r>
            <a:r>
              <a:rPr lang="ru-RU" dirty="0" smtClean="0"/>
              <a:t>»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 smtClean="0"/>
          </a:p>
          <a:p>
            <a:r>
              <a:rPr lang="ru-RU" dirty="0" smtClean="0"/>
              <a:t>Итог участия в олимпиаде:</a:t>
            </a:r>
          </a:p>
          <a:p>
            <a:pPr>
              <a:buNone/>
            </a:pPr>
            <a:r>
              <a:rPr lang="ru-RU" dirty="0" smtClean="0"/>
              <a:t> 7 участников, диплом 2 степени, диплом 3 степени</a:t>
            </a:r>
            <a:endParaRPr lang="ru-RU" dirty="0"/>
          </a:p>
        </p:txBody>
      </p:sp>
      <p:pic>
        <p:nvPicPr>
          <p:cNvPr id="9218" name="Picture 2" descr="C:\Users\user\Downloads\16380938584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8101" t="-1698" r="12913" b="2051"/>
          <a:stretch>
            <a:fillRect/>
          </a:stretch>
        </p:blipFill>
        <p:spPr bwMode="auto">
          <a:xfrm rot="16200000">
            <a:off x="-750131" y="964388"/>
            <a:ext cx="6643733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357298"/>
            <a:ext cx="4038600" cy="4681728"/>
          </a:xfrm>
        </p:spPr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9649" t="19531" r="36310" b="49219"/>
          <a:stretch>
            <a:fillRect/>
          </a:stretch>
        </p:blipFill>
        <p:spPr bwMode="auto">
          <a:xfrm>
            <a:off x="2214546" y="0"/>
            <a:ext cx="442915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27908" t="28081" r="34945" b="8994"/>
          <a:stretch>
            <a:fillRect/>
          </a:stretch>
        </p:blipFill>
        <p:spPr bwMode="auto">
          <a:xfrm>
            <a:off x="142844" y="2299575"/>
            <a:ext cx="8858312" cy="455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86380" y="642918"/>
            <a:ext cx="3400420" cy="5929354"/>
          </a:xfrm>
        </p:spPr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онлайн-олимпиаде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– молодые защитники природы» из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120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участников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победителя, 9 призеров</a:t>
            </a:r>
          </a:p>
          <a:p>
            <a:endParaRPr lang="ru-RU" dirty="0"/>
          </a:p>
        </p:txBody>
      </p:sp>
      <p:pic>
        <p:nvPicPr>
          <p:cNvPr id="10242" name="Picture 2" descr="C:\Users\user\Downloads\16380938585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17" t="21753" r="296" b="8053"/>
          <a:stretch>
            <a:fillRect/>
          </a:stretch>
        </p:blipFill>
        <p:spPr bwMode="auto">
          <a:xfrm rot="5400000">
            <a:off x="1100113" y="1900227"/>
            <a:ext cx="2786082" cy="4271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профильной смены </a:t>
            </a:r>
            <a:r>
              <a:rPr lang="ru-RU" dirty="0" err="1" smtClean="0"/>
              <a:t>эколого</a:t>
            </a:r>
            <a:r>
              <a:rPr lang="ru-RU" dirty="0" smtClean="0"/>
              <a:t>- биологического лагеря «</a:t>
            </a:r>
            <a:r>
              <a:rPr lang="ru-RU" dirty="0" err="1" smtClean="0"/>
              <a:t>Следово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ownloads\16380938938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4370" t="304" r="8412" b="49"/>
          <a:stretch>
            <a:fillRect/>
          </a:stretch>
        </p:blipFill>
        <p:spPr bwMode="auto">
          <a:xfrm>
            <a:off x="285720" y="1428736"/>
            <a:ext cx="7572428" cy="5181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ownloads\16380938938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1446" t="7970" r="4874" b="49"/>
          <a:stretch>
            <a:fillRect/>
          </a:stretch>
        </p:blipFill>
        <p:spPr bwMode="auto">
          <a:xfrm>
            <a:off x="714348" y="214290"/>
            <a:ext cx="8143932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План перспективного развития школьного лесничества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Исходя из анализа практической деятельности выделены следующие основные задачи в перспективном развитии школьного лесничества: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1.Определение условий оптимального развития лесоводческой бригады.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2.Совершенствование организации и содержания образовательной и производственной деятельности лесоводческой бригады.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3.Выявление и распространение положительного опыта эффективного использования возможностей функционирования и развития лесоводческой бригады в школе.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143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Направление работы: </a:t>
            </a:r>
            <a:br>
              <a:rPr lang="ru-RU" dirty="0" smtClean="0"/>
            </a:br>
            <a:r>
              <a:rPr lang="ru-RU" dirty="0" smtClean="0"/>
              <a:t>Учебная деятельность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в 2020-2021 учебном году  обучение на базе техникума прошли 11 учащихся</a:t>
            </a:r>
          </a:p>
          <a:p>
            <a:pPr>
              <a:buNone/>
            </a:pPr>
            <a:r>
              <a:rPr lang="ru-RU" dirty="0" smtClean="0"/>
              <a:t>В 2021-2022 учебном году новая группа учащихся  из  12 человек принимают участие в практических занятиях по лесной таксации 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7908" t="18643" r="34945" b="8994"/>
          <a:stretch>
            <a:fillRect/>
          </a:stretch>
        </p:blipFill>
        <p:spPr bwMode="auto">
          <a:xfrm>
            <a:off x="285720" y="1142984"/>
            <a:ext cx="4034704" cy="547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Производственная деятельность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6gQGGo8bn5Y.jpg"/>
          <p:cNvPicPr>
            <a:picLocks noGrp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642910" y="3500438"/>
            <a:ext cx="3643338" cy="2928958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42984"/>
            <a:ext cx="4038600" cy="535785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Посадка лесных культур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Уход за лесными культурами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Выращивание посадочного материала в течение года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Изготовление мест для отдыха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Сбор ягод для подкормки птиц в зимний период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qStEC-2E9ao.jpg"/>
          <p:cNvPicPr/>
          <p:nvPr/>
        </p:nvPicPr>
        <p:blipFill>
          <a:blip r:embed="rId3" cstate="print"/>
          <a:srcRect b="32827"/>
          <a:stretch>
            <a:fillRect/>
          </a:stretch>
        </p:blipFill>
        <p:spPr>
          <a:xfrm>
            <a:off x="714348" y="1142984"/>
            <a:ext cx="3643338" cy="22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534400" cy="758952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00600" y="214290"/>
            <a:ext cx="4038600" cy="583903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Озеленение территории школы  ( посажено 25 саженцев)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Сбор гербариев древесно-кустарниковой растительности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ownloads\FqBJE8A2nk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429000"/>
            <a:ext cx="4038600" cy="3028950"/>
          </a:xfrm>
          <a:prstGeom prst="rect">
            <a:avLst/>
          </a:prstGeom>
          <a:noFill/>
        </p:spPr>
      </p:pic>
      <p:pic>
        <p:nvPicPr>
          <p:cNvPr id="2051" name="Picture 3" descr="C:\Users\user\Downloads\mk94mHCu9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857496"/>
            <a:ext cx="3214710" cy="3369047"/>
          </a:xfrm>
          <a:prstGeom prst="rect">
            <a:avLst/>
          </a:prstGeom>
          <a:noFill/>
        </p:spPr>
      </p:pic>
      <p:pic>
        <p:nvPicPr>
          <p:cNvPr id="2052" name="Picture 4" descr="C:\Users\user\Downloads\30CN31guXNY.jpg"/>
          <p:cNvPicPr>
            <a:picLocks noChangeAspect="1" noChangeArrowheads="1"/>
          </p:cNvPicPr>
          <p:nvPr/>
        </p:nvPicPr>
        <p:blipFill>
          <a:blip r:embed="rId4" cstate="print"/>
          <a:srcRect r="34091" b="379"/>
          <a:stretch>
            <a:fillRect/>
          </a:stretch>
        </p:blipFill>
        <p:spPr bwMode="auto">
          <a:xfrm>
            <a:off x="500034" y="176079"/>
            <a:ext cx="3429024" cy="31100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0200321_205448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428604"/>
            <a:ext cx="3643338" cy="2786082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7752" y="428604"/>
            <a:ext cx="3829048" cy="607223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Выращивание посадочного материала в теплице лесного хозяйства (хвойных пород)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Заготовлено шишек хвойных деревьев - 12 кг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Уход за лесными культурами, за питомником – 1 га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8lLfnmM21Dg.jpg"/>
          <p:cNvPicPr/>
          <p:nvPr/>
        </p:nvPicPr>
        <p:blipFill>
          <a:blip r:embed="rId3" cstate="print"/>
          <a:srcRect t="25000" b="16794"/>
          <a:stretch>
            <a:fillRect/>
          </a:stretch>
        </p:blipFill>
        <p:spPr>
          <a:xfrm>
            <a:off x="1071538" y="3286124"/>
            <a:ext cx="3714776" cy="3071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изготовление искусственных гнездовий для птиц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4286280" cy="5857916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57166"/>
            <a:ext cx="4138642" cy="5768997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Изготовление искусственных гнезд (дощатые гнездовья-скворечники)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Изготовлено  и развешено искусственных гнездовий (скворечников) – 12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57752" y="4214818"/>
            <a:ext cx="175260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SC05393.JPG"/>
          <p:cNvPicPr/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607983" y="4393413"/>
            <a:ext cx="2286016" cy="1928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ownloads\16381246958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154" y="425184"/>
            <a:ext cx="4503160" cy="6004212"/>
          </a:xfrm>
          <a:prstGeom prst="rect">
            <a:avLst/>
          </a:prstGeom>
          <a:noFill/>
        </p:spPr>
      </p:pic>
      <p:pic>
        <p:nvPicPr>
          <p:cNvPr id="4100" name="Picture 4" descr="C:\Users\user\Downloads\IMG-20210416-WA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14942" y="428604"/>
            <a:ext cx="3355063" cy="59645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T4CTUPCNHN5M-761382470-759</_dlc_DocId>
    <_dlc_DocIdUrl xmlns="c71519f2-859d-46c1-a1b6-2941efed936d">
      <Url>http://www.eduportal44.ru/chuhloma/shoolchuh/_layouts/15/DocIdRedir.aspx?ID=T4CTUPCNHN5M-761382470-759</Url>
      <Description>T4CTUPCNHN5M-761382470-759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B0E0AA8B110FC48A275D9FE1AAB0FF6" ma:contentTypeVersion="1" ma:contentTypeDescription="Создание документа." ma:contentTypeScope="" ma:versionID="0a81ebb0dea6873e379d4719270df55c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ffa5264f57cd45d0824f5e35b57f2a87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AF6E3B-3DDF-4D2D-AE69-62650A779687}"/>
</file>

<file path=customXml/itemProps2.xml><?xml version="1.0" encoding="utf-8"?>
<ds:datastoreItem xmlns:ds="http://schemas.openxmlformats.org/officeDocument/2006/customXml" ds:itemID="{F52351D7-4660-4C3B-83CC-C5C7D28EBFCD}"/>
</file>

<file path=customXml/itemProps3.xml><?xml version="1.0" encoding="utf-8"?>
<ds:datastoreItem xmlns:ds="http://schemas.openxmlformats.org/officeDocument/2006/customXml" ds:itemID="{3E7E5E13-490A-4EE2-BF86-EA4C1BD2C7EA}"/>
</file>

<file path=customXml/itemProps4.xml><?xml version="1.0" encoding="utf-8"?>
<ds:datastoreItem xmlns:ds="http://schemas.openxmlformats.org/officeDocument/2006/customXml" ds:itemID="{8EC8EBD2-0B81-4640-9A1B-32630ED92FCB}"/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732</TotalTime>
  <Words>593</Words>
  <PresentationFormat>Экран (4:3)</PresentationFormat>
  <Paragraphs>78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Официальная</vt:lpstr>
      <vt:lpstr>школьное лесничество  «Зеленая планета»  МКОУ Чухломская средняя школа имени А.А.Яковлева Чухломского муниципального района Костромской области </vt:lpstr>
      <vt:lpstr>   В  2014 в МКОУ Чухломская средняя школа имени А.А.Яковлева     было создано  школьное  лесничество «Зеленая планета». </vt:lpstr>
      <vt:lpstr>Учебная деятельность</vt:lpstr>
      <vt:lpstr>Направление работы:  Учебная деятельность</vt:lpstr>
      <vt:lpstr>Производственная деятельность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Природоохранная деятельность</vt:lpstr>
      <vt:lpstr>Слайд 14</vt:lpstr>
      <vt:lpstr>Просветительская деятельность</vt:lpstr>
      <vt:lpstr>Слайд 16</vt:lpstr>
      <vt:lpstr>Распространение листовок</vt:lpstr>
      <vt:lpstr>Опытно-исследовательская деятельность</vt:lpstr>
      <vt:lpstr>Слайд 19</vt:lpstr>
      <vt:lpstr>Региональный этап Всероссийского  юниорского  лесного  конкурса «Подрост» номинация «Экология лесных растений»</vt:lpstr>
      <vt:lpstr>Слайд 21</vt:lpstr>
      <vt:lpstr>Слайд 22</vt:lpstr>
      <vt:lpstr>Слайд 23</vt:lpstr>
      <vt:lpstr>24 Областная  научная  конференция для молодёжи и школьников «Шаг в будущее»</vt:lpstr>
      <vt:lpstr>Слайд 25</vt:lpstr>
      <vt:lpstr>Слайд 26</vt:lpstr>
      <vt:lpstr>Слайд 27</vt:lpstr>
      <vt:lpstr>Слайд 28</vt:lpstr>
      <vt:lpstr>Просветительская деятельность</vt:lpstr>
      <vt:lpstr>Слайд 30</vt:lpstr>
      <vt:lpstr>Слайд 31</vt:lpstr>
      <vt:lpstr>Слайд 32</vt:lpstr>
      <vt:lpstr>Участие в профильной смены эколого- биологического лагеря «Следово»</vt:lpstr>
      <vt:lpstr>Слайд 34</vt:lpstr>
      <vt:lpstr>План перспективного развития школьного лесничества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школьное лесничество  «Зеленая планета» МКОУ Чухломская средняя школа имени А.А.Яковлева Чухломского муниципального района Костромской области </dc:title>
  <dc:creator>Admin</dc:creator>
  <cp:lastModifiedBy>Admin</cp:lastModifiedBy>
  <cp:revision>86</cp:revision>
  <dcterms:created xsi:type="dcterms:W3CDTF">2020-12-03T02:17:11Z</dcterms:created>
  <dcterms:modified xsi:type="dcterms:W3CDTF">2021-11-29T19:45:21Z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0x010100DB0E0AA8B110FC48A275D9FE1AAB0FF6</vt:lpwstr>
  </property>
  <property fmtid="{D5CDD505-2E9C-101B-9397-08002B2CF9AE}" pid="3" name="_dlc_DocIdItemGuid">
    <vt:lpwstr>e084fd72-05e4-4d90-a440-53ea3a97aa92</vt:lpwstr>
  </property>
</Properties>
</file>