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01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76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31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84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71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07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12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64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1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64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66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FCDF5-8B4F-4847-966D-DBB99B3EAC1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CAB7-E121-473A-A5E7-86E041A0E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42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Заголовок 4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+mn-lt"/>
              </a:rPr>
              <a:t>                                     Задания практического тура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                     индивидуального конкурса «Я- профессионал»</a:t>
            </a:r>
          </a:p>
        </p:txBody>
      </p:sp>
      <p:sp>
        <p:nvSpPr>
          <p:cNvPr id="51" name="Объект 50"/>
          <p:cNvSpPr>
            <a:spLocks noGrp="1"/>
          </p:cNvSpPr>
          <p:nvPr>
            <p:ph idx="1"/>
          </p:nvPr>
        </p:nvSpPr>
        <p:spPr>
          <a:xfrm>
            <a:off x="800637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i="1" dirty="0">
                <a:latin typeface="Arial Narrow" panose="020B0606020202030204" pitchFamily="34" charset="0"/>
              </a:rPr>
              <a:t>  </a:t>
            </a:r>
            <a:r>
              <a:rPr lang="ru-RU" sz="2400" i="1" u="sng" dirty="0">
                <a:latin typeface="Arial Narrow" panose="020B0606020202030204" pitchFamily="34" charset="0"/>
              </a:rPr>
              <a:t> Номинация: «Сельскохозяйственное производство и инженерные </a:t>
            </a:r>
          </a:p>
          <a:p>
            <a:pPr marL="0" indent="0">
              <a:buNone/>
            </a:pPr>
            <a:r>
              <a:rPr lang="ru-RU" sz="2400" i="1" dirty="0">
                <a:latin typeface="Arial Narrow" panose="020B0606020202030204" pitchFamily="34" charset="0"/>
              </a:rPr>
              <a:t>                           </a:t>
            </a:r>
            <a:r>
              <a:rPr lang="ru-RU" sz="2400" i="1" u="sng" dirty="0">
                <a:latin typeface="Arial Narrow" panose="020B0606020202030204" pitchFamily="34" charset="0"/>
              </a:rPr>
              <a:t>технологии в агропромышленном комплексе» </a:t>
            </a:r>
          </a:p>
          <a:p>
            <a:pPr marL="0" indent="0">
              <a:buNone/>
            </a:pPr>
            <a:r>
              <a:rPr lang="ru-RU" sz="2400" i="1" u="sng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buNone/>
            </a:pPr>
            <a:endParaRPr lang="ru-RU" sz="2400" i="1" u="sng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ru-RU" sz="2400" i="1" u="sng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sz="2400" i="1" dirty="0">
                <a:latin typeface="Arial Narrow" panose="020B0606020202030204" pitchFamily="34" charset="0"/>
              </a:rPr>
              <a:t>                                                                  Выполнила ученица: Васильева Алёна 9а класс</a:t>
            </a:r>
          </a:p>
          <a:p>
            <a:pPr marL="0" indent="0">
              <a:buNone/>
            </a:pPr>
            <a:r>
              <a:rPr lang="ru-RU" sz="2400" i="1" dirty="0">
                <a:latin typeface="Arial Narrow" panose="020B0606020202030204" pitchFamily="34" charset="0"/>
              </a:rPr>
              <a:t>                                                                                              Руководитель: Чернова С.Ю.</a:t>
            </a:r>
          </a:p>
          <a:p>
            <a:pPr marL="0" indent="0">
              <a:buNone/>
            </a:pPr>
            <a:endParaRPr lang="ru-RU" sz="2400" i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 Narrow" panose="020B0606020202030204" pitchFamily="34" charset="0"/>
              </a:rPr>
              <a:t>                                                   </a:t>
            </a:r>
          </a:p>
          <a:p>
            <a:pPr marL="0" indent="0">
              <a:buNone/>
            </a:pPr>
            <a:r>
              <a:rPr lang="ru-RU" sz="1800" dirty="0">
                <a:latin typeface="Arial Narrow" panose="020B0606020202030204" pitchFamily="34" charset="0"/>
              </a:rPr>
              <a:t>                                                                      МБОУ Чухломская СОШ 2021</a:t>
            </a:r>
          </a:p>
        </p:txBody>
      </p:sp>
    </p:spTree>
    <p:extLst>
      <p:ext uri="{BB962C8B-B14F-4D97-AF65-F5344CB8AC3E}">
        <p14:creationId xmlns:p14="http://schemas.microsoft.com/office/powerpoint/2010/main" val="61718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Задание 3:определение рентабельности</a:t>
            </a:r>
            <a:br>
              <a:rPr lang="ru-RU" sz="2400" b="1" dirty="0"/>
            </a:br>
            <a:r>
              <a:rPr lang="ru-RU" sz="2400" b="1" dirty="0"/>
              <a:t>  Определите </a:t>
            </a:r>
            <a:r>
              <a:rPr lang="ru-RU" sz="2400" dirty="0"/>
              <a:t>рентабельность производства каждой культуры и среднюю рентабельность производства продукции в бригаде за отчетный год.</a:t>
            </a:r>
            <a:endParaRPr lang="ru-RU" sz="2400" b="1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Исходные данные:</a:t>
            </a:r>
          </a:p>
          <a:p>
            <a:pPr marL="0" indent="0">
              <a:buNone/>
            </a:pPr>
            <a:r>
              <a:rPr lang="ru-RU" sz="2400" dirty="0">
                <a:latin typeface="+mj-lt"/>
              </a:rPr>
              <a:t>Производство продукции в бригаде в отчетном году характеризуется следующими показателями:</a:t>
            </a:r>
          </a:p>
          <a:p>
            <a:pPr marL="0" indent="0">
              <a:buNone/>
            </a:pPr>
            <a:endParaRPr lang="ru-RU" sz="2400" dirty="0">
              <a:latin typeface="+mj-lt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33305"/>
              </p:ext>
            </p:extLst>
          </p:nvPr>
        </p:nvGraphicFramePr>
        <p:xfrm>
          <a:off x="838200" y="3282562"/>
          <a:ext cx="8128000" cy="23012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Культура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Цена реализации руб./кг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Затраты на производство продукции- всего,</a:t>
                      </a:r>
                      <a:r>
                        <a:rPr lang="ru-RU" baseline="0" dirty="0"/>
                        <a:t>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Количество произведенной продукции,</a:t>
                      </a:r>
                      <a:r>
                        <a:rPr lang="ru-RU" baseline="0" dirty="0"/>
                        <a:t> кг.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Картофель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Морковь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свекла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43500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206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166" y="-90298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b="1" dirty="0"/>
              <a:t>Решение: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0766"/>
            <a:ext cx="10515600" cy="48890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i="1" dirty="0"/>
              <a:t>Рентабельность производства каждой культуры :</a:t>
            </a:r>
          </a:p>
          <a:p>
            <a:pPr marL="0" indent="0">
              <a:buNone/>
            </a:pPr>
            <a:r>
              <a:rPr lang="ru-RU" sz="2000" dirty="0"/>
              <a:t>    Картофель: 28(цена реализации)* 3000(кол-во произведенной продукции)=84000</a:t>
            </a:r>
          </a:p>
          <a:p>
            <a:pPr marL="0" indent="0">
              <a:buNone/>
            </a:pPr>
            <a:r>
              <a:rPr lang="ru-RU" sz="2000" dirty="0"/>
              <a:t>             84000- 63000(затраты)=21000 рублей</a:t>
            </a:r>
          </a:p>
          <a:p>
            <a:pPr marL="0" indent="0">
              <a:buNone/>
            </a:pPr>
            <a:r>
              <a:rPr lang="ru-RU" sz="2000" dirty="0"/>
              <a:t>                                                  21000- прибыль с картофеля.</a:t>
            </a:r>
          </a:p>
          <a:p>
            <a:pPr marL="0" indent="0">
              <a:buNone/>
            </a:pPr>
            <a:r>
              <a:rPr lang="ru-RU" sz="2000" dirty="0"/>
              <a:t> </a:t>
            </a:r>
          </a:p>
          <a:p>
            <a:pPr marL="0" indent="0">
              <a:buNone/>
            </a:pPr>
            <a:r>
              <a:rPr lang="ru-RU" sz="2000" dirty="0"/>
              <a:t>Морковь: 45* 500=22500</a:t>
            </a:r>
          </a:p>
          <a:p>
            <a:pPr marL="0" indent="0">
              <a:buNone/>
            </a:pPr>
            <a:r>
              <a:rPr lang="ru-RU" sz="2000" dirty="0"/>
              <a:t>          22500-19000=3500</a:t>
            </a:r>
          </a:p>
          <a:p>
            <a:pPr marL="0" indent="0">
              <a:buNone/>
            </a:pPr>
            <a:r>
              <a:rPr lang="ru-RU" sz="2000" dirty="0"/>
              <a:t>                                        3500- прибыль с моркови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Свекла: 35*1500=52500</a:t>
            </a:r>
          </a:p>
          <a:p>
            <a:pPr marL="0" indent="0">
              <a:buNone/>
            </a:pPr>
            <a:r>
              <a:rPr lang="ru-RU" sz="2000" dirty="0"/>
              <a:t>            52500-43500=900</a:t>
            </a:r>
          </a:p>
          <a:p>
            <a:pPr marL="0" indent="0">
              <a:buNone/>
            </a:pPr>
            <a:r>
              <a:rPr lang="ru-RU" sz="2000" dirty="0"/>
              <a:t>                                      900- прибыль со свеклы</a:t>
            </a:r>
          </a:p>
          <a:p>
            <a:pPr marL="0" indent="0">
              <a:buNone/>
            </a:pPr>
            <a:r>
              <a:rPr lang="ru-RU" sz="2000" dirty="0"/>
              <a:t>               </a:t>
            </a:r>
          </a:p>
        </p:txBody>
      </p:sp>
      <p:sp>
        <p:nvSpPr>
          <p:cNvPr id="4" name="Овал 3"/>
          <p:cNvSpPr/>
          <p:nvPr/>
        </p:nvSpPr>
        <p:spPr>
          <a:xfrm>
            <a:off x="3657601" y="2296374"/>
            <a:ext cx="837126" cy="450761"/>
          </a:xfrm>
          <a:prstGeom prst="ellipse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142446" y="3832806"/>
            <a:ext cx="643944" cy="360608"/>
          </a:xfrm>
          <a:prstGeom prst="ellipse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2878137"/>
            <a:ext cx="12192000" cy="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0" y="4377229"/>
            <a:ext cx="12192000" cy="51516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3000777" y="5331854"/>
            <a:ext cx="540913" cy="334850"/>
          </a:xfrm>
          <a:prstGeom prst="ellipse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017" y="84683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i="1" dirty="0"/>
              <a:t>Средняя рентабельность производства</a:t>
            </a:r>
          </a:p>
          <a:p>
            <a:pPr marL="0" indent="0">
              <a:buNone/>
            </a:pPr>
            <a:r>
              <a:rPr lang="ru-RU" sz="1800" i="1" dirty="0"/>
              <a:t>  1) 84000+22500+52500=159000</a:t>
            </a:r>
          </a:p>
          <a:p>
            <a:pPr marL="0" indent="0">
              <a:buNone/>
            </a:pPr>
            <a:r>
              <a:rPr lang="ru-RU" sz="1800" i="1" dirty="0"/>
              <a:t> 2) 63000+19000+43500=125500</a:t>
            </a:r>
          </a:p>
          <a:p>
            <a:pPr marL="0" indent="0">
              <a:buNone/>
            </a:pPr>
            <a:r>
              <a:rPr lang="ru-RU" sz="1800" i="1" dirty="0"/>
              <a:t> 3) 159000-125500=33500</a:t>
            </a:r>
          </a:p>
          <a:p>
            <a:pPr marL="0" indent="0">
              <a:buNone/>
            </a:pPr>
            <a:r>
              <a:rPr lang="ru-RU" sz="1800" i="1" dirty="0"/>
              <a:t>                              33500-средняя рентабельность производства</a:t>
            </a:r>
          </a:p>
        </p:txBody>
      </p:sp>
      <p:sp>
        <p:nvSpPr>
          <p:cNvPr id="4" name="Овал 3"/>
          <p:cNvSpPr/>
          <p:nvPr/>
        </p:nvSpPr>
        <p:spPr>
          <a:xfrm>
            <a:off x="2253803" y="2369713"/>
            <a:ext cx="695459" cy="270456"/>
          </a:xfrm>
          <a:prstGeom prst="ellipse">
            <a:avLst/>
          </a:prstGeom>
          <a:noFill/>
          <a:ln w="285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319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Вывод: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21000 рублей- рентабельность картофеля.</a:t>
            </a:r>
          </a:p>
          <a:p>
            <a:pPr marL="0" indent="0">
              <a:buNone/>
            </a:pPr>
            <a:r>
              <a:rPr lang="ru-RU" sz="2000" dirty="0"/>
              <a:t>3500 рублей- рентабельность моркови.</a:t>
            </a:r>
          </a:p>
          <a:p>
            <a:pPr marL="0" indent="0">
              <a:buNone/>
            </a:pPr>
            <a:r>
              <a:rPr lang="ru-RU" sz="2000" dirty="0"/>
              <a:t>9000-рентабельность свеклы.</a:t>
            </a:r>
          </a:p>
          <a:p>
            <a:pPr marL="0" indent="0">
              <a:buNone/>
            </a:pPr>
            <a:r>
              <a:rPr lang="ru-RU" sz="2000" dirty="0"/>
              <a:t>33500-средняя рентабельность производства.</a:t>
            </a:r>
          </a:p>
        </p:txBody>
      </p:sp>
    </p:spTree>
    <p:extLst>
      <p:ext uri="{BB962C8B-B14F-4D97-AF65-F5344CB8AC3E}">
        <p14:creationId xmlns:p14="http://schemas.microsoft.com/office/powerpoint/2010/main" val="38015401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T4CTUPCNHN5M-761382470-760</_dlc_DocId>
    <_dlc_DocIdUrl xmlns="c71519f2-859d-46c1-a1b6-2941efed936d">
      <Url>http://www.eduportal44.ru/chuhloma/shoolchuh/_layouts/15/DocIdRedir.aspx?ID=T4CTUPCNHN5M-761382470-760</Url>
      <Description>T4CTUPCNHN5M-761382470-760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B0E0AA8B110FC48A275D9FE1AAB0FF6" ma:contentTypeVersion="1" ma:contentTypeDescription="Создание документа." ma:contentTypeScope="" ma:versionID="0a81ebb0dea6873e379d4719270df55c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793000-D6FC-473D-BF09-534AADADFD32}"/>
</file>

<file path=customXml/itemProps2.xml><?xml version="1.0" encoding="utf-8"?>
<ds:datastoreItem xmlns:ds="http://schemas.openxmlformats.org/officeDocument/2006/customXml" ds:itemID="{5582E862-1991-4442-ADB0-91DD8B9BC202}"/>
</file>

<file path=customXml/itemProps3.xml><?xml version="1.0" encoding="utf-8"?>
<ds:datastoreItem xmlns:ds="http://schemas.openxmlformats.org/officeDocument/2006/customXml" ds:itemID="{3A3EC3CB-FF55-41D3-AF1E-1EA963E777A2}"/>
</file>

<file path=customXml/itemProps4.xml><?xml version="1.0" encoding="utf-8"?>
<ds:datastoreItem xmlns:ds="http://schemas.openxmlformats.org/officeDocument/2006/customXml" ds:itemID="{939C0A04-1BB1-4C4D-8C01-22F06E031DFF}"/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180</Words>
  <Application>Microsoft Office PowerPoint</Application>
  <PresentationFormat>Широкоэкранный</PresentationFormat>
  <Paragraphs>54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                                 Задания практического тура                      индивидуального конкурса «Я- профессионал»</vt:lpstr>
      <vt:lpstr>Задание 3:определение рентабельности   Определите рентабельность производства каждой культуры и среднюю рентабельность производства продукции в бригаде за отчетный год.</vt:lpstr>
      <vt:lpstr>Решение:</vt:lpstr>
      <vt:lpstr>Презентация PowerPoint</vt:lpstr>
      <vt:lpstr>Вывод: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практического тура                      индивидуального конкурса «Я- профессионал»</dc:title>
  <dc:creator>viktor</dc:creator>
  <cp:lastModifiedBy>79103782659</cp:lastModifiedBy>
  <cp:revision>8</cp:revision>
  <dcterms:created xsi:type="dcterms:W3CDTF">2021-11-28T19:48:47Z</dcterms:created>
  <dcterms:modified xsi:type="dcterms:W3CDTF">2021-11-29T06:39:20Z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0x010100DB0E0AA8B110FC48A275D9FE1AAB0FF6</vt:lpwstr>
  </property>
  <property fmtid="{D5CDD505-2E9C-101B-9397-08002B2CF9AE}" pid="3" name="_dlc_DocIdItemGuid">
    <vt:lpwstr>495b207e-d330-4cdb-a5c6-7423f0326e71</vt:lpwstr>
  </property>
</Properties>
</file>