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61" r:id="rId4"/>
    <p:sldId id="262" r:id="rId5"/>
    <p:sldId id="263" r:id="rId6"/>
    <p:sldId id="275" r:id="rId7"/>
    <p:sldId id="276" r:id="rId8"/>
    <p:sldId id="266" r:id="rId9"/>
    <p:sldId id="267" r:id="rId10"/>
    <p:sldId id="268" r:id="rId11"/>
    <p:sldId id="277" r:id="rId12"/>
    <p:sldId id="270" r:id="rId13"/>
    <p:sldId id="271" r:id="rId14"/>
    <p:sldId id="283" r:id="rId15"/>
    <p:sldId id="284" r:id="rId16"/>
    <p:sldId id="272" r:id="rId17"/>
    <p:sldId id="273" r:id="rId18"/>
    <p:sldId id="274" r:id="rId19"/>
    <p:sldId id="278" r:id="rId20"/>
    <p:sldId id="279" r:id="rId21"/>
    <p:sldId id="282" r:id="rId22"/>
    <p:sldId id="280" r:id="rId23"/>
    <p:sldId id="281" r:id="rId24"/>
    <p:sldId id="26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5DFFF"/>
    <a:srgbClr val="FFFF00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8DCCA-E413-43CE-9C0A-80E8B424E40E}" type="doc">
      <dgm:prSet loTypeId="urn:microsoft.com/office/officeart/2005/8/layout/lProcess3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F1F9240-6232-47C6-BC31-A3F9D5DB6136}">
      <dgm:prSet/>
      <dgm:spPr/>
      <dgm:t>
        <a:bodyPr/>
        <a:lstStyle/>
        <a:p>
          <a:pPr rtl="0"/>
          <a:r>
            <a:rPr lang="en-US" b="1" dirty="0" smtClean="0"/>
            <a:t>1</a:t>
          </a:r>
          <a:r>
            <a:rPr lang="ru-RU" b="1" dirty="0" smtClean="0"/>
            <a:t>.Оказание реальной помощи педагогам и воспитателям в развитии их мастерства профессиональных знаний, навыков, умений, в создании и организации творческих групп;  </a:t>
          </a:r>
          <a:endParaRPr lang="ru-RU" dirty="0"/>
        </a:p>
      </dgm:t>
    </dgm:pt>
    <dgm:pt modelId="{F0C1B8BC-4B37-4341-BAA4-FC57D0B89859}" type="parTrans" cxnId="{519B19BD-B642-45E4-AB9B-DF64ADEE8BF6}">
      <dgm:prSet/>
      <dgm:spPr/>
      <dgm:t>
        <a:bodyPr/>
        <a:lstStyle/>
        <a:p>
          <a:endParaRPr lang="ru-RU"/>
        </a:p>
      </dgm:t>
    </dgm:pt>
    <dgm:pt modelId="{855F195D-4608-4C53-BC96-A2C6CE97AF4B}" type="sibTrans" cxnId="{519B19BD-B642-45E4-AB9B-DF64ADEE8BF6}">
      <dgm:prSet/>
      <dgm:spPr/>
      <dgm:t>
        <a:bodyPr/>
        <a:lstStyle/>
        <a:p>
          <a:endParaRPr lang="ru-RU"/>
        </a:p>
      </dgm:t>
    </dgm:pt>
    <dgm:pt modelId="{3014CC2B-DBFA-4FDF-A3F1-EDA2DD36C11A}">
      <dgm:prSet/>
      <dgm:spPr/>
      <dgm:t>
        <a:bodyPr/>
        <a:lstStyle/>
        <a:p>
          <a:pPr rtl="0"/>
          <a:r>
            <a:rPr lang="ru-RU" b="1" dirty="0" smtClean="0"/>
            <a:t>2.Диагностика состояния методического обеспечения и качества воспитательно-образовательного процесса в ДОУ;</a:t>
          </a:r>
          <a:endParaRPr lang="ru-RU" dirty="0"/>
        </a:p>
      </dgm:t>
    </dgm:pt>
    <dgm:pt modelId="{6716EED3-139C-4310-B16F-5D85F1164D49}" type="parTrans" cxnId="{F07C4E7C-5D95-41FA-981D-0EDDE8639350}">
      <dgm:prSet/>
      <dgm:spPr/>
      <dgm:t>
        <a:bodyPr/>
        <a:lstStyle/>
        <a:p>
          <a:endParaRPr lang="ru-RU"/>
        </a:p>
      </dgm:t>
    </dgm:pt>
    <dgm:pt modelId="{79619A5F-3D39-467A-91D8-0AFD97AF386F}" type="sibTrans" cxnId="{F07C4E7C-5D95-41FA-981D-0EDDE8639350}">
      <dgm:prSet/>
      <dgm:spPr/>
      <dgm:t>
        <a:bodyPr/>
        <a:lstStyle/>
        <a:p>
          <a:endParaRPr lang="ru-RU"/>
        </a:p>
      </dgm:t>
    </dgm:pt>
    <dgm:pt modelId="{F167A644-A9F4-438A-9CA5-35447CF5658E}">
      <dgm:prSet/>
      <dgm:spPr/>
      <dgm:t>
        <a:bodyPr/>
        <a:lstStyle/>
        <a:p>
          <a:pPr rtl="0"/>
          <a:r>
            <a:rPr lang="ru-RU" b="1" dirty="0" smtClean="0"/>
            <a:t>3.Разработка новых методических (педагогических) технологий организации воспитательно-образовательного процесса в ДОУ;</a:t>
          </a:r>
          <a:endParaRPr lang="ru-RU" dirty="0"/>
        </a:p>
      </dgm:t>
    </dgm:pt>
    <dgm:pt modelId="{FE7EFDDF-FC9B-4908-A54F-E2C6693EF726}" type="parTrans" cxnId="{6DFAD3E2-BCBA-4A5F-8BC5-FA701AA354B9}">
      <dgm:prSet/>
      <dgm:spPr/>
      <dgm:t>
        <a:bodyPr/>
        <a:lstStyle/>
        <a:p>
          <a:endParaRPr lang="ru-RU"/>
        </a:p>
      </dgm:t>
    </dgm:pt>
    <dgm:pt modelId="{8F8A29DE-7324-4ECD-B442-C5DAC49322B2}" type="sibTrans" cxnId="{6DFAD3E2-BCBA-4A5F-8BC5-FA701AA354B9}">
      <dgm:prSet/>
      <dgm:spPr/>
      <dgm:t>
        <a:bodyPr/>
        <a:lstStyle/>
        <a:p>
          <a:endParaRPr lang="ru-RU"/>
        </a:p>
      </dgm:t>
    </dgm:pt>
    <dgm:pt modelId="{ACDF33AA-FB69-4ABA-8BEF-1FD56D55E5A2}">
      <dgm:prSet/>
      <dgm:spPr/>
      <dgm:t>
        <a:bodyPr/>
        <a:lstStyle/>
        <a:p>
          <a:pPr rtl="0"/>
          <a:r>
            <a:rPr lang="ru-RU" b="1" dirty="0" smtClean="0"/>
            <a:t>4.Реализация альтернативных образовательных услуг в соответствии с интересами детей и запросами их родителей.</a:t>
          </a:r>
          <a:endParaRPr lang="ru-RU" dirty="0"/>
        </a:p>
      </dgm:t>
    </dgm:pt>
    <dgm:pt modelId="{5CA095DA-A2FF-4399-ACDD-094991D8A43B}" type="parTrans" cxnId="{747A5502-A08C-4630-A609-DAD11A42A596}">
      <dgm:prSet/>
      <dgm:spPr/>
      <dgm:t>
        <a:bodyPr/>
        <a:lstStyle/>
        <a:p>
          <a:endParaRPr lang="ru-RU"/>
        </a:p>
      </dgm:t>
    </dgm:pt>
    <dgm:pt modelId="{9458D0ED-BE6B-4C63-8D13-462D46A34CB7}" type="sibTrans" cxnId="{747A5502-A08C-4630-A609-DAD11A42A596}">
      <dgm:prSet/>
      <dgm:spPr/>
      <dgm:t>
        <a:bodyPr/>
        <a:lstStyle/>
        <a:p>
          <a:endParaRPr lang="ru-RU"/>
        </a:p>
      </dgm:t>
    </dgm:pt>
    <dgm:pt modelId="{235EC244-7A5A-470E-8ED8-35BCAF9FD4ED}" type="pres">
      <dgm:prSet presAssocID="{8B68DCCA-E413-43CE-9C0A-80E8B424E40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63BAE2-B89E-411C-91D8-A82AEE0A75C3}" type="pres">
      <dgm:prSet presAssocID="{FF1F9240-6232-47C6-BC31-A3F9D5DB6136}" presName="horFlow" presStyleCnt="0"/>
      <dgm:spPr/>
    </dgm:pt>
    <dgm:pt modelId="{00F562B2-D1C7-4D3E-B40C-91AC45C723D7}" type="pres">
      <dgm:prSet presAssocID="{FF1F9240-6232-47C6-BC31-A3F9D5DB6136}" presName="bigChev" presStyleLbl="node1" presStyleIdx="0" presStyleCnt="4" custScaleX="276497"/>
      <dgm:spPr/>
      <dgm:t>
        <a:bodyPr/>
        <a:lstStyle/>
        <a:p>
          <a:endParaRPr lang="ru-RU"/>
        </a:p>
      </dgm:t>
    </dgm:pt>
    <dgm:pt modelId="{82558949-A148-4287-B04A-1F59565BFA9E}" type="pres">
      <dgm:prSet presAssocID="{FF1F9240-6232-47C6-BC31-A3F9D5DB6136}" presName="vSp" presStyleCnt="0"/>
      <dgm:spPr/>
    </dgm:pt>
    <dgm:pt modelId="{6FFA2342-5CA9-47FF-8F3E-06FCF4A78223}" type="pres">
      <dgm:prSet presAssocID="{3014CC2B-DBFA-4FDF-A3F1-EDA2DD36C11A}" presName="horFlow" presStyleCnt="0"/>
      <dgm:spPr/>
    </dgm:pt>
    <dgm:pt modelId="{10A24DB9-E43C-497E-835B-DD1AFF11972F}" type="pres">
      <dgm:prSet presAssocID="{3014CC2B-DBFA-4FDF-A3F1-EDA2DD36C11A}" presName="bigChev" presStyleLbl="node1" presStyleIdx="1" presStyleCnt="4" custScaleX="278631"/>
      <dgm:spPr/>
      <dgm:t>
        <a:bodyPr/>
        <a:lstStyle/>
        <a:p>
          <a:endParaRPr lang="ru-RU"/>
        </a:p>
      </dgm:t>
    </dgm:pt>
    <dgm:pt modelId="{28C64823-800D-45BD-ACE8-ED738D160301}" type="pres">
      <dgm:prSet presAssocID="{3014CC2B-DBFA-4FDF-A3F1-EDA2DD36C11A}" presName="vSp" presStyleCnt="0"/>
      <dgm:spPr/>
    </dgm:pt>
    <dgm:pt modelId="{C137B51E-069D-4B9C-9A00-B67E6A15B1A4}" type="pres">
      <dgm:prSet presAssocID="{F167A644-A9F4-438A-9CA5-35447CF5658E}" presName="horFlow" presStyleCnt="0"/>
      <dgm:spPr/>
    </dgm:pt>
    <dgm:pt modelId="{124C11BF-B20B-4063-AC93-D19CD69AB69B}" type="pres">
      <dgm:prSet presAssocID="{F167A644-A9F4-438A-9CA5-35447CF5658E}" presName="bigChev" presStyleLbl="node1" presStyleIdx="2" presStyleCnt="4" custScaleX="278041"/>
      <dgm:spPr/>
      <dgm:t>
        <a:bodyPr/>
        <a:lstStyle/>
        <a:p>
          <a:endParaRPr lang="ru-RU"/>
        </a:p>
      </dgm:t>
    </dgm:pt>
    <dgm:pt modelId="{5BB547A6-06B3-40A9-AC23-69C15B6EA82A}" type="pres">
      <dgm:prSet presAssocID="{F167A644-A9F4-438A-9CA5-35447CF5658E}" presName="vSp" presStyleCnt="0"/>
      <dgm:spPr/>
    </dgm:pt>
    <dgm:pt modelId="{273837F3-570F-4D4D-ABC3-B3F7E9C396C7}" type="pres">
      <dgm:prSet presAssocID="{ACDF33AA-FB69-4ABA-8BEF-1FD56D55E5A2}" presName="horFlow" presStyleCnt="0"/>
      <dgm:spPr/>
    </dgm:pt>
    <dgm:pt modelId="{D73AB47E-5872-45A6-892F-6A152DBFA8C8}" type="pres">
      <dgm:prSet presAssocID="{ACDF33AA-FB69-4ABA-8BEF-1FD56D55E5A2}" presName="bigChev" presStyleLbl="node1" presStyleIdx="3" presStyleCnt="4" custScaleX="274444"/>
      <dgm:spPr/>
      <dgm:t>
        <a:bodyPr/>
        <a:lstStyle/>
        <a:p>
          <a:endParaRPr lang="ru-RU"/>
        </a:p>
      </dgm:t>
    </dgm:pt>
  </dgm:ptLst>
  <dgm:cxnLst>
    <dgm:cxn modelId="{7E6F7E06-C020-4C6A-80D5-492F1910778B}" type="presOf" srcId="{FF1F9240-6232-47C6-BC31-A3F9D5DB6136}" destId="{00F562B2-D1C7-4D3E-B40C-91AC45C723D7}" srcOrd="0" destOrd="0" presId="urn:microsoft.com/office/officeart/2005/8/layout/lProcess3"/>
    <dgm:cxn modelId="{F6B53454-9580-482A-81FF-8A32E9AD5F0B}" type="presOf" srcId="{3014CC2B-DBFA-4FDF-A3F1-EDA2DD36C11A}" destId="{10A24DB9-E43C-497E-835B-DD1AFF11972F}" srcOrd="0" destOrd="0" presId="urn:microsoft.com/office/officeart/2005/8/layout/lProcess3"/>
    <dgm:cxn modelId="{747A5502-A08C-4630-A609-DAD11A42A596}" srcId="{8B68DCCA-E413-43CE-9C0A-80E8B424E40E}" destId="{ACDF33AA-FB69-4ABA-8BEF-1FD56D55E5A2}" srcOrd="3" destOrd="0" parTransId="{5CA095DA-A2FF-4399-ACDD-094991D8A43B}" sibTransId="{9458D0ED-BE6B-4C63-8D13-462D46A34CB7}"/>
    <dgm:cxn modelId="{6DFAD3E2-BCBA-4A5F-8BC5-FA701AA354B9}" srcId="{8B68DCCA-E413-43CE-9C0A-80E8B424E40E}" destId="{F167A644-A9F4-438A-9CA5-35447CF5658E}" srcOrd="2" destOrd="0" parTransId="{FE7EFDDF-FC9B-4908-A54F-E2C6693EF726}" sibTransId="{8F8A29DE-7324-4ECD-B442-C5DAC49322B2}"/>
    <dgm:cxn modelId="{519B19BD-B642-45E4-AB9B-DF64ADEE8BF6}" srcId="{8B68DCCA-E413-43CE-9C0A-80E8B424E40E}" destId="{FF1F9240-6232-47C6-BC31-A3F9D5DB6136}" srcOrd="0" destOrd="0" parTransId="{F0C1B8BC-4B37-4341-BAA4-FC57D0B89859}" sibTransId="{855F195D-4608-4C53-BC96-A2C6CE97AF4B}"/>
    <dgm:cxn modelId="{6CCF8365-5D9F-4C00-965B-AB27F3531F91}" type="presOf" srcId="{ACDF33AA-FB69-4ABA-8BEF-1FD56D55E5A2}" destId="{D73AB47E-5872-45A6-892F-6A152DBFA8C8}" srcOrd="0" destOrd="0" presId="urn:microsoft.com/office/officeart/2005/8/layout/lProcess3"/>
    <dgm:cxn modelId="{7A77F935-44BD-458D-8D14-BBFE7A292FC6}" type="presOf" srcId="{F167A644-A9F4-438A-9CA5-35447CF5658E}" destId="{124C11BF-B20B-4063-AC93-D19CD69AB69B}" srcOrd="0" destOrd="0" presId="urn:microsoft.com/office/officeart/2005/8/layout/lProcess3"/>
    <dgm:cxn modelId="{F07C4E7C-5D95-41FA-981D-0EDDE8639350}" srcId="{8B68DCCA-E413-43CE-9C0A-80E8B424E40E}" destId="{3014CC2B-DBFA-4FDF-A3F1-EDA2DD36C11A}" srcOrd="1" destOrd="0" parTransId="{6716EED3-139C-4310-B16F-5D85F1164D49}" sibTransId="{79619A5F-3D39-467A-91D8-0AFD97AF386F}"/>
    <dgm:cxn modelId="{020303FE-DEB5-4891-B633-11E90A75A81E}" type="presOf" srcId="{8B68DCCA-E413-43CE-9C0A-80E8B424E40E}" destId="{235EC244-7A5A-470E-8ED8-35BCAF9FD4ED}" srcOrd="0" destOrd="0" presId="urn:microsoft.com/office/officeart/2005/8/layout/lProcess3"/>
    <dgm:cxn modelId="{16BAB7F6-0D16-401B-AB1B-2F051251530C}" type="presParOf" srcId="{235EC244-7A5A-470E-8ED8-35BCAF9FD4ED}" destId="{5763BAE2-B89E-411C-91D8-A82AEE0A75C3}" srcOrd="0" destOrd="0" presId="urn:microsoft.com/office/officeart/2005/8/layout/lProcess3"/>
    <dgm:cxn modelId="{DF83581C-8D8B-4552-96F8-8CD9F5C6693B}" type="presParOf" srcId="{5763BAE2-B89E-411C-91D8-A82AEE0A75C3}" destId="{00F562B2-D1C7-4D3E-B40C-91AC45C723D7}" srcOrd="0" destOrd="0" presId="urn:microsoft.com/office/officeart/2005/8/layout/lProcess3"/>
    <dgm:cxn modelId="{D25970B0-14E8-4EC3-BBDB-95E39A217A07}" type="presParOf" srcId="{235EC244-7A5A-470E-8ED8-35BCAF9FD4ED}" destId="{82558949-A148-4287-B04A-1F59565BFA9E}" srcOrd="1" destOrd="0" presId="urn:microsoft.com/office/officeart/2005/8/layout/lProcess3"/>
    <dgm:cxn modelId="{7D6E97F7-1EB0-4DB0-B5F3-5962F5D22454}" type="presParOf" srcId="{235EC244-7A5A-470E-8ED8-35BCAF9FD4ED}" destId="{6FFA2342-5CA9-47FF-8F3E-06FCF4A78223}" srcOrd="2" destOrd="0" presId="urn:microsoft.com/office/officeart/2005/8/layout/lProcess3"/>
    <dgm:cxn modelId="{0F0C22D3-AE1C-4740-901A-8DD444D3D3D5}" type="presParOf" srcId="{6FFA2342-5CA9-47FF-8F3E-06FCF4A78223}" destId="{10A24DB9-E43C-497E-835B-DD1AFF11972F}" srcOrd="0" destOrd="0" presId="urn:microsoft.com/office/officeart/2005/8/layout/lProcess3"/>
    <dgm:cxn modelId="{EA0D6A61-5EDC-404F-816E-BE49CF657D24}" type="presParOf" srcId="{235EC244-7A5A-470E-8ED8-35BCAF9FD4ED}" destId="{28C64823-800D-45BD-ACE8-ED738D160301}" srcOrd="3" destOrd="0" presId="urn:microsoft.com/office/officeart/2005/8/layout/lProcess3"/>
    <dgm:cxn modelId="{9445EF6C-06BD-4BB5-A4BA-4C850B877A53}" type="presParOf" srcId="{235EC244-7A5A-470E-8ED8-35BCAF9FD4ED}" destId="{C137B51E-069D-4B9C-9A00-B67E6A15B1A4}" srcOrd="4" destOrd="0" presId="urn:microsoft.com/office/officeart/2005/8/layout/lProcess3"/>
    <dgm:cxn modelId="{DDDD2B40-5346-45DA-89B3-F35C7D4774D5}" type="presParOf" srcId="{C137B51E-069D-4B9C-9A00-B67E6A15B1A4}" destId="{124C11BF-B20B-4063-AC93-D19CD69AB69B}" srcOrd="0" destOrd="0" presId="urn:microsoft.com/office/officeart/2005/8/layout/lProcess3"/>
    <dgm:cxn modelId="{095FAEF8-B914-4451-A093-3F936D583510}" type="presParOf" srcId="{235EC244-7A5A-470E-8ED8-35BCAF9FD4ED}" destId="{5BB547A6-06B3-40A9-AC23-69C15B6EA82A}" srcOrd="5" destOrd="0" presId="urn:microsoft.com/office/officeart/2005/8/layout/lProcess3"/>
    <dgm:cxn modelId="{1340A062-C77F-40BC-A9D1-3B4237AC8110}" type="presParOf" srcId="{235EC244-7A5A-470E-8ED8-35BCAF9FD4ED}" destId="{273837F3-570F-4D4D-ABC3-B3F7E9C396C7}" srcOrd="6" destOrd="0" presId="urn:microsoft.com/office/officeart/2005/8/layout/lProcess3"/>
    <dgm:cxn modelId="{83FCC3C3-9FC8-4F9B-9844-D8AF65007288}" type="presParOf" srcId="{273837F3-570F-4D4D-ABC3-B3F7E9C396C7}" destId="{D73AB47E-5872-45A6-892F-6A152DBFA8C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F562B2-D1C7-4D3E-B40C-91AC45C723D7}">
      <dsp:nvSpPr>
        <dsp:cNvPr id="0" name=""/>
        <dsp:cNvSpPr/>
      </dsp:nvSpPr>
      <dsp:spPr>
        <a:xfrm>
          <a:off x="119" y="311647"/>
          <a:ext cx="7809051" cy="112971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1</a:t>
          </a:r>
          <a:r>
            <a:rPr lang="ru-RU" sz="1900" b="1" kern="1200" dirty="0" smtClean="0"/>
            <a:t>.Оказание реальной помощи педагогам и воспитателям в развитии их мастерства профессиональных знаний, навыков, умений, в создании и организации творческих групп;  </a:t>
          </a:r>
          <a:endParaRPr lang="ru-RU" sz="1900" kern="1200" dirty="0"/>
        </a:p>
      </dsp:txBody>
      <dsp:txXfrm>
        <a:off x="119" y="311647"/>
        <a:ext cx="7809051" cy="1129712"/>
      </dsp:txXfrm>
    </dsp:sp>
    <dsp:sp modelId="{10A24DB9-E43C-497E-835B-DD1AFF11972F}">
      <dsp:nvSpPr>
        <dsp:cNvPr id="0" name=""/>
        <dsp:cNvSpPr/>
      </dsp:nvSpPr>
      <dsp:spPr>
        <a:xfrm>
          <a:off x="119" y="1599519"/>
          <a:ext cx="7869321" cy="112971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2.Диагностика состояния методического обеспечения и качества воспитательно-образовательного процесса в ДОУ;</a:t>
          </a:r>
          <a:endParaRPr lang="ru-RU" sz="1900" kern="1200" dirty="0"/>
        </a:p>
      </dsp:txBody>
      <dsp:txXfrm>
        <a:off x="119" y="1599519"/>
        <a:ext cx="7869321" cy="1129712"/>
      </dsp:txXfrm>
    </dsp:sp>
    <dsp:sp modelId="{124C11BF-B20B-4063-AC93-D19CD69AB69B}">
      <dsp:nvSpPr>
        <dsp:cNvPr id="0" name=""/>
        <dsp:cNvSpPr/>
      </dsp:nvSpPr>
      <dsp:spPr>
        <a:xfrm>
          <a:off x="119" y="2887391"/>
          <a:ext cx="7852657" cy="112971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3.Разработка новых методических (педагогических) технологий организации воспитательно-образовательного процесса в ДОУ;</a:t>
          </a:r>
          <a:endParaRPr lang="ru-RU" sz="1900" kern="1200" dirty="0"/>
        </a:p>
      </dsp:txBody>
      <dsp:txXfrm>
        <a:off x="119" y="2887391"/>
        <a:ext cx="7852657" cy="1129712"/>
      </dsp:txXfrm>
    </dsp:sp>
    <dsp:sp modelId="{D73AB47E-5872-45A6-892F-6A152DBFA8C8}">
      <dsp:nvSpPr>
        <dsp:cNvPr id="0" name=""/>
        <dsp:cNvSpPr/>
      </dsp:nvSpPr>
      <dsp:spPr>
        <a:xfrm>
          <a:off x="119" y="4175263"/>
          <a:ext cx="7751068" cy="112971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4.Реализация альтернативных образовательных услуг в соответствии с интересами детей и запросами их родителей.</a:t>
          </a:r>
          <a:endParaRPr lang="ru-RU" sz="1900" kern="1200" dirty="0"/>
        </a:p>
      </dsp:txBody>
      <dsp:txXfrm>
        <a:off x="119" y="4175263"/>
        <a:ext cx="7751068" cy="1129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A6BF74-8A5A-45B7-9125-2435A029D009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2E295E-D56A-44F1-BD74-7405B40EC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48AE21-A0BC-4E66-8989-6B5217184BC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7E346C6C-8EA4-41F1-A429-CCEDE2BAA017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B69B0487-ED2B-418F-AEFD-4F5241375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81C47752-541C-4CEF-991E-D5B65D6F1C60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D4A78F6F-4FEC-4DFB-ABB4-0DB0A637E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D1C2C1D5-AC46-4041-8075-4539C8ADD756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78C417BC-445E-4690-999C-6ED4251FE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AD6677F1-299A-4E23-82EF-606631F2BAE5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EEF12DD9-51E6-4823-B9AD-1E77A9CF8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298A542F-53DC-44EF-A0BA-274F595CE30E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05E1ECC8-A36F-4359-B33F-13EE216D0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E6A821D0-3071-41F9-91CD-07DEC63C1116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897945D0-D8D1-476F-973B-1A80A175B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389B6B9D-CBE4-46BA-8ABD-54A2570F0449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EB1C3406-8539-4E05-B089-63F4F84DA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55678644-A07F-4324-8DCA-2650B3B9BFCF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A107718C-3280-44A7-AB97-EE7489AFE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67F769B1-F322-4FBD-A829-7CDE308436A8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4DBE21B7-3B79-4BB1-9772-B0D3DA76E8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BDACF429-5D54-46F9-8F7A-552831D3FEBF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44F3E370-4E59-4C02-8744-CA6CC7B32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ACE4D556-318C-49BF-8305-5B62932EEB02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Arial" charset="0"/>
              </a:defRPr>
            </a:lvl1pPr>
          </a:lstStyle>
          <a:p>
            <a:pPr>
              <a:defRPr/>
            </a:pPr>
            <a:fld id="{38957562-3692-446C-9857-2A55D0F6D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29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8425" y="1047750"/>
            <a:ext cx="8477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Группа 6"/>
          <p:cNvGrpSpPr>
            <a:grpSpLocks/>
          </p:cNvGrpSpPr>
          <p:nvPr/>
        </p:nvGrpSpPr>
        <p:grpSpPr bwMode="auto">
          <a:xfrm>
            <a:off x="971550" y="3213100"/>
            <a:ext cx="7742238" cy="2994025"/>
            <a:chOff x="849056" y="3045916"/>
            <a:chExt cx="7165478" cy="375987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49056" y="3045916"/>
              <a:ext cx="7165478" cy="320797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Система методической работы по повышению профессиональной компетенции педагогов ДОУ </a:t>
              </a:r>
              <a:endPara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>
                <a:defRPr/>
              </a:pPr>
              <a:r>
                <a:rPr lang="ru-RU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в </a:t>
              </a:r>
              <a:r>
                <a:rPr lang="ru-RU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рамках ФГОС ДО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15695" y="6481565"/>
              <a:ext cx="6930568" cy="3242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Georgia" pitchFamily="18" charset="0"/>
                  <a:cs typeface="Arial" charset="0"/>
                </a:rPr>
                <a:t>30.08.2016</a:t>
              </a:r>
            </a:p>
          </p:txBody>
        </p:sp>
      </p:grpSp>
      <p:pic>
        <p:nvPicPr>
          <p:cNvPr id="1026" name="Picture 2" descr="C:\Users\Admin\Desktop\ФОНЫ\min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161" y="266353"/>
            <a:ext cx="2193454" cy="16343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39" name="Содержимое 5" descr="fgos-do.jpg"/>
          <p:cNvPicPr>
            <a:picLocks noChangeAspect="1"/>
          </p:cNvPicPr>
          <p:nvPr/>
        </p:nvPicPr>
        <p:blipFill>
          <a:blip r:embed="rId3" cstate="print"/>
          <a:srcRect r="4713"/>
          <a:stretch>
            <a:fillRect/>
          </a:stretch>
        </p:blipFill>
        <p:spPr bwMode="auto">
          <a:xfrm>
            <a:off x="611188" y="260350"/>
            <a:ext cx="22225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476672"/>
            <a:ext cx="7616895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cs typeface="Arial" charset="0"/>
              </a:rPr>
              <a:t>Районная</a:t>
            </a:r>
          </a:p>
          <a:p>
            <a:pPr algn="ctr"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cs typeface="Arial" charset="0"/>
              </a:rPr>
              <a:t> педагогическая конференция</a:t>
            </a:r>
          </a:p>
          <a:p>
            <a:pPr algn="ctr"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  <a:cs typeface="Arial" charset="0"/>
              </a:rPr>
              <a:t>«ФОРМИРОВАНИЕ СОВРЕМЕННОЙ МУНИЦИПАЛЬНОЙ ОБРАЗОВАТЕЛЬНОЙ СИСТЕМЫ, ОБЕСПЕЧИВАЮЩЕЙ ДОСТУПНОСТЬ И КАЧЕСТВО ОБРАЗОВАНИЯ В СООТВЕТСТВИИ С ЗАДАЧАМИ РАЗВИТИЯ РОССИЙСКОГО ОБЩЕСТВА»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267200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 через систему методической работы Чухломского района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59632" y="1700808"/>
            <a:ext cx="7643192" cy="3921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семинарах и педагогических конференциях</a:t>
            </a:r>
          </a:p>
        </p:txBody>
      </p:sp>
      <p:pic>
        <p:nvPicPr>
          <p:cNvPr id="4" name="Picture 7" descr="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4267200" cy="300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5" descr="Семинар в Колоске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859866" cy="364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4" descr="Семинар в КОЛОСКЕ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5176838" cy="3883025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27584" y="260648"/>
            <a:ext cx="7859216" cy="56494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Построение педагогического процесса через проектную деятельность</a:t>
            </a: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125538"/>
            <a:ext cx="45116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16338"/>
            <a:ext cx="51228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43608" y="548680"/>
            <a:ext cx="7643192" cy="55774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педагогов в научно-методической деятельности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12776"/>
            <a:ext cx="525621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C:\Users\Admin\Desktop\К Конференции\antn07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17032"/>
            <a:ext cx="3557761" cy="269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8913"/>
            <a:ext cx="43195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213100"/>
            <a:ext cx="4497387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C:\Users\Admin\Desktop\К Конференции\191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20688"/>
            <a:ext cx="3148608" cy="2386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33375"/>
            <a:ext cx="3748087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33375"/>
            <a:ext cx="3827462" cy="28686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500438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500438"/>
            <a:ext cx="37433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71600" y="404664"/>
            <a:ext cx="7715200" cy="57214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педагогов в конкурсах</a:t>
            </a:r>
          </a:p>
        </p:txBody>
      </p:sp>
      <p:pic>
        <p:nvPicPr>
          <p:cNvPr id="52227" name="Picture 4" descr="100_11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84984"/>
            <a:ext cx="2991473" cy="2780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914" y="1079053"/>
            <a:ext cx="4063999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 педагогов через систему методической работы в ДОУ</a:t>
            </a:r>
          </a:p>
        </p:txBody>
      </p:sp>
      <p:pic>
        <p:nvPicPr>
          <p:cNvPr id="53251" name="Picture 4" descr="sol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72816"/>
            <a:ext cx="4752528" cy="462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dmin\Desktop\К Конференции\100_7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94131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11560" y="332656"/>
            <a:ext cx="7427168" cy="57935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Педсоветы и семинары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4078791" cy="305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100_8410"/>
          <p:cNvPicPr>
            <a:picLocks noChangeAspect="1" noChangeArrowheads="1"/>
          </p:cNvPicPr>
          <p:nvPr/>
        </p:nvPicPr>
        <p:blipFill>
          <a:blip r:embed="rId4" cstate="print"/>
          <a:srcRect t="28957"/>
          <a:stretch>
            <a:fillRect/>
          </a:stretch>
        </p:blipFill>
        <p:spPr bwMode="auto">
          <a:xfrm>
            <a:off x="1763688" y="2060848"/>
            <a:ext cx="459407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Прогулка Смирнова 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4308493" cy="323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99592" y="404664"/>
            <a:ext cx="7787208" cy="57214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Открытые показы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52736"/>
            <a:ext cx="2914650" cy="218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IMG_20160527_1051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4139952" cy="316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4152461" cy="311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fl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0"/>
            <a:ext cx="36607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1187450" y="620713"/>
            <a:ext cx="417671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33CC"/>
                </a:solidFill>
                <a:latin typeface="Times New Roman" pitchFamily="18" charset="0"/>
              </a:rPr>
              <a:t>«Детство –важнейший период человеческой жизни, не подготовка к будущей жизни, а настоящая, яркая, самобытная, неповторимая жизнь, и от того, как прошло детство, кто вел ребенка за руку в детские годы, что вошло в его разум и сердце из окружающего мира, в решающей степени зависит, каким человеком станет сегодняшний малыш»</a:t>
            </a:r>
          </a:p>
          <a:p>
            <a:pPr algn="r"/>
            <a:endParaRPr lang="ru-RU" sz="2400" b="1" i="1">
              <a:solidFill>
                <a:srgbClr val="0033CC"/>
              </a:solidFill>
              <a:latin typeface="Times New Roman" pitchFamily="18" charset="0"/>
            </a:endParaRPr>
          </a:p>
          <a:p>
            <a:pPr algn="r"/>
            <a:r>
              <a:rPr lang="ru-RU" sz="2400" b="1" i="1">
                <a:solidFill>
                  <a:srgbClr val="0033CC"/>
                </a:solidFill>
                <a:latin typeface="Times New Roman" pitchFamily="18" charset="0"/>
              </a:rPr>
              <a:t>В. А. Сухомлинский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71600" y="332656"/>
            <a:ext cx="7715200" cy="57935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Консультации и мастер-классы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623" y="764704"/>
            <a:ext cx="3922095" cy="294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IMG_20160518_1405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698110"/>
            <a:ext cx="4211960" cy="315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5" name="Picture 5" descr="100_86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3888432" cy="291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6672"/>
            <a:ext cx="7715200" cy="5649491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Конкурсы в ДОУ</a:t>
            </a:r>
          </a:p>
          <a:p>
            <a:pPr>
              <a:defRPr/>
            </a:pP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3" descr="100_15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689282"/>
            <a:ext cx="3816424" cy="286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100_79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888432" cy="29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08720"/>
            <a:ext cx="3514593" cy="263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Самообразование педагогов</a:t>
            </a:r>
          </a:p>
        </p:txBody>
      </p:sp>
      <p:pic>
        <p:nvPicPr>
          <p:cNvPr id="58376" name="Picture 4" descr="met_kopil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600" y="4941168"/>
            <a:ext cx="2259829" cy="170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9"/>
          <p:cNvPicPr>
            <a:picLocks noChangeAspect="1" noChangeArrowheads="1"/>
          </p:cNvPicPr>
          <p:nvPr/>
        </p:nvPicPr>
        <p:blipFill>
          <a:blip r:embed="rId3" cstate="print"/>
          <a:srcRect l="3365" t="14888" r="19270" b="14796"/>
          <a:stretch>
            <a:fillRect/>
          </a:stretch>
        </p:blipFill>
        <p:spPr bwMode="auto">
          <a:xfrm>
            <a:off x="2051050" y="1125538"/>
            <a:ext cx="517683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300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3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Молодые педагоги</a:t>
            </a:r>
          </a:p>
        </p:txBody>
      </p:sp>
      <p:pic>
        <p:nvPicPr>
          <p:cNvPr id="59398" name="Picture 6" descr="IMG_20160527_104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908720"/>
            <a:ext cx="3254426" cy="2312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9399" name="Picture 7" descr="100_1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155461" cy="2367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9397" name="Picture 5" descr="Снежные фигуры"/>
          <p:cNvPicPr>
            <a:picLocks noChangeAspect="1" noChangeArrowheads="1"/>
          </p:cNvPicPr>
          <p:nvPr/>
        </p:nvPicPr>
        <p:blipFill>
          <a:blip r:embed="rId4" cstate="print"/>
          <a:srcRect t="16105"/>
          <a:stretch>
            <a:fillRect/>
          </a:stretch>
        </p:blipFill>
        <p:spPr bwMode="auto">
          <a:xfrm>
            <a:off x="2555776" y="4138865"/>
            <a:ext cx="4320480" cy="271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8" descr="100_08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684263"/>
            <a:ext cx="3443192" cy="517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Прямоугольник 4"/>
          <p:cNvSpPr>
            <a:spLocks noChangeArrowheads="1"/>
          </p:cNvSpPr>
          <p:nvPr/>
        </p:nvSpPr>
        <p:spPr bwMode="auto">
          <a:xfrm>
            <a:off x="1331640" y="3429000"/>
            <a:ext cx="67151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ДОРОГУ ОСИЛИТ ИДУЩИЙ В НОГУ СО ВРЕМЕНЕМ</a:t>
            </a:r>
          </a:p>
        </p:txBody>
      </p:sp>
      <p:pic>
        <p:nvPicPr>
          <p:cNvPr id="59395" name="Picture 6" descr="705839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653136"/>
            <a:ext cx="758511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4" name="Picture 2" descr="http://media.professionali.ru/processor/topics/original/2011/10/18/33508240-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6672"/>
            <a:ext cx="3918180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Admin\Pictures\фото\для КОЛЛАЖА\КОЛЛАЖ ДОУ\КОЛЛАЖ ДО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476250"/>
            <a:ext cx="7088187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365104"/>
            <a:ext cx="525303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204864"/>
            <a:ext cx="3205162" cy="427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38" y="346075"/>
            <a:ext cx="8189290" cy="706090"/>
          </a:xfrm>
        </p:spPr>
        <p:txBody>
          <a:bodyPr/>
          <a:lstStyle/>
          <a:p>
            <a:pPr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 МЕТОДИЧЕСКОЙ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ДОУ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:</a:t>
            </a:r>
            <a:r>
              <a:rPr lang="ru-RU" b="1" dirty="0" smtClean="0">
                <a:solidFill>
                  <a:srgbClr val="0000FF"/>
                </a:solidFill>
              </a:rPr>
              <a:t/>
            </a:r>
            <a:br>
              <a:rPr lang="ru-RU" b="1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50" y="1268413"/>
            <a:ext cx="7488238" cy="11525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качественного воспитательно-образовательного процесса, его постоянное саморазвитие на основе организации и координации методического обеспечения в целом и повышения педагогического мастерства каждого педагога.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4210943" cy="315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99592" y="908720"/>
          <a:ext cx="78695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04664"/>
            <a:ext cx="8435280" cy="70609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ЗАДАЧИ МЕТОДИЧЕСКОЙ РАБОТЫ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:</a:t>
            </a:r>
            <a:r>
              <a:rPr lang="ru-RU" sz="4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8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827088" y="765175"/>
            <a:ext cx="4465637" cy="53609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44040" name="Rectangle 9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643438" y="765175"/>
            <a:ext cx="3889375" cy="53609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КВАЛИФИКАЦИЯ</a:t>
            </a: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58888" y="1916113"/>
          <a:ext cx="3744912" cy="4281487"/>
        </p:xfrm>
        <a:graphic>
          <a:graphicData uri="http://schemas.openxmlformats.org/presentationml/2006/ole">
            <p:oleObj spid="_x0000_s44035" name="Диаграмма" r:id="rId3" imgW="3686043" imgH="4076807" progId="MSGraph.Chart.8">
              <p:embed followColorScheme="full"/>
            </p:oleObj>
          </a:graphicData>
        </a:graphic>
      </p:graphicFrame>
      <p:graphicFrame>
        <p:nvGraphicFramePr>
          <p:cNvPr id="4403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48263" y="3357563"/>
          <a:ext cx="3455987" cy="2984500"/>
        </p:xfrm>
        <a:graphic>
          <a:graphicData uri="http://schemas.openxmlformats.org/presentationml/2006/ole">
            <p:oleObj spid="_x0000_s44038" name="Диаграмма" r:id="rId4" imgW="4029137" imgH="4543522" progId="MSGraph.Chart.8">
              <p:embed followColorScheme="full"/>
            </p:oleObj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570412" cy="342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167" y="188640"/>
            <a:ext cx="460683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4" name="Picture 2" descr="C:\Users\Admin\Desktop\К Конференции\vlcsnap-2014-08-19-20h18m34s1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89040"/>
            <a:ext cx="4710492" cy="264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4" descr="hello_html_71028c1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902237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1_525535dea8e16525535dea8e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4919712" cy="491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9512" y="274638"/>
            <a:ext cx="8712968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Направления профессионального роста и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развития педагогических кадров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 педагогов через курсовую подготовку при ОГБОУ ДПО «КОИРО»</a:t>
            </a:r>
          </a:p>
        </p:txBody>
      </p:sp>
      <p:pic>
        <p:nvPicPr>
          <p:cNvPr id="47106" name="Picture 4" descr="%D0%94%D0%B8%D1%81%D1%82%D0%B0%D0%BD%D1%86%D0%B8%D0%BE%D0%BD%D0%BD%D0%BE%D0%B5%20%D0%BE%D0%B1%D1%83%D1%87%D0%B5%D0%BD%D0%B8%D0%B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952" y="2141145"/>
            <a:ext cx="7049462" cy="3877688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B5026B3B4A4294991109AEA28CBFB46" ma:contentTypeVersion="1" ma:contentTypeDescription="Создание документа." ma:contentTypeScope="" ma:versionID="94bedb83e1def23006803bf9ca5d05e7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353294c2809b87a4a8033d8915ffb880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T4CTUPCNHN5M-983588149-76</_dlc_DocId>
    <_dlc_DocIdUrl xmlns="c71519f2-859d-46c1-a1b6-2941efed936d">
      <Url>http://edu-sps.koiro.local/chuhloma/rodnik/1/Swetlana_Sorokina/_layouts/15/DocIdRedir.aspx?ID=T4CTUPCNHN5M-983588149-76</Url>
      <Description>T4CTUPCNHN5M-983588149-76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8CC56E9-4489-4728-B0AE-82D514896354}"/>
</file>

<file path=customXml/itemProps2.xml><?xml version="1.0" encoding="utf-8"?>
<ds:datastoreItem xmlns:ds="http://schemas.openxmlformats.org/officeDocument/2006/customXml" ds:itemID="{CA7BF11C-D097-4AAF-9A2C-79756647158D}"/>
</file>

<file path=customXml/itemProps3.xml><?xml version="1.0" encoding="utf-8"?>
<ds:datastoreItem xmlns:ds="http://schemas.openxmlformats.org/officeDocument/2006/customXml" ds:itemID="{F6A371DB-AE7F-4FDE-8AFA-73F888A1632F}"/>
</file>

<file path=customXml/itemProps4.xml><?xml version="1.0" encoding="utf-8"?>
<ds:datastoreItem xmlns:ds="http://schemas.openxmlformats.org/officeDocument/2006/customXml" ds:itemID="{9C401E8D-70E5-457E-8C7E-C63A59C45574}"/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282</Words>
  <Application>Microsoft Office PowerPoint</Application>
  <PresentationFormat>Экран (4:3)</PresentationFormat>
  <Paragraphs>39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1_Тема Office</vt:lpstr>
      <vt:lpstr>Диаграмма</vt:lpstr>
      <vt:lpstr>Слайд 1</vt:lpstr>
      <vt:lpstr>Слайд 2</vt:lpstr>
      <vt:lpstr>Слайд 3</vt:lpstr>
      <vt:lpstr>ЦЕЛЬ  МЕТОДИЧЕСКОЙ  РАБОТЫ  ДОУ: </vt:lpstr>
      <vt:lpstr>Слайд 5</vt:lpstr>
      <vt:lpstr>Слайд 6</vt:lpstr>
      <vt:lpstr>Слайд 7</vt:lpstr>
      <vt:lpstr>Направления профессионального роста и  развития педагогических кадров</vt:lpstr>
      <vt:lpstr>Повышение квалификации педагогов через курсовую подготовку при ОГБОУ ДПО «КОИРО»</vt:lpstr>
      <vt:lpstr>Повышение квалификации через систему методической работы Чухломского района</vt:lpstr>
      <vt:lpstr>Слайд 11</vt:lpstr>
      <vt:lpstr>Слайд 12</vt:lpstr>
      <vt:lpstr>Слайд 13</vt:lpstr>
      <vt:lpstr>Слайд 14</vt:lpstr>
      <vt:lpstr>Слайд 15</vt:lpstr>
      <vt:lpstr>Слайд 16</vt:lpstr>
      <vt:lpstr>Повышение квалификации педагогов через систему методической работы в ДОУ</vt:lpstr>
      <vt:lpstr>Слайд 18</vt:lpstr>
      <vt:lpstr>Слайд 19</vt:lpstr>
      <vt:lpstr>Слайд 20</vt:lpstr>
      <vt:lpstr>Слайд 21</vt:lpstr>
      <vt:lpstr>Самообразование педагогов</vt:lpstr>
      <vt:lpstr>Молодые педагоги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Admin</cp:lastModifiedBy>
  <cp:revision>69</cp:revision>
  <dcterms:created xsi:type="dcterms:W3CDTF">2014-07-06T18:18:01Z</dcterms:created>
  <dcterms:modified xsi:type="dcterms:W3CDTF">2016-08-29T18:50:57Z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0x0101005B5026B3B4A4294991109AEA28CBFB46</vt:lpwstr>
  </property>
  <property fmtid="{D5CDD505-2E9C-101B-9397-08002B2CF9AE}" pid="3" name="_dlc_DocIdItemGuid">
    <vt:lpwstr>2cd29d64-978b-407c-aa1e-1dd2871757fd</vt:lpwstr>
  </property>
</Properties>
</file>