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57" r:id="rId4"/>
    <p:sldId id="258" r:id="rId5"/>
    <p:sldId id="272" r:id="rId6"/>
    <p:sldId id="260" r:id="rId7"/>
    <p:sldId id="273" r:id="rId8"/>
    <p:sldId id="276" r:id="rId9"/>
    <p:sldId id="275" r:id="rId10"/>
    <p:sldId id="277" r:id="rId11"/>
    <p:sldId id="278" r:id="rId12"/>
    <p:sldId id="283" r:id="rId13"/>
    <p:sldId id="282" r:id="rId14"/>
    <p:sldId id="279" r:id="rId15"/>
    <p:sldId id="284" r:id="rId16"/>
    <p:sldId id="290" r:id="rId17"/>
    <p:sldId id="288" r:id="rId18"/>
    <p:sldId id="291" r:id="rId19"/>
    <p:sldId id="292" r:id="rId20"/>
    <p:sldId id="293" r:id="rId21"/>
    <p:sldId id="294" r:id="rId22"/>
    <p:sldId id="285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28C4B0-D69B-4B11-9F55-019C7C84286D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36817F-A1F2-473E-9BE5-E7930115B4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005E7-19BD-4FD4-A5DE-876AB8EEF903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CAA3-7969-407E-BF38-8E980696C0DD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91FC-EEF9-4D2D-917B-130D79A709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D6DA-7DC5-4934-8A25-378E4AFFE0DC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F483-50A7-4886-BA5C-CF4CA3497B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3882-4F02-415F-9FC9-2BA12284C7E3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5301-1788-4455-B7F8-1005E0DAB0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195F-0BD0-4AFC-BE63-9AA6505C3C7B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7F27-33EB-4911-80EA-952A42103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5EAF-645C-4918-BEFF-B4C63071FAC8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884F8-CBC9-47E5-A063-D971DC7312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653C-99CF-4551-83B2-753D530563DE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DCF9-5392-4A52-ACAE-E3EF111E71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C1CF-80BA-4EEF-AC67-38750C7678D4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E904-7A2F-4D97-8168-1466A8415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D732-25B1-49FA-A218-05F3CF1551AD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2DA7-C37C-4009-8277-55E0A588A0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3D19-3E14-4890-BB65-00DC4C6AADEF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2B2F-2789-4EA3-BFDF-99BB08A7C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7F2D-C251-44C9-BAB1-811A0712A415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ACC84-EAFF-48C4-BBB9-CB4CE0F826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8415-603F-444A-B5C1-7D6CC6AEF6D1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EF3A2-78EF-46BF-AFD7-D6363BB49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7BE0-92CE-4E6E-BA3F-0DD02BDD0DBC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084C-0B30-4AB1-B305-9C4D37952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ACDFF-0D34-46C5-88B4-DE420401FC00}" type="datetimeFigureOut">
              <a:rPr lang="ru-RU"/>
              <a:pPr>
                <a:defRPr/>
              </a:pPr>
              <a:t>03.10.2021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4F8766-5057-4DA9-A412-89109EBFD4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5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9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30163"/>
            <a:ext cx="917733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515344" y="1486933"/>
            <a:ext cx="6617418" cy="193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ru-RU" sz="4800" b="1" i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Почему листья желтеют и опадают</a:t>
            </a:r>
            <a:r>
              <a:rPr lang="ru-RU" sz="7200" b="1" i="1" dirty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2319338" y="4048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ctr"/>
            <a:endParaRPr lang="ru-RU" b="1" i="1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613" y="3789363"/>
            <a:ext cx="549275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/>
              <a:t>Краткосрочный исследовательский проект </a:t>
            </a:r>
          </a:p>
          <a:p>
            <a:pPr algn="ctr"/>
            <a:r>
              <a:rPr lang="ru-RU" b="1"/>
              <a:t>в подготовительной к школе группе</a:t>
            </a:r>
            <a:r>
              <a:rPr lang="ru-RU"/>
              <a:t> 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7956550" y="6394450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2021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6100" y="4941888"/>
            <a:ext cx="4319588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Авторы проекта: дети и воспитатель </a:t>
            </a:r>
          </a:p>
          <a:p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Румянцева Любовь Викторовна</a:t>
            </a:r>
          </a:p>
          <a:p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1835150" y="333375"/>
            <a:ext cx="5132388" cy="91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МБДОУ Чухломский детский сад «Родничок» Чухломского муниципального района Костромской области»</a:t>
            </a:r>
            <a:endParaRPr lang="ru-RU" b="1">
              <a:solidFill>
                <a:srgbClr val="990000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051050" y="6021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4578" name="Содержимое 5" descr="p-Q4TcmmVJ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54413" y="1600200"/>
            <a:ext cx="2035175" cy="4525963"/>
          </a:xfrm>
        </p:spPr>
      </p:pic>
      <p:pic>
        <p:nvPicPr>
          <p:cNvPr id="2457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625" y="476250"/>
            <a:ext cx="8358188" cy="6064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Наблюдения с детьми на прогулке за деревьями,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за изменениями погоды осенью,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сбор букета из листьев</a:t>
            </a:r>
          </a:p>
          <a:p>
            <a:pPr algn="r"/>
            <a:endParaRPr lang="ru-RU" sz="2400" b="1">
              <a:solidFill>
                <a:srgbClr val="C00000"/>
              </a:solidFill>
            </a:endParaRPr>
          </a:p>
          <a:p>
            <a:endParaRPr lang="ru-RU" sz="2000" b="1">
              <a:solidFill>
                <a:srgbClr val="C00000"/>
              </a:solidFill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Утром мы во двор идем Листья сыплются дождем, Под ногами шелестят, И летят, летят, летят…</a:t>
            </a:r>
          </a:p>
        </p:txBody>
      </p:sp>
      <p:pic>
        <p:nvPicPr>
          <p:cNvPr id="24581" name="Рисунок 6" descr="p-Q4TcmmVJ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00213"/>
            <a:ext cx="2520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 descr="rIbA8EfRjg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557338"/>
            <a:ext cx="25812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5602" name="Содержимое 7" descr="kWA1pfoVS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11363"/>
            <a:ext cx="8229600" cy="3703637"/>
          </a:xfrm>
        </p:spPr>
      </p:pic>
      <p:pic>
        <p:nvPicPr>
          <p:cNvPr id="25603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9" descr="lI0JEWA705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068638"/>
            <a:ext cx="55784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8" descr="kWA1pfoVS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5410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6" name="Содержимое 9" descr="26SUH0zSUZ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11363"/>
            <a:ext cx="8229600" cy="3703637"/>
          </a:xfrm>
        </p:spPr>
      </p:pic>
      <p:pic>
        <p:nvPicPr>
          <p:cNvPr id="26627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10" descr="26SUH0zSUZQ.jpg"/>
          <p:cNvPicPr>
            <a:picLocks noChangeAspect="1"/>
          </p:cNvPicPr>
          <p:nvPr/>
        </p:nvPicPr>
        <p:blipFill>
          <a:blip r:embed="rId2" cstate="print"/>
          <a:srcRect l="18597" t="16776" r="20734" b="3241"/>
          <a:stretch>
            <a:fillRect/>
          </a:stretch>
        </p:blipFill>
        <p:spPr bwMode="auto">
          <a:xfrm>
            <a:off x="827088" y="1052513"/>
            <a:ext cx="75612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7650" name="Содержимое 10" descr="MaX3DY8Ez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11363"/>
            <a:ext cx="8229600" cy="3703637"/>
          </a:xfrm>
        </p:spPr>
      </p:pic>
      <p:pic>
        <p:nvPicPr>
          <p:cNvPr id="27651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1" descr="MaX3DY8Ezpg.jpg"/>
          <p:cNvPicPr>
            <a:picLocks noChangeAspect="1"/>
          </p:cNvPicPr>
          <p:nvPr/>
        </p:nvPicPr>
        <p:blipFill>
          <a:blip r:embed="rId3" cstate="print"/>
          <a:srcRect l="7301" t="-386" r="21672" b="-1118"/>
          <a:stretch>
            <a:fillRect/>
          </a:stretch>
        </p:blipFill>
        <p:spPr bwMode="auto">
          <a:xfrm>
            <a:off x="900113" y="1125538"/>
            <a:ext cx="73453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0722" name="Содержимое 11" descr="8ooQQWQjbq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54413" y="1600200"/>
            <a:ext cx="2035175" cy="4525963"/>
          </a:xfrm>
        </p:spPr>
      </p:pic>
      <p:pic>
        <p:nvPicPr>
          <p:cNvPr id="30723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2" descr="8ooQQWQjbqQ.jpg"/>
          <p:cNvPicPr>
            <a:picLocks noChangeAspect="1"/>
          </p:cNvPicPr>
          <p:nvPr/>
        </p:nvPicPr>
        <p:blipFill>
          <a:blip r:embed="rId2" cstate="print"/>
          <a:srcRect t="26160" b="20479"/>
          <a:stretch>
            <a:fillRect/>
          </a:stretch>
        </p:blipFill>
        <p:spPr bwMode="auto">
          <a:xfrm>
            <a:off x="2051050" y="1052513"/>
            <a:ext cx="547370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1746" name="Содержимое 9" descr="8EmWx4wyT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11363"/>
            <a:ext cx="8229600" cy="3703637"/>
          </a:xfrm>
        </p:spPr>
      </p:pic>
      <p:pic>
        <p:nvPicPr>
          <p:cNvPr id="31747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0" descr="8EmWx4wyTaE.jpg"/>
          <p:cNvPicPr>
            <a:picLocks noChangeAspect="1"/>
          </p:cNvPicPr>
          <p:nvPr/>
        </p:nvPicPr>
        <p:blipFill>
          <a:blip r:embed="rId2" cstate="print"/>
          <a:srcRect l="16730" t="6250" r="19560" b="-732"/>
          <a:stretch>
            <a:fillRect/>
          </a:stretch>
        </p:blipFill>
        <p:spPr bwMode="auto">
          <a:xfrm>
            <a:off x="1403350" y="1196975"/>
            <a:ext cx="6840538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188" y="333375"/>
            <a:ext cx="7921625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Эксперимент с листьями </a:t>
            </a: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«Почему лист зеленый?»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(выделение из листа хлорофилла, как самостоятельное красящее вещество).</a:t>
            </a:r>
          </a:p>
        </p:txBody>
      </p:sp>
      <p:pic>
        <p:nvPicPr>
          <p:cNvPr id="36874" name="Picture 10" descr="20210929_15354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773238"/>
            <a:ext cx="8229600" cy="3706812"/>
          </a:xfrm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84213" y="6018213"/>
            <a:ext cx="798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А вы, знаете, </a:t>
            </a:r>
            <a:r>
              <a:rPr lang="ru-RU" b="1"/>
              <a:t>почему желтеют листья</a:t>
            </a:r>
            <a:r>
              <a:rPr lang="ru-RU"/>
              <a:t>? А хотели бы узнать эту тайну?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68538" y="188913"/>
            <a:ext cx="5040312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2779" name="Picture 11" descr="20210929_15371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6200"/>
            <a:ext cx="8229600" cy="37068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68538" y="188913"/>
            <a:ext cx="5040312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1994" name="Picture 10" descr="20210929_1539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209550"/>
            <a:ext cx="2995612" cy="6648450"/>
          </a:xfrm>
        </p:spPr>
      </p:pic>
      <p:pic>
        <p:nvPicPr>
          <p:cNvPr id="41995" name="Picture 11" descr="20210929_1539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6252" r="29529" b="34613"/>
          <a:stretch>
            <a:fillRect/>
          </a:stretch>
        </p:blipFill>
        <p:spPr>
          <a:xfrm>
            <a:off x="4787900" y="260350"/>
            <a:ext cx="3541713" cy="65976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68538" y="188913"/>
            <a:ext cx="5040312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4042" name="Picture 10" descr="20210929_15400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12692" r="16879"/>
          <a:stretch>
            <a:fillRect/>
          </a:stretch>
        </p:blipFill>
        <p:spPr>
          <a:xfrm>
            <a:off x="468313" y="1125538"/>
            <a:ext cx="8388350" cy="53641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5363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928688" y="2863850"/>
            <a:ext cx="6929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endParaRPr lang="ru-RU" b="1" i="1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350" y="1700213"/>
            <a:ext cx="6165850" cy="3409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Паспорт проекта:</a:t>
            </a:r>
          </a:p>
          <a:p>
            <a:pPr algn="ctr"/>
            <a:endParaRPr lang="ru-RU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u="sng">
                <a:solidFill>
                  <a:srgbClr val="C00000"/>
                </a:solidFill>
                <a:latin typeface="Calibri" pitchFamily="34" charset="0"/>
              </a:rPr>
              <a:t>Тип проекта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: познавательно-исследовательский,игровой;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>
                <a:solidFill>
                  <a:srgbClr val="C00000"/>
                </a:solidFill>
                <a:latin typeface="Calibri" pitchFamily="34" charset="0"/>
              </a:rPr>
              <a:t>Продолжительность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: краткосрочный с 28.09.21 – 29.09.21 гг.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>
                <a:solidFill>
                  <a:srgbClr val="C00000"/>
                </a:solidFill>
                <a:latin typeface="Calibri" pitchFamily="34" charset="0"/>
              </a:rPr>
              <a:t>Возрастная группа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: подготовительная к школе группа;</a:t>
            </a:r>
          </a:p>
          <a:p>
            <a:pPr>
              <a:buFont typeface="Wingdings" pitchFamily="2" charset="2"/>
              <a:buChar char="Ø"/>
            </a:pPr>
            <a:r>
              <a:rPr lang="ru-RU" sz="2400" u="sng">
                <a:solidFill>
                  <a:srgbClr val="C00000"/>
                </a:solidFill>
                <a:latin typeface="Calibri" pitchFamily="34" charset="0"/>
              </a:rPr>
              <a:t>Участники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: дети, воспитатель.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68538" y="188913"/>
            <a:ext cx="5040312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6087" name="Picture 7" descr="20210929_15502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9741" r="21123"/>
          <a:stretch>
            <a:fillRect/>
          </a:stretch>
        </p:blipFill>
        <p:spPr>
          <a:xfrm>
            <a:off x="1908175" y="1125538"/>
            <a:ext cx="5689600" cy="3706812"/>
          </a:xfrm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95288" y="5084763"/>
            <a:ext cx="8316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Когда наступает осень и становится холоднее и меньше солнечного цвета это зеленое вещество постепенно уменьшается, пока не </a:t>
            </a:r>
            <a:r>
              <a:rPr lang="ru-RU" sz="2000" b="1"/>
              <a:t>пропадает совсем</a:t>
            </a:r>
            <a:r>
              <a:rPr lang="ru-RU" sz="2000"/>
              <a:t>. Тогда </a:t>
            </a:r>
            <a:r>
              <a:rPr lang="ru-RU" sz="2000" b="1"/>
              <a:t>лист меняет свой цвет</a:t>
            </a:r>
            <a:r>
              <a:rPr lang="ru-RU" sz="2000"/>
              <a:t>, </a:t>
            </a:r>
            <a:r>
              <a:rPr lang="ru-RU"/>
              <a:t>становится </a:t>
            </a:r>
            <a:r>
              <a:rPr lang="ru-RU" b="1"/>
              <a:t>желтым</a:t>
            </a:r>
            <a:r>
              <a:rPr lang="ru-RU"/>
              <a:t>.</a:t>
            </a:r>
            <a:r>
              <a:rPr lang="ru-RU" sz="20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68538" y="188913"/>
            <a:ext cx="5040312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7113" name="Picture 9" descr="20210929_1542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04813"/>
            <a:ext cx="5903912" cy="2879725"/>
          </a:xfrm>
        </p:spPr>
      </p:pic>
      <p:pic>
        <p:nvPicPr>
          <p:cNvPr id="47114" name="Picture 10" descr="20210929_1543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43213" y="3716338"/>
            <a:ext cx="5767387" cy="28003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3794" name="Содержимое 11" descr="3EWtItiqzJ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11363"/>
            <a:ext cx="8229600" cy="3703637"/>
          </a:xfrm>
        </p:spPr>
      </p:pic>
      <p:pic>
        <p:nvPicPr>
          <p:cNvPr id="33795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757238" y="84138"/>
            <a:ext cx="84978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pic>
        <p:nvPicPr>
          <p:cNvPr id="33797" name="Рисунок 13" descr="u1eFbKG1N_Q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341438"/>
            <a:ext cx="30861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14" descr="i5V88rMimKE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1412875"/>
            <a:ext cx="4786313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1507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03350" y="404813"/>
            <a:ext cx="6480175" cy="3387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Заключительный этап :</a:t>
            </a:r>
          </a:p>
          <a:p>
            <a:pPr algn="ctr"/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3600">
                <a:solidFill>
                  <a:srgbClr val="C00000"/>
                </a:solidFill>
                <a:latin typeface="Calibri" pitchFamily="34" charset="0"/>
              </a:rPr>
              <a:t>Анализ деятельности.</a:t>
            </a:r>
          </a:p>
          <a:p>
            <a:pPr>
              <a:buFont typeface="Arial" charset="0"/>
              <a:buChar char="•"/>
            </a:pPr>
            <a:r>
              <a:rPr lang="ru-RU" sz="3600">
                <a:solidFill>
                  <a:srgbClr val="C00000"/>
                </a:solidFill>
                <a:latin typeface="Calibri" pitchFamily="34" charset="0"/>
              </a:rPr>
              <a:t>Оформление презентации проекта</a:t>
            </a:r>
          </a:p>
          <a:p>
            <a:pPr algn="ctr"/>
            <a:endParaRPr lang="ru-RU" sz="36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27088" y="3573463"/>
            <a:ext cx="75612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/>
              <a:t>Проектная исследовательская </a:t>
            </a:r>
            <a:r>
              <a:rPr lang="ru-RU" sz="2000"/>
              <a:t>деятельность повысила интерес детей, к познанию окружающего мира путем наблюдения и экспериментирования. Использование в работе исследовательского метода позволило детям в ходе эксперимента и практической деятельности находить ответы на интересующие его вопросы, устанавливать причинно-следственные связи в изучаемом круге явлений.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7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8313" y="404813"/>
            <a:ext cx="8280400" cy="61579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Цель проекта:</a:t>
            </a:r>
          </a:p>
          <a:p>
            <a:endParaRPr lang="ru-RU" sz="20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r>
              <a:rPr lang="ru-RU" sz="2000">
                <a:solidFill>
                  <a:srgbClr val="C00000"/>
                </a:solidFill>
              </a:rPr>
              <a:t>Расширение представления детей о природном явлении осени: почему желтеют листья?</a:t>
            </a:r>
            <a:r>
              <a:rPr lang="ru-RU" sz="2000">
                <a:solidFill>
                  <a:srgbClr val="C00000"/>
                </a:solidFill>
                <a:latin typeface="Calibri" pitchFamily="34" charset="0"/>
              </a:rPr>
              <a:t>	</a:t>
            </a:r>
          </a:p>
          <a:p>
            <a:endParaRPr lang="ru-RU" sz="200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Задачи проекта:</a:t>
            </a:r>
          </a:p>
          <a:p>
            <a:endParaRPr lang="ru-RU" sz="20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C00000"/>
                </a:solidFill>
              </a:rPr>
              <a:t>Развивать познавательный интерес детей к исследовательской деятельности в процессе наблюдения за объектами природы и экспериментирования и желание познавать новое.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C00000"/>
                </a:solidFill>
              </a:rPr>
              <a:t>Формировать у детей предпосылки универсальных познавательных действий: устанавливать причинно-следственные связи в изучаемом круге явлений, обобщать, проводить сравнение, анализировать.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C00000"/>
                </a:solidFill>
              </a:rPr>
              <a:t>Активизировать и обогащать словарь детей.</a:t>
            </a:r>
          </a:p>
          <a:p>
            <a:r>
              <a:rPr lang="ru-RU" sz="2000">
                <a:solidFill>
                  <a:srgbClr val="C00000"/>
                </a:solidFill>
              </a:rPr>
              <a:t>Развивать эстетическое восприятие, умение видеть красоту окружающего мира, разнообразие его красок и форм.</a:t>
            </a:r>
          </a:p>
          <a:p>
            <a:pPr>
              <a:buFont typeface="Wingdings" pitchFamily="2" charset="2"/>
              <a:buChar char="Ø"/>
            </a:pPr>
            <a:endParaRPr lang="ru-RU" sz="200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7411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0113" y="-495300"/>
            <a:ext cx="7848600" cy="70167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u="sng"/>
          </a:p>
          <a:p>
            <a:endParaRPr lang="ru-RU">
              <a:solidFill>
                <a:srgbClr val="C00000"/>
              </a:solidFill>
            </a:endParaRPr>
          </a:p>
          <a:p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Ожидаемые результаты: </a:t>
            </a:r>
          </a:p>
          <a:p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2800">
                <a:solidFill>
                  <a:srgbClr val="C00000"/>
                </a:solidFill>
              </a:rPr>
              <a:t>Дети умеют наблюдать, исследовать, анализировать, сравнивать, обобщать, устанавливать причинно-следственные связи. Умеют правильно формулировать предложения, составлять рассказы по предложенному материалу; у детей сформированы навыки ответственного отношения к природе, как к основе экологических условий жизни.</a:t>
            </a:r>
          </a:p>
          <a:p>
            <a:endParaRPr lang="ru-RU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28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8435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450" y="333375"/>
            <a:ext cx="7345363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</a:t>
            </a:r>
            <a:endParaRPr lang="ru-RU" sz="220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ru-RU" sz="28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Этапы проекта :</a:t>
            </a:r>
          </a:p>
          <a:p>
            <a:pPr algn="ctr"/>
            <a:endParaRPr lang="ru-RU" sz="28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ru-RU" sz="28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Content Placeholder 18438">
            <a:extLst>
              <a:ext uri="{FF2B5EF4-FFF2-40B4-BE49-F238E27FC236}">
                <a16:creationId xmlns:a16="http://schemas.microsoft.com/office/drawing/2014/main" id="{D978CB04-17DF-42E0-90B2-F6997FFD28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288925" y="1341438"/>
            <a:ext cx="9432925" cy="5203825"/>
            <a:chOff x="227" y="954"/>
            <a:chExt cx="5261" cy="2902"/>
          </a:xfrm>
        </p:grpSpPr>
        <p:sp>
          <p:nvSpPr>
            <p:cNvPr id="4" name="_s18446">
              <a:extLst>
                <a:ext uri="{FF2B5EF4-FFF2-40B4-BE49-F238E27FC236}">
                  <a16:creationId xmlns:a16="http://schemas.microsoft.com/office/drawing/2014/main" id="{34B498CB-7AC3-4100-AAE6-A42F49B2FA5C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313" y="1447"/>
              <a:ext cx="1088" cy="108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69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_s18440">
              <a:extLst>
                <a:ext uri="{FF2B5EF4-FFF2-40B4-BE49-F238E27FC236}">
                  <a16:creationId xmlns:a16="http://schemas.microsoft.com/office/drawing/2014/main" id="{BCD12936-5DC0-476E-BC76-763AFA9C7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1066"/>
              <a:ext cx="108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1" i="0" u="none" strike="noStrike" cap="none" normalizeH="0" baseline="0">
                  <a:ln>
                    <a:noFill/>
                  </a:ln>
                  <a:solidFill>
                    <a:srgbClr val="CC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ОСНОВНОЙ</a:t>
              </a:r>
            </a:p>
          </p:txBody>
        </p:sp>
        <p:sp>
          <p:nvSpPr>
            <p:cNvPr id="6" name="_s18447">
              <a:extLst>
                <a:ext uri="{FF2B5EF4-FFF2-40B4-BE49-F238E27FC236}">
                  <a16:creationId xmlns:a16="http://schemas.microsoft.com/office/drawing/2014/main" id="{B9930E1E-E152-4D27-94F3-0D8E6C4217E8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671" y="2068"/>
              <a:ext cx="1088" cy="1089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69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18441">
              <a:extLst>
                <a:ext uri="{FF2B5EF4-FFF2-40B4-BE49-F238E27FC236}">
                  <a16:creationId xmlns:a16="http://schemas.microsoft.com/office/drawing/2014/main" id="{F8102A3E-8D0E-484B-B74A-BE248B970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2938"/>
              <a:ext cx="108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1" i="0" u="none" strike="noStrike" cap="none" normalizeH="0" baseline="0">
                  <a:ln>
                    <a:noFill/>
                  </a:ln>
                  <a:solidFill>
                    <a:srgbClr val="CC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ЗАКЛЮЧИТЕЛЬНЫЙ</a:t>
              </a:r>
            </a:p>
          </p:txBody>
        </p:sp>
        <p:sp>
          <p:nvSpPr>
            <p:cNvPr id="8" name="_s18448">
              <a:extLst>
                <a:ext uri="{FF2B5EF4-FFF2-40B4-BE49-F238E27FC236}">
                  <a16:creationId xmlns:a16="http://schemas.microsoft.com/office/drawing/2014/main" id="{8A58253C-2BB5-4D8C-8ED0-B20DF9E1E76E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1954" y="2067"/>
              <a:ext cx="1088" cy="1089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69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_s18442">
              <a:extLst>
                <a:ext uri="{FF2B5EF4-FFF2-40B4-BE49-F238E27FC236}">
                  <a16:creationId xmlns:a16="http://schemas.microsoft.com/office/drawing/2014/main" id="{513DF149-20A0-4CC0-BB88-CDAE83060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" y="2938"/>
              <a:ext cx="1088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1" i="0" u="none" strike="noStrike" cap="none" normalizeH="0" baseline="0">
                  <a:ln>
                    <a:noFill/>
                  </a:ln>
                  <a:solidFill>
                    <a:srgbClr val="CC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ПОДГОТОВИТЕЛЬНЫЙ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9459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1"/>
          <p:cNvSpPr>
            <a:spLocks noChangeArrowheads="1"/>
          </p:cNvSpPr>
          <p:nvPr/>
        </p:nvSpPr>
        <p:spPr bwMode="auto">
          <a:xfrm>
            <a:off x="1763713" y="692150"/>
            <a:ext cx="64801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 </a:t>
            </a:r>
            <a:r>
              <a:rPr lang="ru-RU" sz="2800" b="1">
                <a:solidFill>
                  <a:srgbClr val="C00000"/>
                </a:solidFill>
              </a:rPr>
              <a:t>Подготовительный этап:</a:t>
            </a:r>
          </a:p>
          <a:p>
            <a:pPr algn="ctr"/>
            <a:endParaRPr lang="ru-RU" sz="2800" b="1">
              <a:solidFill>
                <a:srgbClr val="C00000"/>
              </a:solidFill>
            </a:endParaRPr>
          </a:p>
          <a:p>
            <a:r>
              <a:rPr lang="ru-RU" sz="2400">
                <a:solidFill>
                  <a:srgbClr val="C00000"/>
                </a:solidFill>
              </a:rPr>
              <a:t>1.Рассматривание осенних листьев.</a:t>
            </a:r>
          </a:p>
          <a:p>
            <a:r>
              <a:rPr lang="ru-RU" sz="2400">
                <a:solidFill>
                  <a:srgbClr val="C00000"/>
                </a:solidFill>
              </a:rPr>
              <a:t>2. Постановка вопроса – зачем желтеют листья.</a:t>
            </a:r>
          </a:p>
          <a:p>
            <a:r>
              <a:rPr lang="ru-RU" sz="2400">
                <a:solidFill>
                  <a:srgbClr val="C00000"/>
                </a:solidFill>
              </a:rPr>
              <a:t>3. Изучение литературы по данной проблеме.</a:t>
            </a:r>
          </a:p>
          <a:p>
            <a:r>
              <a:rPr lang="ru-RU" sz="2400">
                <a:solidFill>
                  <a:srgbClr val="C00000"/>
                </a:solidFill>
              </a:rPr>
              <a:t>4. Подготовка материала для успешного решения проекта.</a:t>
            </a:r>
          </a:p>
          <a:p>
            <a:r>
              <a:rPr lang="ru-RU" sz="2400">
                <a:solidFill>
                  <a:srgbClr val="C00000"/>
                </a:solidFill>
              </a:rPr>
              <a:t>5. Заинтересовать детей данной проблемой.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0483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857250" y="428625"/>
            <a:ext cx="7818438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Основной этап :</a:t>
            </a:r>
          </a:p>
          <a:p>
            <a:pPr algn="ctr"/>
            <a:endParaRPr lang="ru-RU" sz="2800" b="1">
              <a:solidFill>
                <a:srgbClr val="C00000"/>
              </a:solidFill>
            </a:endParaRPr>
          </a:p>
          <a:p>
            <a:r>
              <a:rPr lang="ru-RU" sz="2000">
                <a:solidFill>
                  <a:srgbClr val="C00000"/>
                </a:solidFill>
              </a:rPr>
              <a:t>1. Беседа с детьми.  «Что такое листопад?»</a:t>
            </a:r>
            <a:r>
              <a:rPr lang="ru-RU" sz="2000" b="1">
                <a:solidFill>
                  <a:srgbClr val="C00000"/>
                </a:solidFill>
              </a:rPr>
              <a:t> почему желтеют листья</a:t>
            </a:r>
            <a:endParaRPr lang="ru-RU" sz="2000">
              <a:solidFill>
                <a:srgbClr val="C00000"/>
              </a:solidFill>
            </a:endParaRPr>
          </a:p>
          <a:p>
            <a:r>
              <a:rPr lang="ru-RU" sz="2000">
                <a:solidFill>
                  <a:srgbClr val="C00000"/>
                </a:solidFill>
              </a:rPr>
              <a:t>2. Отгадывание загадок по теме </a:t>
            </a:r>
            <a:r>
              <a:rPr lang="ru-RU" sz="2000" i="1">
                <a:solidFill>
                  <a:srgbClr val="C00000"/>
                </a:solidFill>
              </a:rPr>
              <a:t>«Осень»</a:t>
            </a:r>
            <a:r>
              <a:rPr lang="ru-RU" sz="2000">
                <a:solidFill>
                  <a:srgbClr val="C00000"/>
                </a:solidFill>
              </a:rPr>
              <a:t>.</a:t>
            </a:r>
            <a:r>
              <a:rPr lang="ru-RU" sz="2000" u="sng">
                <a:solidFill>
                  <a:srgbClr val="C00000"/>
                </a:solidFill>
              </a:rPr>
              <a:t> </a:t>
            </a:r>
            <a:endParaRPr lang="ru-RU" sz="2000">
              <a:solidFill>
                <a:srgbClr val="C00000"/>
              </a:solidFill>
            </a:endParaRPr>
          </a:p>
          <a:p>
            <a:r>
              <a:rPr lang="ru-RU" sz="2000">
                <a:solidFill>
                  <a:srgbClr val="C00000"/>
                </a:solidFill>
              </a:rPr>
              <a:t>3. Д/и: </a:t>
            </a:r>
            <a:r>
              <a:rPr lang="ru-RU" sz="2000" i="1">
                <a:solidFill>
                  <a:srgbClr val="C00000"/>
                </a:solidFill>
              </a:rPr>
              <a:t>«Да и нет»</a:t>
            </a:r>
            <a:r>
              <a:rPr lang="ru-RU" sz="2000">
                <a:solidFill>
                  <a:srgbClr val="C00000"/>
                </a:solidFill>
              </a:rPr>
              <a:t> . Д/и </a:t>
            </a:r>
            <a:r>
              <a:rPr lang="ru-RU" sz="2000" i="1">
                <a:solidFill>
                  <a:srgbClr val="C00000"/>
                </a:solidFill>
              </a:rPr>
              <a:t>«Доскажи словечко»</a:t>
            </a:r>
            <a:r>
              <a:rPr lang="ru-RU" sz="2000">
                <a:solidFill>
                  <a:srgbClr val="C00000"/>
                </a:solidFill>
              </a:rPr>
              <a:t>.</a:t>
            </a:r>
          </a:p>
          <a:p>
            <a:r>
              <a:rPr lang="ru-RU" sz="2000">
                <a:solidFill>
                  <a:srgbClr val="C00000"/>
                </a:solidFill>
              </a:rPr>
              <a:t>4.Чтение детской художественной литературы по теме : И. Соколов-Микитов. </a:t>
            </a:r>
            <a:r>
              <a:rPr lang="ru-RU" sz="2000" i="1">
                <a:solidFill>
                  <a:srgbClr val="C00000"/>
                </a:solidFill>
              </a:rPr>
              <a:t>«</a:t>
            </a:r>
            <a:r>
              <a:rPr lang="ru-RU" sz="2000" b="1" i="1">
                <a:solidFill>
                  <a:srgbClr val="C00000"/>
                </a:solidFill>
              </a:rPr>
              <a:t>Листопадничек</a:t>
            </a:r>
            <a:r>
              <a:rPr lang="ru-RU" sz="2000" i="1">
                <a:solidFill>
                  <a:srgbClr val="C00000"/>
                </a:solidFill>
              </a:rPr>
              <a:t>»</a:t>
            </a:r>
            <a:r>
              <a:rPr lang="ru-RU" sz="2000">
                <a:solidFill>
                  <a:srgbClr val="C00000"/>
                </a:solidFill>
              </a:rPr>
              <a:t>.</a:t>
            </a:r>
          </a:p>
          <a:p>
            <a:r>
              <a:rPr lang="ru-RU" sz="2000">
                <a:solidFill>
                  <a:srgbClr val="C00000"/>
                </a:solidFill>
              </a:rPr>
              <a:t> 5.Наблюдения с детьми на прогулке за деревьями, за изменениями погоды осенью, сбор букета из листьев.</a:t>
            </a:r>
          </a:p>
          <a:p>
            <a:r>
              <a:rPr lang="ru-RU" sz="2000">
                <a:solidFill>
                  <a:srgbClr val="C00000"/>
                </a:solidFill>
              </a:rPr>
              <a:t>6. Рассматривание </a:t>
            </a:r>
            <a:r>
              <a:rPr lang="ru-RU" sz="2000" b="1">
                <a:solidFill>
                  <a:srgbClr val="C00000"/>
                </a:solidFill>
              </a:rPr>
              <a:t>листьев</a:t>
            </a:r>
            <a:r>
              <a:rPr lang="ru-RU" sz="2000">
                <a:solidFill>
                  <a:srgbClr val="C00000"/>
                </a:solidFill>
              </a:rPr>
              <a:t> с различных деревьев.</a:t>
            </a:r>
          </a:p>
          <a:p>
            <a:r>
              <a:rPr lang="ru-RU" sz="2000">
                <a:solidFill>
                  <a:srgbClr val="C00000"/>
                </a:solidFill>
              </a:rPr>
              <a:t>7.Просмотр мультфильма </a:t>
            </a:r>
            <a:r>
              <a:rPr lang="ru-RU" sz="2000" b="1">
                <a:solidFill>
                  <a:srgbClr val="C00000"/>
                </a:solidFill>
              </a:rPr>
              <a:t>«Осенние корабли»</a:t>
            </a:r>
          </a:p>
          <a:p>
            <a:r>
              <a:rPr lang="ru-RU" sz="2000">
                <a:solidFill>
                  <a:srgbClr val="C00000"/>
                </a:solidFill>
              </a:rPr>
              <a:t>8. Эксперимент с </a:t>
            </a:r>
            <a:r>
              <a:rPr lang="ru-RU" sz="2000" b="1">
                <a:solidFill>
                  <a:srgbClr val="C00000"/>
                </a:solidFill>
              </a:rPr>
              <a:t>листьями </a:t>
            </a:r>
            <a:r>
              <a:rPr lang="ru-RU" sz="2000" i="1">
                <a:solidFill>
                  <a:srgbClr val="C00000"/>
                </a:solidFill>
              </a:rPr>
              <a:t>«</a:t>
            </a:r>
            <a:r>
              <a:rPr lang="ru-RU" sz="2000" b="1" i="1">
                <a:solidFill>
                  <a:srgbClr val="C00000"/>
                </a:solidFill>
              </a:rPr>
              <a:t>Почему лист зеленый</a:t>
            </a:r>
            <a:r>
              <a:rPr lang="ru-RU" sz="2000" i="1">
                <a:solidFill>
                  <a:srgbClr val="C00000"/>
                </a:solidFill>
              </a:rPr>
              <a:t>?»</a:t>
            </a:r>
            <a:r>
              <a:rPr lang="ru-RU" sz="2000">
                <a:solidFill>
                  <a:srgbClr val="C00000"/>
                </a:solidFill>
              </a:rPr>
              <a:t> (выделение из </a:t>
            </a:r>
            <a:r>
              <a:rPr lang="ru-RU" sz="2000" b="1">
                <a:solidFill>
                  <a:srgbClr val="C00000"/>
                </a:solidFill>
              </a:rPr>
              <a:t>листа хлорофилла</a:t>
            </a:r>
            <a:r>
              <a:rPr lang="ru-RU" sz="2000">
                <a:solidFill>
                  <a:srgbClr val="C00000"/>
                </a:solidFill>
              </a:rPr>
              <a:t>, как самостоятельное красящее вещество).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2531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55650" y="-771525"/>
            <a:ext cx="7920038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Беседа : «Что такое листопад?»почему желтеют листья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7643812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3555" name="Picture 2" descr="C:\Documents and Settings\User\Рабочий стол\осень\947f05f3-a302-4465-ab19-19ce848a3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2988" y="404813"/>
            <a:ext cx="7416800" cy="6040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Отгадывание загадок по теме «Осень»</a:t>
            </a:r>
          </a:p>
          <a:p>
            <a:pPr algn="ctr"/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23557" name="Рисунок 6" descr="C:\Users\Любовь\Desktop\фото для проекта\yqcOLjJzJ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8280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T4CTUPCNHN5M-256796007-3216</_dlc_DocId>
    <_dlc_DocIdUrl xmlns="c71519f2-859d-46c1-a1b6-2941efed936d">
      <Url>http://www.eduportal44.ru/chuhloma/rodnik/1/_layouts/15/DocIdRedir.aspx?ID=T4CTUPCNHN5M-256796007-3216</Url>
      <Description>T4CTUPCNHN5M-256796007-3216</Description>
    </_dlc_DocIdUrl>
  </documentManagement>
</p:properties>
</file>

<file path=customXml/itemProps1.xml><?xml version="1.0" encoding="utf-8"?>
<ds:datastoreItem xmlns:ds="http://schemas.openxmlformats.org/officeDocument/2006/customXml" ds:itemID="{51444FCF-99D7-412B-8400-4D96BC2E244C}"/>
</file>

<file path=customXml/itemProps2.xml><?xml version="1.0" encoding="utf-8"?>
<ds:datastoreItem xmlns:ds="http://schemas.openxmlformats.org/officeDocument/2006/customXml" ds:itemID="{2927DD59-03F5-4D0F-A6F8-4482F7811544}"/>
</file>

<file path=customXml/itemProps3.xml><?xml version="1.0" encoding="utf-8"?>
<ds:datastoreItem xmlns:ds="http://schemas.openxmlformats.org/officeDocument/2006/customXml" ds:itemID="{56725DD5-1A21-4C95-A78D-E6704FB660AE}"/>
</file>

<file path=customXml/itemProps4.xml><?xml version="1.0" encoding="utf-8"?>
<ds:datastoreItem xmlns:ds="http://schemas.openxmlformats.org/officeDocument/2006/customXml" ds:itemID="{AF9B58D7-B2F7-4576-91E1-F0DAE4623821}"/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470</Words>
  <Application>Microsoft Office PowerPoint</Application>
  <PresentationFormat>Экран (4:3)</PresentationFormat>
  <Paragraphs>125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Неизвестный пользователь</cp:lastModifiedBy>
  <cp:revision>56</cp:revision>
  <dcterms:modified xsi:type="dcterms:W3CDTF">2021-10-03T08:49:21Z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dd48ace7-074d-4a16-858b-c5f86c1e2867</vt:lpwstr>
  </property>
</Properties>
</file>