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6" d="100"/>
          <a:sy n="56" d="100"/>
        </p:scale>
        <p:origin x="-174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A192F6-E935-4997-98DF-CECC11B2E5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79CC0F-5477-44B6-A434-4AD0F76241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2952328"/>
          </a:xfrm>
        </p:spPr>
        <p:txBody>
          <a:bodyPr>
            <a:noAutofit/>
          </a:bodyPr>
          <a:lstStyle/>
          <a:p>
            <a:pPr algn="ctr"/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Corbel" pitchFamily="34" charset="0"/>
                <a:cs typeface="Times New Roman" pitchFamily="18" charset="0"/>
              </a:rPr>
              <a:t>Использование песочной терапии в развитии эмоционально- волевой сферы у детей с ОВЗ</a:t>
            </a:r>
            <a:br>
              <a:rPr lang="ru-RU" sz="4000" dirty="0" smtClean="0">
                <a:latin typeface="Corbel" pitchFamily="34" charset="0"/>
                <a:cs typeface="Times New Roman" pitchFamily="18" charset="0"/>
              </a:rPr>
            </a:br>
            <a:endParaRPr lang="ru-RU" sz="40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20162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Corbel" pitchFamily="34" charset="0"/>
                <a:ea typeface="Calibri"/>
                <a:cs typeface="Times New Roman"/>
              </a:rPr>
              <a:t>Подготовила: </a:t>
            </a:r>
            <a:r>
              <a:rPr lang="ru-RU" sz="2800" dirty="0" err="1" smtClean="0">
                <a:latin typeface="Corbel" pitchFamily="34" charset="0"/>
                <a:ea typeface="Calibri"/>
                <a:cs typeface="Times New Roman"/>
              </a:rPr>
              <a:t>Горева</a:t>
            </a:r>
            <a:r>
              <a:rPr lang="ru-RU" sz="2800" dirty="0" smtClean="0">
                <a:latin typeface="Corbel" pitchFamily="34" charset="0"/>
                <a:ea typeface="Calibri"/>
                <a:cs typeface="Times New Roman"/>
              </a:rPr>
              <a:t> Марина Вячеславовна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Corbel" pitchFamily="34" charset="0"/>
                <a:ea typeface="Calibri"/>
                <a:cs typeface="Times New Roman"/>
              </a:rPr>
              <a:t>педагог-психолог</a:t>
            </a:r>
            <a:endParaRPr lang="ru-RU" sz="2800" b="1" dirty="0" smtClean="0">
              <a:latin typeface="Corbel" pitchFamily="34" charset="0"/>
              <a:ea typeface="Calibri"/>
              <a:cs typeface="Times New Roman"/>
            </a:endParaRPr>
          </a:p>
          <a:p>
            <a:endParaRPr lang="ru-RU" sz="2800" dirty="0" smtClean="0">
              <a:solidFill>
                <a:schemeClr val="bg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Corbel" pitchFamily="34" charset="0"/>
                <a:cs typeface="Times New Roman" pitchFamily="18" charset="0"/>
              </a:rPr>
              <a:t>Функции песочной терапии в работе с детьми  ОВЗ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5976664" cy="4582109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освобождает от негативных состояний;</a:t>
            </a:r>
          </a:p>
          <a:p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 снимает нервно – психическое напряжение;</a:t>
            </a:r>
          </a:p>
          <a:p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 формирует адекватное межличностное поведение;</a:t>
            </a:r>
          </a:p>
          <a:p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повышает самооценку;</a:t>
            </a:r>
          </a:p>
          <a:p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избавляет от агрессии, страха, замкнутости;</a:t>
            </a:r>
          </a:p>
          <a:p>
            <a:pPr lvl="0"/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совершенствует внутренний потенциал ребенка (малыш становится более самостоятельным, уверенным и ответственным);</a:t>
            </a:r>
          </a:p>
          <a:p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стабилизирует эмоциональные состояния и т.д.</a:t>
            </a:r>
            <a:r>
              <a:rPr lang="ru-RU" sz="2200" dirty="0" smtClean="0">
                <a:latin typeface="Corbel" pitchFamily="34" charset="0"/>
              </a:rPr>
              <a:t/>
            </a:r>
            <a:br>
              <a:rPr lang="ru-RU" sz="2200" dirty="0" smtClean="0">
                <a:latin typeface="Corbel" pitchFamily="34" charset="0"/>
              </a:rPr>
            </a:br>
            <a:endParaRPr lang="ru-RU" sz="2200" dirty="0">
              <a:latin typeface="Corbe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692696"/>
            <a:ext cx="303468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5616624" cy="60942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Внешне простые действия — выливание в песочницу воды, перемешивание ее с песком, вымешивание песочной жижи, погружение рук в песок и тому подобное -позволяют стремительно уменьшить внутреннюю тревогу, преодолеть негативизм, снять напряжение,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     устранить дисциплинарные барьеры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     и тем самым подготовить почву для конструктивного взаимодействия.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     Дети становятся более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     раскрепощенными и общительными,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     при этом у них </a:t>
            </a:r>
            <a:r>
              <a:rPr lang="ru-RU" sz="2200" dirty="0" err="1" smtClean="0">
                <a:latin typeface="Corbel" pitchFamily="34" charset="0"/>
                <a:cs typeface="Times New Roman" pitchFamily="18" charset="0"/>
              </a:rPr>
              <a:t>коррегируются</a:t>
            </a:r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 нарушенные психические и физические функции.</a:t>
            </a:r>
          </a:p>
          <a:p>
            <a:pPr>
              <a:buNone/>
            </a:pPr>
            <a:r>
              <a:rPr lang="ru-RU" sz="2200" dirty="0" smtClean="0">
                <a:latin typeface="Corbel" pitchFamily="34" charset="0"/>
                <a:cs typeface="Times New Roman" pitchFamily="18" charset="0"/>
              </a:rPr>
              <a:t>     Когда внимание ребенка отвлечено игрой, через проработку в игровой форме тех или иных задач можно добиться больших результатов в развитии ребенка.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Галина\Pictures\3-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707904" cy="3054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Corbel" pitchFamily="34" charset="0"/>
                <a:cs typeface="Times New Roman" pitchFamily="18" charset="0"/>
              </a:rPr>
              <a:t>Песочная терапия</a:t>
            </a:r>
            <a:endParaRPr lang="ru-RU" sz="40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8208912" cy="56612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800" dirty="0" smtClean="0">
                <a:latin typeface="Corbel" pitchFamily="34" charset="0"/>
                <a:cs typeface="Times New Roman" pitchFamily="18" charset="0"/>
              </a:rPr>
              <a:t>один из методов психологической работы, позволяющий достичь положительных изменений в </a:t>
            </a:r>
          </a:p>
          <a:p>
            <a:r>
              <a:rPr lang="ru-RU" sz="3800" dirty="0" smtClean="0">
                <a:latin typeface="Corbel" pitchFamily="34" charset="0"/>
                <a:cs typeface="Times New Roman" pitchFamily="18" charset="0"/>
              </a:rPr>
              <a:t>интеллектуальном, </a:t>
            </a:r>
          </a:p>
          <a:p>
            <a:r>
              <a:rPr lang="ru-RU" sz="3800" dirty="0" smtClean="0">
                <a:latin typeface="Corbel" pitchFamily="34" charset="0"/>
                <a:cs typeface="Times New Roman" pitchFamily="18" charset="0"/>
              </a:rPr>
              <a:t>социальном, </a:t>
            </a:r>
          </a:p>
          <a:p>
            <a:r>
              <a:rPr lang="ru-RU" sz="3800" dirty="0" smtClean="0">
                <a:latin typeface="Corbel" pitchFamily="34" charset="0"/>
                <a:cs typeface="Times New Roman" pitchFamily="18" charset="0"/>
              </a:rPr>
              <a:t>эмоциональном,</a:t>
            </a:r>
          </a:p>
          <a:p>
            <a:r>
              <a:rPr lang="ru-RU" sz="3800" dirty="0" smtClean="0">
                <a:latin typeface="Corbel" pitchFamily="34" charset="0"/>
                <a:cs typeface="Times New Roman" pitchFamily="18" charset="0"/>
              </a:rPr>
              <a:t>личностном развитии детей с ОВЗ.</a:t>
            </a:r>
          </a:p>
          <a:p>
            <a:pPr>
              <a:buNone/>
            </a:pPr>
            <a:r>
              <a:rPr lang="ru-RU" sz="3800" dirty="0" smtClean="0">
                <a:latin typeface="Corbel" pitchFamily="34" charset="0"/>
                <a:cs typeface="Times New Roman" pitchFamily="18" charset="0"/>
              </a:rPr>
              <a:t>    Творческий процесс способствует вытеснению комплексов в сознании и переживании отрицательных эмоций. Это особенно важно для детей с ограниченными возможностями здоровья.</a:t>
            </a:r>
          </a:p>
          <a:p>
            <a:pPr>
              <a:buNone/>
            </a:pPr>
            <a:r>
              <a:rPr lang="ru-RU" sz="3800" dirty="0" smtClean="0">
                <a:latin typeface="Corbel" pitchFamily="34" charset="0"/>
                <a:cs typeface="Times New Roman" pitchFamily="18" charset="0"/>
              </a:rPr>
              <a:t>    Песочная </a:t>
            </a:r>
            <a:r>
              <a:rPr lang="ru-RU" sz="3800" smtClean="0">
                <a:latin typeface="Corbel" pitchFamily="34" charset="0"/>
                <a:cs typeface="Times New Roman" pitchFamily="18" charset="0"/>
              </a:rPr>
              <a:t>терапия нормализует </a:t>
            </a:r>
            <a:r>
              <a:rPr lang="ru-RU" sz="3800" dirty="0" smtClean="0">
                <a:latin typeface="Corbel" pitchFamily="34" charset="0"/>
                <a:cs typeface="Times New Roman" pitchFamily="18" charset="0"/>
              </a:rPr>
              <a:t>эмоциональный фон, поведенческие нарушения неврологического характера, что в свою очередь открывает новые перспективы для «особых» детей с разными стартовыми возможностями.</a:t>
            </a:r>
          </a:p>
          <a:p>
            <a:pPr lvl="0">
              <a:buNone/>
            </a:pPr>
            <a:r>
              <a:rPr lang="ru-RU" sz="3800" i="1" dirty="0" smtClean="0">
                <a:latin typeface="Corbel" pitchFamily="34" charset="0"/>
                <a:cs typeface="Times New Roman" pitchFamily="18" charset="0"/>
              </a:rPr>
              <a:t>К.Г. Юнг утверждал, что процесс "игры в песок" высвобождает заблокированную энергию и "активизирует возможности </a:t>
            </a:r>
            <a:r>
              <a:rPr lang="ru-RU" sz="3800" i="1" dirty="0" err="1" smtClean="0">
                <a:latin typeface="Corbel" pitchFamily="34" charset="0"/>
                <a:cs typeface="Times New Roman" pitchFamily="18" charset="0"/>
              </a:rPr>
              <a:t>самоисцеления</a:t>
            </a:r>
            <a:r>
              <a:rPr lang="ru-RU" sz="3800" i="1" dirty="0" smtClean="0">
                <a:latin typeface="Corbel" pitchFamily="34" charset="0"/>
                <a:cs typeface="Times New Roman" pitchFamily="18" charset="0"/>
              </a:rPr>
              <a:t>, заложенные в человеческой психике".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460432" y="4653135"/>
            <a:ext cx="226368" cy="170178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Corbel" pitchFamily="34" charset="0"/>
                <a:cs typeface="Times New Roman" pitchFamily="18" charset="0"/>
              </a:rPr>
              <a:t>Любые самостоятельные игры детей в песке обладают психопрофилактической ценностью, начиная от простых манипуляций с песком (пересыпание, закапывание, сжимание, когда ребенок дует на песок) до сложных сюжетно-ролевых игр.</a:t>
            </a:r>
            <a:br>
              <a:rPr lang="ru-RU" sz="2700" dirty="0" smtClean="0">
                <a:solidFill>
                  <a:schemeClr val="tx1"/>
                </a:solidFill>
                <a:latin typeface="Corbel" pitchFamily="34" charset="0"/>
                <a:cs typeface="Times New Roman" pitchFamily="18" charset="0"/>
              </a:rPr>
            </a:br>
            <a:r>
              <a:rPr lang="ru-RU" sz="3100" dirty="0" smtClean="0">
                <a:latin typeface="Corbel" pitchFamily="34" charset="0"/>
                <a:cs typeface="Times New Roman" pitchFamily="18" charset="0"/>
              </a:rPr>
              <a:t>                 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Times New Roman" pitchFamily="18" charset="0"/>
              </a:rPr>
              <a:t>Игры и упражнения с песком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Times New Roman" pitchFamily="18" charset="0"/>
              </a:rPr>
              <a:t> </a:t>
            </a:r>
            <a:endParaRPr lang="ru-RU" sz="24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420887"/>
            <a:ext cx="6912768" cy="41044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latin typeface="Corbel" pitchFamily="34" charset="0"/>
                <a:cs typeface="Times New Roman" pitchFamily="18" charset="0"/>
              </a:rPr>
              <a:t>Упражнение «Добрый день, Песчинка»</a:t>
            </a:r>
          </a:p>
          <a:p>
            <a:pPr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Corbel" pitchFamily="34" charset="0"/>
              </a:rPr>
              <a:t>снижение психофизического напряжения</a:t>
            </a: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Ход упражнения: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      Надо различными способами прикоснуться к песку.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      - ребенок касается песка поочередно пальцами одной, потом другой руки, затем всеми пальцами одновременно;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      - сначала легко, потом с напряжением сжимает кулачки с песком, после чего медленно высыпает его в песочницу;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      - касается песка всей ладонью - внутренней, затем внешней стороной.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      -перетирает песок между пальцами, ладонями.</a:t>
            </a:r>
          </a:p>
        </p:txBody>
      </p:sp>
      <p:pic>
        <p:nvPicPr>
          <p:cNvPr id="1026" name="Picture 2" descr="C:\Users\Галина\Pictures\песок фото\DSCN1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700808"/>
            <a:ext cx="2400264" cy="1800200"/>
          </a:xfrm>
          <a:prstGeom prst="rect">
            <a:avLst/>
          </a:prstGeom>
          <a:noFill/>
        </p:spPr>
      </p:pic>
      <p:pic>
        <p:nvPicPr>
          <p:cNvPr id="1027" name="Picture 3" descr="C:\Users\Галина\Pictures\песок фото\20170203_114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157192"/>
            <a:ext cx="268829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87624" y="0"/>
            <a:ext cx="6696744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692696"/>
            <a:ext cx="6588224" cy="56622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Corbel" pitchFamily="34" charset="0"/>
                <a:cs typeface="Times New Roman" pitchFamily="18" charset="0"/>
              </a:rPr>
              <a:t>Упражнение «Песочный дождь»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      Цель: регуляция мышечного напряжения, расслабление.</a:t>
            </a:r>
            <a:endParaRPr lang="ru-RU" sz="2000" b="1" dirty="0" smtClean="0">
              <a:latin typeface="Corbel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     Ведущий: в нашей песочнице может идти необычный песочный дождик и дуть песочный ветер. Это очень приятно. Вы сами можете устроить такой дождик и ветер.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Инструкция: ребенок медленно, а затем быстро сыплет песок из своего кулачка в песочницу, на ладонь взрослого, на свою ладонь.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1886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Times New Roman" pitchFamily="18" charset="0"/>
              </a:rPr>
              <a:t>Игры и упражнения с песком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Users\Галина\Pictures\pesokglavn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48680"/>
            <a:ext cx="2469154" cy="3125512"/>
          </a:xfrm>
          <a:prstGeom prst="rect">
            <a:avLst/>
          </a:prstGeom>
          <a:noFill/>
        </p:spPr>
      </p:pic>
      <p:pic>
        <p:nvPicPr>
          <p:cNvPr id="12" name="Picture 6" descr="C:\Users\Галина\Pictures\66795c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5976" y="3861048"/>
            <a:ext cx="2593571" cy="2593571"/>
          </a:xfrm>
          <a:prstGeom prst="rect">
            <a:avLst/>
          </a:prstGeom>
          <a:noFill/>
        </p:spPr>
      </p:pic>
      <p:pic>
        <p:nvPicPr>
          <p:cNvPr id="2050" name="Picture 2" descr="C:\Users\Галина\Pictures\песок фото\20170203_123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3401616"/>
            <a:ext cx="1838106" cy="3267744"/>
          </a:xfrm>
          <a:prstGeom prst="rect">
            <a:avLst/>
          </a:prstGeom>
          <a:noFill/>
        </p:spPr>
      </p:pic>
      <p:pic>
        <p:nvPicPr>
          <p:cNvPr id="2051" name="Picture 3" descr="C:\Users\Галина\Pictures\песок фото\20170203_123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37112"/>
            <a:ext cx="384042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rbel" pitchFamily="34" charset="0"/>
                <a:cs typeface="Times New Roman" pitchFamily="18" charset="0"/>
              </a:rPr>
              <a:t>Упражнение "Необыкновенные следы"</a:t>
            </a:r>
            <a:endParaRPr lang="ru-RU" sz="2400" dirty="0" smtClean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6336704" cy="52301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Цель: развитие тактильной чувствительности</a:t>
            </a:r>
            <a:r>
              <a:rPr lang="ru-RU" sz="2000" dirty="0" smtClean="0"/>
              <a:t>, </a:t>
            </a:r>
            <a:r>
              <a:rPr lang="ru-RU" sz="2000" dirty="0" smtClean="0">
                <a:latin typeface="Corbel" pitchFamily="34" charset="0"/>
              </a:rPr>
              <a:t>воображения</a:t>
            </a:r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"Идут медвежата" - ребенок кулачками и ладонями с силой надавливает на песок.</a:t>
            </a:r>
          </a:p>
          <a:p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"Прыгают зайцы" - кончиками пальцев ребенок ударяет по поверхности песка, двигаясь в разных направлениях.</a:t>
            </a:r>
          </a:p>
          <a:p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"Ползут змейки" - ребенок расслабленными/напряженными пальцами рук делает поверхность песка волнистой (в разных направлениях).</a:t>
            </a:r>
          </a:p>
          <a:p>
            <a:r>
              <a:rPr lang="ru-RU" sz="2000" dirty="0" smtClean="0">
                <a:latin typeface="Corbel" pitchFamily="34" charset="0"/>
                <a:cs typeface="Times New Roman" pitchFamily="18" charset="0"/>
              </a:rPr>
              <a:t>"Бегут жучки-паучки" - ребенок двигает всеми пальцами, имитируя движение насекомых (можно полностью погружать руки в песок, встречаясь под песком руками друг с другом - "жучки здороваются").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Упражнение «Нарисуй цветочек»</a:t>
            </a:r>
            <a:endParaRPr lang="ru-RU" sz="2000" dirty="0" smtClean="0"/>
          </a:p>
          <a:p>
            <a:r>
              <a:rPr lang="ru-RU" sz="2000" b="1" i="1" dirty="0" smtClean="0"/>
              <a:t>Цель</a:t>
            </a:r>
            <a:r>
              <a:rPr lang="ru-RU" sz="2000" i="1" dirty="0" smtClean="0"/>
              <a:t>:</a:t>
            </a:r>
            <a:r>
              <a:rPr lang="ru-RU" sz="2000" dirty="0" smtClean="0"/>
              <a:t> Развитие мелкой моторики, снятие психофизического напряжения.</a:t>
            </a:r>
          </a:p>
          <a:p>
            <a:endParaRPr lang="ru-RU" sz="2000" dirty="0" smtClean="0">
              <a:latin typeface="Corbel" pitchFamily="34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Галина\Pictures\20170126_11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1" y="3645024"/>
            <a:ext cx="1620180" cy="2880320"/>
          </a:xfrm>
          <a:prstGeom prst="rect">
            <a:avLst/>
          </a:prstGeom>
          <a:noFill/>
        </p:spPr>
      </p:pic>
      <p:pic>
        <p:nvPicPr>
          <p:cNvPr id="5122" name="Picture 2" descr="C:\Users\Галина\Pictures\7911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187130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Corbel" pitchFamily="34" charset="0"/>
              </a:rPr>
              <a:t>«Часто руки знают, как распутать то, над чем тщетно бьется разум» Карл Густав Юнг.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Галина\Pictures\pesok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038600" cy="1907117"/>
          </a:xfrm>
          <a:prstGeom prst="rect">
            <a:avLst/>
          </a:prstGeom>
          <a:noFill/>
        </p:spPr>
      </p:pic>
      <p:pic>
        <p:nvPicPr>
          <p:cNvPr id="12" name="Picture 2" descr="C:\Users\Галина\Pictures\i (5)пес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3076575" cy="204787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rbel" pitchFamily="34" charset="0"/>
              </a:rPr>
              <a:t>Литература</a:t>
            </a:r>
            <a:endParaRPr lang="ru-RU" sz="3200" b="1" dirty="0">
              <a:latin typeface="Corbe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347048" cy="443484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err="1" smtClean="0">
                <a:latin typeface="Corbel" pitchFamily="34" charset="0"/>
              </a:rPr>
              <a:t>Большебратская</a:t>
            </a:r>
            <a:r>
              <a:rPr lang="ru-RU" sz="2800" dirty="0" smtClean="0">
                <a:latin typeface="Corbel" pitchFamily="34" charset="0"/>
              </a:rPr>
              <a:t> Э.Э. Песочная терапия. - Петропавловск,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2010г.</a:t>
            </a:r>
          </a:p>
          <a:p>
            <a:r>
              <a:rPr lang="ru-RU" sz="2800" dirty="0" err="1" smtClean="0">
                <a:latin typeface="Corbel" pitchFamily="34" charset="0"/>
              </a:rPr>
              <a:t>Епанчинцева</a:t>
            </a:r>
            <a:r>
              <a:rPr lang="ru-RU" sz="2800" dirty="0" smtClean="0">
                <a:latin typeface="Corbel" pitchFamily="34" charset="0"/>
              </a:rPr>
              <a:t> О.Ю. Роль песочной терапии в развитии эмоциональной сферы детей дошкольного возраста. – СПб.: «Детство-Пресс»,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ru-RU" sz="2800" dirty="0" smtClean="0">
                <a:latin typeface="Corbel" pitchFamily="34" charset="0"/>
              </a:rPr>
              <a:t>г.</a:t>
            </a:r>
          </a:p>
          <a:p>
            <a:r>
              <a:rPr lang="ru-RU" sz="2800" dirty="0" err="1" smtClean="0">
                <a:latin typeface="Corbel" pitchFamily="34" charset="0"/>
              </a:rPr>
              <a:t>Зинкевич-Евстигнеева</a:t>
            </a:r>
            <a:r>
              <a:rPr lang="ru-RU" sz="2800" dirty="0" smtClean="0">
                <a:latin typeface="Corbel" pitchFamily="34" charset="0"/>
              </a:rPr>
              <a:t> Т.Д., </a:t>
            </a:r>
            <a:r>
              <a:rPr lang="ru-RU" sz="2800" dirty="0" err="1" smtClean="0">
                <a:latin typeface="Corbel" pitchFamily="34" charset="0"/>
              </a:rPr>
              <a:t>Грабенко</a:t>
            </a:r>
            <a:r>
              <a:rPr lang="ru-RU" sz="2800" dirty="0" smtClean="0">
                <a:latin typeface="Corbel" pitchFamily="34" charset="0"/>
              </a:rPr>
              <a:t> Т.М. Чудеса на </a:t>
            </a:r>
            <a:r>
              <a:rPr lang="ru-RU" sz="2800" dirty="0" err="1" smtClean="0">
                <a:latin typeface="Corbel" pitchFamily="34" charset="0"/>
              </a:rPr>
              <a:t>песке.Песочная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иротерапия</a:t>
            </a:r>
            <a:r>
              <a:rPr lang="ru-RU" sz="2800" dirty="0" smtClean="0">
                <a:latin typeface="Corbel" pitchFamily="34" charset="0"/>
              </a:rPr>
              <a:t>. -СПб: институт специальной педагогики и психологии,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1998</a:t>
            </a:r>
            <a:r>
              <a:rPr lang="ru-RU" sz="2800" dirty="0" smtClean="0">
                <a:latin typeface="Corbel" pitchFamily="34" charset="0"/>
              </a:rPr>
              <a:t>г.</a:t>
            </a:r>
          </a:p>
          <a:p>
            <a:r>
              <a:rPr lang="ru-RU" sz="2800" dirty="0" smtClean="0">
                <a:latin typeface="Corbel" pitchFamily="34" charset="0"/>
              </a:rPr>
              <a:t>Интернет-ресурсы. </a:t>
            </a:r>
          </a:p>
          <a:p>
            <a:r>
              <a:rPr lang="ru-RU" sz="2800" dirty="0" err="1" smtClean="0">
                <a:latin typeface="Corbel" pitchFamily="34" charset="0"/>
              </a:rPr>
              <a:t>Кузуб</a:t>
            </a:r>
            <a:r>
              <a:rPr lang="ru-RU" sz="2800" dirty="0" smtClean="0">
                <a:latin typeface="Corbel" pitchFamily="34" charset="0"/>
              </a:rPr>
              <a:t> Н.В., </a:t>
            </a:r>
            <a:r>
              <a:rPr lang="ru-RU" sz="2800" dirty="0" err="1" smtClean="0">
                <a:latin typeface="Corbel" pitchFamily="34" charset="0"/>
              </a:rPr>
              <a:t>Осипук</a:t>
            </a:r>
            <a:r>
              <a:rPr lang="ru-RU" sz="2800" dirty="0" smtClean="0">
                <a:latin typeface="Corbel" pitchFamily="34" charset="0"/>
              </a:rPr>
              <a:t> Э.И. В гостях у Песочной Феи. Речь,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ru-RU" sz="2800" dirty="0" smtClean="0">
                <a:latin typeface="Corbel" pitchFamily="34" charset="0"/>
              </a:rPr>
              <a:t> г.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52320" y="1920085"/>
            <a:ext cx="1234480" cy="4029195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395536" y="1484784"/>
            <a:ext cx="8229600" cy="24048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  <a:endParaRPr kumimoji="0" lang="ru-RU" sz="72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Users\Галина\Pictures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" y="0"/>
            <a:ext cx="9254355" cy="693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Corbel" pitchFamily="34" charset="0"/>
                <a:cs typeface="Times New Roman" pitchFamily="18" charset="0"/>
              </a:rPr>
              <a:t>В настоящее время постоянно увеличивается количества детей с ограниченными возможностями здоровья(ОВЗ), особо актуальной становится проблема поиска новых, эффективных направлений оказания коррекционной психолого-педагогической помощи данной категории детей.</a:t>
            </a:r>
          </a:p>
          <a:p>
            <a:endParaRPr lang="ru-RU" dirty="0"/>
          </a:p>
        </p:txBody>
      </p:sp>
      <p:pic>
        <p:nvPicPr>
          <p:cNvPr id="1027" name="Picture 3" descr="C:\Users\Галина\Pictures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01008"/>
            <a:ext cx="277177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Corbel" pitchFamily="34" charset="0"/>
                <a:cs typeface="Times New Roman" pitchFamily="18" charset="0"/>
              </a:rPr>
              <a:t>Особенности познавательной сферы детей с ОВЗ</a:t>
            </a:r>
            <a:endParaRPr lang="ru-RU" sz="3600" b="1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435280" cy="508616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orbel" pitchFamily="34" charset="0"/>
                <a:cs typeface="Times New Roman" pitchFamily="18" charset="0"/>
              </a:rPr>
              <a:t>недостаточная </a:t>
            </a:r>
            <a:r>
              <a:rPr lang="ru-RU" dirty="0" err="1" smtClean="0">
                <a:latin typeface="Corbel" pitchFamily="34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Corbel" pitchFamily="34" charset="0"/>
                <a:cs typeface="Times New Roman" pitchFamily="18" charset="0"/>
              </a:rPr>
              <a:t> произвольного внимания; </a:t>
            </a:r>
          </a:p>
          <a:p>
            <a:r>
              <a:rPr lang="ru-RU" dirty="0" err="1" smtClean="0">
                <a:latin typeface="Corbel" pitchFamily="34" charset="0"/>
                <a:cs typeface="Times New Roman" pitchFamily="18" charset="0"/>
              </a:rPr>
              <a:t>дефицитарность</a:t>
            </a:r>
            <a:r>
              <a:rPr lang="ru-RU" dirty="0" smtClean="0">
                <a:latin typeface="Corbel" pitchFamily="34" charset="0"/>
                <a:cs typeface="Times New Roman" pitchFamily="18" charset="0"/>
              </a:rPr>
              <a:t> основных свойств внимания (концентрации, объема, распределения);</a:t>
            </a:r>
          </a:p>
          <a:p>
            <a:r>
              <a:rPr lang="ru-RU" dirty="0" smtClean="0">
                <a:latin typeface="Corbel" pitchFamily="34" charset="0"/>
                <a:cs typeface="Times New Roman" pitchFamily="18" charset="0"/>
              </a:rPr>
              <a:t>снижение непроизвольного запоминания;</a:t>
            </a:r>
          </a:p>
          <a:p>
            <a:r>
              <a:rPr lang="ru-RU" dirty="0" smtClean="0">
                <a:latin typeface="Corbel" pitchFamily="34" charset="0"/>
                <a:cs typeface="Times New Roman" pitchFamily="18" charset="0"/>
              </a:rPr>
              <a:t> отставание мыслительных процессов (анализа, синтеза, обобщения, абстракции, переноса).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16416" y="4077071"/>
            <a:ext cx="370384" cy="194421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Corbel" pitchFamily="34" charset="0"/>
                <a:cs typeface="Times New Roman" pitchFamily="18" charset="0"/>
              </a:rPr>
              <a:t>Наряду с отставанием в развитии психических функций, характерной особенностью для детей с ограниченными возможностями здоровья является :</a:t>
            </a:r>
            <a:endParaRPr lang="ru-RU" sz="2900" b="1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7787208" cy="49685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rbel" pitchFamily="34" charset="0"/>
                <a:cs typeface="Times New Roman" pitchFamily="18" charset="0"/>
              </a:rPr>
              <a:t>слабость волевых процессов;</a:t>
            </a:r>
          </a:p>
          <a:p>
            <a:r>
              <a:rPr lang="ru-RU" dirty="0" smtClean="0">
                <a:latin typeface="Corbel" pitchFamily="34" charset="0"/>
                <a:cs typeface="Times New Roman" pitchFamily="18" charset="0"/>
              </a:rPr>
              <a:t>эмоциональная неустойчивость;</a:t>
            </a:r>
          </a:p>
          <a:p>
            <a:r>
              <a:rPr lang="ru-RU" dirty="0" smtClean="0">
                <a:latin typeface="Corbel" pitchFamily="34" charset="0"/>
                <a:cs typeface="Times New Roman" pitchFamily="18" charset="0"/>
              </a:rPr>
              <a:t>чувство страха;</a:t>
            </a:r>
          </a:p>
          <a:p>
            <a:r>
              <a:rPr lang="ru-RU" dirty="0" smtClean="0">
                <a:latin typeface="Corbel" pitchFamily="34" charset="0"/>
                <a:cs typeface="Times New Roman" pitchFamily="18" charset="0"/>
              </a:rPr>
              <a:t>импульсивность либо вялость ;</a:t>
            </a:r>
          </a:p>
          <a:p>
            <a:r>
              <a:rPr lang="ru-RU" dirty="0" smtClean="0">
                <a:latin typeface="Corbel" pitchFamily="34" charset="0"/>
                <a:cs typeface="Times New Roman" pitchFamily="18" charset="0"/>
              </a:rPr>
              <a:t>отсутствие самоконтроля.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Corbel" pitchFamily="34" charset="0"/>
                <a:cs typeface="Times New Roman" pitchFamily="18" charset="0"/>
              </a:rPr>
              <a:t>У большинства детей  с ОВЗ отмечается :</a:t>
            </a:r>
          </a:p>
          <a:p>
            <a:pPr>
              <a:buNone/>
            </a:pPr>
            <a:endParaRPr lang="ru-RU" dirty="0" smtClean="0">
              <a:latin typeface="Corbel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Corbel" pitchFamily="34" charset="0"/>
                <a:cs typeface="Times New Roman" pitchFamily="18" charset="0"/>
              </a:rPr>
              <a:t>повышенный уровень тревожности;  </a:t>
            </a:r>
          </a:p>
          <a:p>
            <a:r>
              <a:rPr lang="ru-RU" dirty="0" smtClean="0">
                <a:latin typeface="Corbel" pitchFamily="34" charset="0"/>
                <a:cs typeface="Times New Roman" pitchFamily="18" charset="0"/>
              </a:rPr>
              <a:t>агрессия;</a:t>
            </a:r>
          </a:p>
          <a:p>
            <a:r>
              <a:rPr lang="ru-RU" dirty="0" smtClean="0">
                <a:latin typeface="Corbel" pitchFamily="34" charset="0"/>
                <a:cs typeface="Times New Roman" pitchFamily="18" charset="0"/>
              </a:rPr>
              <a:t>сложности приспособления в детском коллективе.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12360" y="6021288"/>
            <a:ext cx="874440" cy="47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Галина\Pictures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321945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7499176" cy="573423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orbel" pitchFamily="34" charset="0"/>
              </a:rPr>
              <a:t>Внутренний мир ребенка с проблемами в развитии очень сложен. Как помочь таким детям увидеть, услышать, почувствовать все многообразие окружающей среды, познать свое «Я», раскрыть его и войти </a:t>
            </a:r>
          </a:p>
          <a:p>
            <a:pPr>
              <a:buNone/>
            </a:pPr>
            <a:r>
              <a:rPr lang="ru-RU" dirty="0" smtClean="0">
                <a:latin typeface="Corbel" pitchFamily="34" charset="0"/>
              </a:rPr>
              <a:t>     в мир взрослых, </a:t>
            </a:r>
          </a:p>
          <a:p>
            <a:pPr>
              <a:buNone/>
            </a:pPr>
            <a:r>
              <a:rPr lang="ru-RU" dirty="0" smtClean="0">
                <a:latin typeface="Corbel" pitchFamily="34" charset="0"/>
              </a:rPr>
              <a:t>    полноценно существовать </a:t>
            </a:r>
          </a:p>
          <a:p>
            <a:pPr>
              <a:buNone/>
            </a:pPr>
            <a:r>
              <a:rPr lang="ru-RU" dirty="0" smtClean="0">
                <a:latin typeface="Corbel" pitchFamily="34" charset="0"/>
              </a:rPr>
              <a:t>    и взаимодействовать в нем,</a:t>
            </a:r>
          </a:p>
          <a:p>
            <a:pPr>
              <a:buNone/>
            </a:pPr>
            <a:r>
              <a:rPr lang="ru-RU" dirty="0" smtClean="0">
                <a:latin typeface="Corbel" pitchFamily="34" charset="0"/>
              </a:rPr>
              <a:t>    развивать себя и в то же </a:t>
            </a:r>
          </a:p>
          <a:p>
            <a:pPr>
              <a:buNone/>
            </a:pPr>
            <a:r>
              <a:rPr lang="ru-RU" dirty="0" smtClean="0">
                <a:latin typeface="Corbel" pitchFamily="34" charset="0"/>
              </a:rPr>
              <a:t>    время заботиться о своем </a:t>
            </a:r>
          </a:p>
          <a:p>
            <a:pPr>
              <a:buNone/>
            </a:pPr>
            <a:r>
              <a:rPr lang="ru-RU" dirty="0" smtClean="0">
                <a:latin typeface="Corbel" pitchFamily="34" charset="0"/>
              </a:rPr>
              <a:t>    здоровье. Одним из средств способным помочь в решении этих проблем, является </a:t>
            </a:r>
            <a:r>
              <a:rPr lang="ru-RU" sz="2800" b="1" dirty="0" smtClean="0">
                <a:latin typeface="Corbel" pitchFamily="34" charset="0"/>
              </a:rPr>
              <a:t>песок</a:t>
            </a:r>
            <a:r>
              <a:rPr lang="ru-RU" dirty="0" smtClean="0">
                <a:latin typeface="Corbel" pitchFamily="34" charset="0"/>
              </a:rPr>
              <a:t>.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3074" name="Picture 2" descr="C:\Users\Галина\Pictures\i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174" y="2204864"/>
            <a:ext cx="4225826" cy="2680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643192" cy="4206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orbel" pitchFamily="34" charset="0"/>
                <a:cs typeface="Times New Roman" pitchFamily="18" charset="0"/>
              </a:rPr>
              <a:t>Игра с песком</a:t>
            </a:r>
            <a:endParaRPr lang="ru-RU" sz="28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330824" cy="53021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Corbel" pitchFamily="34" charset="0"/>
                <a:cs typeface="Times New Roman" pitchFamily="18" charset="0"/>
              </a:rPr>
              <a:t>   -</a:t>
            </a:r>
            <a:r>
              <a:rPr lang="ru-RU" sz="2400" dirty="0" smtClean="0">
                <a:latin typeface="Corbel" pitchFamily="34" charset="0"/>
                <a:cs typeface="Times New Roman" pitchFamily="18" charset="0"/>
              </a:rPr>
              <a:t>это естественная и доступная для каждого ребенка форма деятельности. Дошкольник часто словами не может выразить свои переживания, страхи, и тут ему на помощь приходят игры с песком. Проигрывая взволновавшие его ситуации с помощью игрушечных фигурок, создавая картину собственного мира из песка, ребенок освобождается от напряжения.</a:t>
            </a:r>
          </a:p>
          <a:p>
            <a:endParaRPr lang="ru-RU" sz="2800" dirty="0"/>
          </a:p>
        </p:txBody>
      </p:sp>
      <p:pic>
        <p:nvPicPr>
          <p:cNvPr id="2050" name="Picture 2" descr="C:\Users\Галина\Pictures\9799b92566355e200dfbca53d680153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927" y="2132856"/>
            <a:ext cx="4364073" cy="284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Corbel" pitchFamily="34" charset="0"/>
                <a:cs typeface="Times New Roman" pitchFamily="18" charset="0"/>
              </a:rPr>
              <a:t>ИСТОРИЯ ВОЗНИКНОВЕНИЯ </a:t>
            </a:r>
            <a:r>
              <a:rPr lang="ru-RU" sz="2600" dirty="0" smtClean="0">
                <a:latin typeface="Corbel" pitchFamily="34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Corbel" pitchFamily="34" charset="0"/>
                <a:cs typeface="Times New Roman" pitchFamily="18" charset="0"/>
              </a:rPr>
            </a:br>
            <a:r>
              <a:rPr lang="ru-RU" sz="2600" dirty="0" smtClean="0">
                <a:latin typeface="Corbel" pitchFamily="34" charset="0"/>
                <a:cs typeface="Times New Roman" pitchFamily="18" charset="0"/>
              </a:rPr>
              <a:t>Игры с песком, как процесс развития самопознания ребенка известен с давних времен.</a:t>
            </a:r>
            <a:endParaRPr lang="ru-RU" sz="26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7859216" cy="479813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Методика песочной терапии начала применяться в конце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1920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годов</a:t>
            </a:r>
          </a:p>
          <a:p>
            <a:pPr>
              <a:buNone/>
            </a:pP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    Маргарет </a:t>
            </a:r>
            <a:r>
              <a:rPr lang="ru-RU" sz="9600" dirty="0" err="1" smtClean="0">
                <a:latin typeface="Corbel" pitchFamily="34" charset="0"/>
                <a:cs typeface="Times New Roman" pitchFamily="18" charset="0"/>
              </a:rPr>
              <a:t>Ловенфельд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(английский детский психотерапевт) впервые применила песочницу в игровой психотерапии с детьми. </a:t>
            </a:r>
          </a:p>
          <a:p>
            <a:pPr>
              <a:buNone/>
            </a:pP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   В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1930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году Маргарет </a:t>
            </a:r>
            <a:r>
              <a:rPr lang="ru-RU" sz="9600" dirty="0" err="1" smtClean="0">
                <a:latin typeface="Corbel" pitchFamily="34" charset="0"/>
                <a:cs typeface="Times New Roman" pitchFamily="18" charset="0"/>
              </a:rPr>
              <a:t>Ловенфельд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изобрела технику «Построение мира», которая использовалась для работы с больными детьми и детьми с проблемами психологического характера. В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1935 г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. </a:t>
            </a:r>
            <a:r>
              <a:rPr lang="ru-RU" sz="9600" dirty="0" err="1" smtClean="0">
                <a:latin typeface="Corbel" pitchFamily="34" charset="0"/>
                <a:cs typeface="Times New Roman" pitchFamily="18" charset="0"/>
              </a:rPr>
              <a:t>Ловенфельд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опубликовала свою книгу «Игра в детстве». </a:t>
            </a:r>
          </a:p>
          <a:p>
            <a:pPr>
              <a:buNone/>
            </a:pP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   В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1950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годах </a:t>
            </a:r>
            <a:r>
              <a:rPr lang="ru-RU" sz="9600" dirty="0" err="1" smtClean="0">
                <a:latin typeface="Corbel" pitchFamily="34" charset="0"/>
                <a:cs typeface="Times New Roman" pitchFamily="18" charset="0"/>
              </a:rPr>
              <a:t>юнгианский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психоаналитик </a:t>
            </a:r>
            <a:r>
              <a:rPr lang="ru-RU" sz="9600" dirty="0" err="1" smtClean="0">
                <a:latin typeface="Corbel" pitchFamily="34" charset="0"/>
                <a:cs typeface="Times New Roman" pitchFamily="18" charset="0"/>
              </a:rPr>
              <a:t>Дора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Corbel" pitchFamily="34" charset="0"/>
                <a:cs typeface="Times New Roman" pitchFamily="18" charset="0"/>
              </a:rPr>
              <a:t>Кальфф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(швейцарский </a:t>
            </a:r>
            <a:r>
              <a:rPr lang="ru-RU" sz="9600" dirty="0" err="1" smtClean="0">
                <a:latin typeface="Corbel" pitchFamily="34" charset="0"/>
                <a:cs typeface="Times New Roman" pitchFamily="18" charset="0"/>
              </a:rPr>
              <a:t>юнгианский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детский психотерапевт) изучив методику «построения мира» начала разрабатывать </a:t>
            </a:r>
            <a:r>
              <a:rPr lang="ru-RU" sz="9600" dirty="0" err="1" smtClean="0">
                <a:latin typeface="Corbel" pitchFamily="34" charset="0"/>
                <a:cs typeface="Times New Roman" pitchFamily="18" charset="0"/>
              </a:rPr>
              <a:t>юнгианскую</a:t>
            </a:r>
            <a:r>
              <a:rPr lang="ru-RU" sz="9600" dirty="0" smtClean="0">
                <a:latin typeface="Corbel" pitchFamily="34" charset="0"/>
                <a:cs typeface="Times New Roman" pitchFamily="18" charset="0"/>
              </a:rPr>
              <a:t>  песочную терапию, которая применялась в работе как с детьми, так и со взрослыми.</a:t>
            </a:r>
          </a:p>
          <a:p>
            <a:endParaRPr lang="ru-RU" sz="8000" dirty="0" smtClean="0">
              <a:latin typeface="Corbel" pitchFamily="34" charset="0"/>
              <a:cs typeface="Times New Roman" pitchFamily="18" charset="0"/>
            </a:endParaRPr>
          </a:p>
          <a:p>
            <a:endParaRPr lang="ru-RU" sz="8000" dirty="0" smtClean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8028384" y="1920085"/>
            <a:ext cx="658416" cy="302108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266928" cy="51581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Corbel" pitchFamily="34" charset="0"/>
                <a:cs typeface="Times New Roman" pitchFamily="18" charset="0"/>
              </a:rPr>
              <a:t>    В отечественной литературе этим вопросом занимались и внесли большой вклад в развитие «песочной терапии» педагоги Санкт–</a:t>
            </a:r>
            <a:r>
              <a:rPr lang="ru-RU" sz="2800" dirty="0" err="1" smtClean="0">
                <a:latin typeface="Corbel" pitchFamily="34" charset="0"/>
                <a:cs typeface="Times New Roman" pitchFamily="18" charset="0"/>
              </a:rPr>
              <a:t>Петербурского</a:t>
            </a:r>
            <a:r>
              <a:rPr lang="ru-RU" sz="2800" dirty="0" smtClean="0">
                <a:latin typeface="Corbel" pitchFamily="34" charset="0"/>
                <a:cs typeface="Times New Roman" pitchFamily="18" charset="0"/>
              </a:rPr>
              <a:t> Института специальной педагогики и психологии, которые являются авторами ряда книг по данной теме – </a:t>
            </a:r>
            <a:r>
              <a:rPr lang="ru-RU" sz="2800" dirty="0" err="1" smtClean="0">
                <a:latin typeface="Corbel" pitchFamily="34" charset="0"/>
              </a:rPr>
              <a:t>Грабенко</a:t>
            </a:r>
            <a:r>
              <a:rPr lang="ru-RU" sz="2800" dirty="0" smtClean="0">
                <a:latin typeface="Corbel" pitchFamily="34" charset="0"/>
              </a:rPr>
              <a:t> Татьяна Михайловна </a:t>
            </a:r>
            <a:r>
              <a:rPr lang="ru-RU" sz="2800" dirty="0" smtClean="0">
                <a:latin typeface="Corbel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Corbel" pitchFamily="34" charset="0"/>
                <a:cs typeface="Times New Roman" pitchFamily="18" charset="0"/>
              </a:rPr>
              <a:t>Зинкевич-Евстигнеева</a:t>
            </a:r>
            <a:r>
              <a:rPr lang="ru-RU" sz="2800" dirty="0" smtClean="0">
                <a:latin typeface="Corbel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orbel" pitchFamily="34" charset="0"/>
              </a:rPr>
              <a:t>Татьяна Дмитриевна </a:t>
            </a:r>
            <a:r>
              <a:rPr lang="ru-RU" sz="2800" dirty="0" smtClean="0">
                <a:latin typeface="Corbel" pitchFamily="34" charset="0"/>
                <a:cs typeface="Times New Roman" pitchFamily="18" charset="0"/>
              </a:rPr>
              <a:t>. </a:t>
            </a:r>
          </a:p>
          <a:p>
            <a:endParaRPr lang="ru-RU" dirty="0">
              <a:latin typeface="Corbel" pitchFamily="34" charset="0"/>
            </a:endParaRPr>
          </a:p>
        </p:txBody>
      </p:sp>
      <p:pic>
        <p:nvPicPr>
          <p:cNvPr id="5" name="Picture 3" descr="C:\Users\Галина\Pictures\песок фото\DSCN1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3104804" cy="302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Corbel" pitchFamily="34" charset="0"/>
                <a:cs typeface="Times New Roman" pitchFamily="18" charset="0"/>
              </a:rPr>
              <a:t>К. Д.Ушинский писал: «Самая лучшая игрушка для детей – кучка песка!»</a:t>
            </a:r>
            <a:endParaRPr lang="ru-RU" sz="40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Corbel" pitchFamily="34" charset="0"/>
                <a:cs typeface="Times New Roman" pitchFamily="18" charset="0"/>
              </a:rPr>
              <a:t>Игра в песок является одним из любимым занятий для детей с ОВЗ.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Corbel" pitchFamily="34" charset="0"/>
                <a:cs typeface="Times New Roman" pitchFamily="18" charset="0"/>
              </a:rPr>
              <a:t>    Игры с песком позитивно влияют на эмоциональное состояние человека, способны стабилизировать его эмоциональное самочувствие.</a:t>
            </a:r>
            <a:endParaRPr lang="ru-RU" dirty="0"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099" name="Picture 3" descr="C:\Users\Галина\Pictures\211031838 пес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T4CTUPCNHN5M-256796007-886</_dlc_DocId>
    <_dlc_DocIdUrl xmlns="c71519f2-859d-46c1-a1b6-2941efed936d">
      <Url>http://edu-sps.koiro.local/chuhloma/rodnik/1/_layouts/15/DocIdRedir.aspx?ID=T4CTUPCNHN5M-256796007-886</Url>
      <Description>T4CTUPCNHN5M-256796007-886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31685-1E5A-4232-93E1-056144F538DA}"/>
</file>

<file path=customXml/itemProps2.xml><?xml version="1.0" encoding="utf-8"?>
<ds:datastoreItem xmlns:ds="http://schemas.openxmlformats.org/officeDocument/2006/customXml" ds:itemID="{8B3CC913-CE9A-4654-9171-B411CAD0835B}"/>
</file>

<file path=customXml/itemProps3.xml><?xml version="1.0" encoding="utf-8"?>
<ds:datastoreItem xmlns:ds="http://schemas.openxmlformats.org/officeDocument/2006/customXml" ds:itemID="{C35C92DB-7C78-4893-A289-685665217FB1}"/>
</file>

<file path=customXml/itemProps4.xml><?xml version="1.0" encoding="utf-8"?>
<ds:datastoreItem xmlns:ds="http://schemas.openxmlformats.org/officeDocument/2006/customXml" ds:itemID="{E6EFE1DA-6C5C-4A55-B5AD-445B50405E02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3045</TotalTime>
  <Words>1051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Использование песочной терапии в развитии эмоционально- волевой сферы у детей с ОВЗ </vt:lpstr>
      <vt:lpstr>Слайд 2</vt:lpstr>
      <vt:lpstr>Особенности познавательной сферы детей с ОВЗ</vt:lpstr>
      <vt:lpstr>      Наряду с отставанием в развитии психических функций, характерной особенностью для детей с ограниченными возможностями здоровья является :</vt:lpstr>
      <vt:lpstr>Слайд 5</vt:lpstr>
      <vt:lpstr>Игра с песком</vt:lpstr>
      <vt:lpstr>  ИСТОРИЯ ВОЗНИКНОВЕНИЯ  Игры с песком, как процесс развития самопознания ребенка известен с давних времен.</vt:lpstr>
      <vt:lpstr>Слайд 8</vt:lpstr>
      <vt:lpstr>      К. Д.Ушинский писал: «Самая лучшая игрушка для детей – кучка песка!»</vt:lpstr>
      <vt:lpstr>Функции песочной терапии в работе с детьми  ОВЗ:</vt:lpstr>
      <vt:lpstr> </vt:lpstr>
      <vt:lpstr>Песочная терапия</vt:lpstr>
      <vt:lpstr>      Любые самостоятельные игры детей в песке обладают психопрофилактической ценностью, начиная от простых манипуляций с песком (пересыпание, закапывание, сжимание, когда ребенок дует на песок) до сложных сюжетно-ролевых игр.                   Игры и упражнения с песком.  </vt:lpstr>
      <vt:lpstr> </vt:lpstr>
      <vt:lpstr>Упражнение "Необыкновенные следы"</vt:lpstr>
      <vt:lpstr>«Часто руки знают, как распутать то, над чем тщетно бьется разум» Карл Густав Юнг.  </vt:lpstr>
      <vt:lpstr>Литература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комбинированного вида детский сад №77 Использование песочной терапии в развитии эмоционально волевой сферы у детей с ОВЗ</dc:title>
  <dc:creator>Галина</dc:creator>
  <cp:lastModifiedBy>USER</cp:lastModifiedBy>
  <cp:revision>129</cp:revision>
  <dcterms:created xsi:type="dcterms:W3CDTF">2017-01-31T08:49:46Z</dcterms:created>
  <dcterms:modified xsi:type="dcterms:W3CDTF">2018-02-19T16:17:36Z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c8687837-6974-4aac-aa87-dab1437bba0b</vt:lpwstr>
  </property>
</Properties>
</file>