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/>
    <p:restoredTop sz="94660"/>
  </p:normalViewPr>
  <p:slideViewPr>
    <p:cSldViewPr snapToGrid="0">
      <p:cViewPr varScale="1">
        <p:scale>
          <a:sx n="112" d="100"/>
          <a:sy n="112" d="100"/>
        </p:scale>
        <p:origin x="-1002" y="-9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588D0DF-48D5-4684-8096-31748A7D21F7}" type="datetime1">
              <a:rPr lang="ru-RU"/>
              <a:pPr lvl="0">
                <a:defRPr/>
              </a:pPr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432C423-004B-4D5F-AD3F-0D2C021461D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939" y="2325189"/>
            <a:ext cx="5174599" cy="2458478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Выявление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 коррекция эмоциональных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наруше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ний у детей в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доу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086" y="0"/>
            <a:ext cx="5598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«Контурный САТ-Н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(Детский апперцептивный тест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Л.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Беллак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О.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Беллак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algn="ctr"/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711" y="3038109"/>
            <a:ext cx="3932799" cy="28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56" y="3038109"/>
            <a:ext cx="3906953" cy="27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79" y="618978"/>
            <a:ext cx="613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Цветовой тест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Люшера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777\Desktop\ГМО\test_lyush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514" y="2050341"/>
            <a:ext cx="6139864" cy="4603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4" y="1167618"/>
            <a:ext cx="611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«Лесенка»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777\Desktop\ГМО\img-q305Q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003" y="2335530"/>
            <a:ext cx="5894193" cy="375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47" y="703385"/>
            <a:ext cx="685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  «Два дома»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777\Desktop\ГМО\008.jpg"/>
          <p:cNvPicPr>
            <a:picLocks noChangeAspect="1" noChangeArrowheads="1"/>
          </p:cNvPicPr>
          <p:nvPr/>
        </p:nvPicPr>
        <p:blipFill>
          <a:blip r:embed="rId2" cstate="print"/>
          <a:srcRect l="4768" b="462"/>
          <a:stretch>
            <a:fillRect/>
          </a:stretch>
        </p:blipFill>
        <p:spPr bwMode="auto">
          <a:xfrm>
            <a:off x="1730326" y="1906172"/>
            <a:ext cx="5805342" cy="4550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90" y="422030"/>
            <a:ext cx="7244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исследования эмоционального состояния  (автор Э.Т. Дорофеева)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895" y="2672862"/>
            <a:ext cx="3981157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/>
                </a:solidFill>
              </a:rPr>
              <a:t>Образец индивидуального протокола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Фамилия, имя ребенка ________________________________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Возраст ______________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Группа детского сада ________ Дата заполнения __________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№</a:t>
            </a:r>
          </a:p>
          <a:p>
            <a:r>
              <a:rPr lang="ru-RU" sz="900" dirty="0" err="1" smtClean="0">
                <a:solidFill>
                  <a:schemeClr val="tx1"/>
                </a:solidFill>
              </a:rPr>
              <a:t>п</a:t>
            </a:r>
            <a:r>
              <a:rPr lang="ru-RU" sz="900" dirty="0" smtClean="0">
                <a:solidFill>
                  <a:schemeClr val="tx1"/>
                </a:solidFill>
              </a:rPr>
              <a:t>/</a:t>
            </a:r>
            <a:r>
              <a:rPr lang="ru-RU" sz="900" dirty="0" err="1" smtClean="0">
                <a:solidFill>
                  <a:schemeClr val="tx1"/>
                </a:solidFill>
              </a:rPr>
              <a:t>п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Ф. И.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ребенка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Порядок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расположения цветов в общении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Основной цветовой сдвиг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Устойчивость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Лабильность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1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в начале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2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в середине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3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в конце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Обработка данных проводится в соответствии с оценкой (характеристикой) психического состояния по типу сдвига чувствительности. Количественная обработка данных проводится по формуле:</a:t>
            </a:r>
          </a:p>
          <a:p>
            <a:r>
              <a:rPr lang="ru-RU" sz="900" i="1" dirty="0" smtClean="0">
                <a:solidFill>
                  <a:schemeClr val="tx1"/>
                </a:solidFill>
              </a:rPr>
              <a:t>Х</a:t>
            </a:r>
            <a:r>
              <a:rPr lang="ru-RU" sz="900" dirty="0" smtClean="0">
                <a:solidFill>
                  <a:schemeClr val="tx1"/>
                </a:solidFill>
              </a:rPr>
              <a:t> = </a:t>
            </a:r>
            <a:r>
              <a:rPr lang="ru-RU" sz="900" dirty="0" err="1" smtClean="0">
                <a:solidFill>
                  <a:schemeClr val="tx1"/>
                </a:solidFill>
              </a:rPr>
              <a:t>nх</a:t>
            </a:r>
            <a:r>
              <a:rPr lang="ru-RU" sz="900" dirty="0" smtClean="0">
                <a:solidFill>
                  <a:schemeClr val="tx1"/>
                </a:solidFill>
              </a:rPr>
              <a:t> 100% / N,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где </a:t>
            </a:r>
            <a:r>
              <a:rPr lang="ru-RU" sz="900" dirty="0" err="1" smtClean="0">
                <a:solidFill>
                  <a:schemeClr val="tx1"/>
                </a:solidFill>
              </a:rPr>
              <a:t>п</a:t>
            </a:r>
            <a:r>
              <a:rPr lang="ru-RU" sz="900" dirty="0" smtClean="0">
                <a:solidFill>
                  <a:schemeClr val="tx1"/>
                </a:solidFill>
              </a:rPr>
              <a:t> – известное число детей с тем или иным психическим состоянием,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N – общее количество детей, </a:t>
            </a:r>
            <a:r>
              <a:rPr lang="ru-RU" sz="900" i="1" dirty="0" smtClean="0">
                <a:solidFill>
                  <a:schemeClr val="tx1"/>
                </a:solidFill>
              </a:rPr>
              <a:t>X</a:t>
            </a:r>
            <a:r>
              <a:rPr lang="ru-RU" sz="900" dirty="0" smtClean="0">
                <a:solidFill>
                  <a:schemeClr val="tx1"/>
                </a:solidFill>
              </a:rPr>
              <a:t> – искомое в процентах.</a:t>
            </a:r>
          </a:p>
          <a:p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777\Desktop\ГМО\43638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422" y="1877704"/>
            <a:ext cx="2520000" cy="2520000"/>
          </a:xfrm>
          <a:prstGeom prst="rect">
            <a:avLst/>
          </a:prstGeom>
          <a:noFill/>
        </p:spPr>
      </p:pic>
      <p:pic>
        <p:nvPicPr>
          <p:cNvPr id="2051" name="Picture 3" descr="C:\Users\777\Desktop\ГМО\image.jpg"/>
          <p:cNvPicPr>
            <a:picLocks noChangeAspect="1" noChangeArrowheads="1"/>
          </p:cNvPicPr>
          <p:nvPr/>
        </p:nvPicPr>
        <p:blipFill>
          <a:blip r:embed="rId3" cstate="print"/>
          <a:srcRect l="17701" t="1115" r="20517" b="1546"/>
          <a:stretch>
            <a:fillRect/>
          </a:stretch>
        </p:blipFill>
        <p:spPr bwMode="auto">
          <a:xfrm>
            <a:off x="6714204" y="3118822"/>
            <a:ext cx="2090583" cy="2055885"/>
          </a:xfrm>
          <a:prstGeom prst="rect">
            <a:avLst/>
          </a:prstGeom>
          <a:noFill/>
        </p:spPr>
      </p:pic>
      <p:pic>
        <p:nvPicPr>
          <p:cNvPr id="2052" name="Picture 4" descr="C:\Users\777\Desktop\ГМО\img15.jpg"/>
          <p:cNvPicPr>
            <a:picLocks noChangeAspect="1" noChangeArrowheads="1"/>
          </p:cNvPicPr>
          <p:nvPr/>
        </p:nvPicPr>
        <p:blipFill>
          <a:blip r:embed="rId4" cstate="print"/>
          <a:srcRect l="21546" t="10768" r="19034" b="10522"/>
          <a:stretch>
            <a:fillRect/>
          </a:stretch>
        </p:blipFill>
        <p:spPr bwMode="auto">
          <a:xfrm>
            <a:off x="4689988" y="4454012"/>
            <a:ext cx="2167385" cy="2153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35" y="900332"/>
            <a:ext cx="679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Рисунок Человека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777\Desktop\ГМО\8650_html_m7693bb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28" y="1651505"/>
            <a:ext cx="2618979" cy="2701143"/>
          </a:xfrm>
          <a:prstGeom prst="rect">
            <a:avLst/>
          </a:prstGeom>
          <a:noFill/>
        </p:spPr>
      </p:pic>
      <p:pic>
        <p:nvPicPr>
          <p:cNvPr id="1027" name="Picture 3" descr="C:\Users\777\Desktop\ГМО\1226376_obraz-cheloveka-risu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138" y="2047998"/>
            <a:ext cx="2671583" cy="4296532"/>
          </a:xfrm>
          <a:prstGeom prst="rect">
            <a:avLst/>
          </a:prstGeom>
          <a:noFill/>
        </p:spPr>
      </p:pic>
      <p:pic>
        <p:nvPicPr>
          <p:cNvPr id="1028" name="Picture 4" descr="C:\Users\777\Desktop\ГМО\img-fA7o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830" y="3272898"/>
            <a:ext cx="3001547" cy="272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ГМО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5" y="479229"/>
            <a:ext cx="8114323" cy="6081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2321169"/>
            <a:ext cx="6639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Тренинг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педагогов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987" y="2138289"/>
            <a:ext cx="57255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738" y="1308296"/>
            <a:ext cx="76106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chemeClr val="bg1"/>
                </a:solidFill>
                <a:latin typeface="+mj-lt"/>
              </a:rPr>
              <a:t>Эмоция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(от лат.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  <a:latin typeface="+mj-lt"/>
              </a:rPr>
              <a:t>emoveo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-</a:t>
            </a: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Волнение 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Возбуждение 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Потрясение 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134" y="353963"/>
            <a:ext cx="8288594" cy="2079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Цель</a:t>
            </a:r>
            <a:r>
              <a:rPr lang="ru-RU" sz="2800" dirty="0" smtClean="0">
                <a:solidFill>
                  <a:schemeClr val="bg1"/>
                </a:solidFill>
              </a:rPr>
              <a:t>:  изучение эмоциональных нарушений у детей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старшего дошкольного возраста и возможных путей коррекции.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2955" y="2359741"/>
            <a:ext cx="8554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выделить эмоциональные нарушения, наиболее часто встречающиеся в дошкольном возрасте;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подобрать диагностический инструментарий для выявления эмоциональных нарушений у детей старшего дошкольного возраста;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показать эффективные упражнения для коррекции эмоциональных нарушений у старших дошкольников.</a:t>
            </a:r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Три группы нарушений в развитии эмоциональной сферы:</a:t>
            </a:r>
            <a:endParaRPr lang="ru-RU" b="1" dirty="0"/>
          </a:p>
        </p:txBody>
      </p: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633046" y="3291840"/>
            <a:ext cx="8046719" cy="1223890"/>
            <a:chOff x="1229" y="1800"/>
            <a:chExt cx="3335" cy="333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32" y="1808"/>
              <a:ext cx="3328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78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rgbClr val="000000"/>
                  </a:solidFill>
                </a:rPr>
                <a:t>Расстройства поведения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604911" y="1659989"/>
            <a:ext cx="8088923" cy="1195753"/>
            <a:chOff x="1200" y="1344"/>
            <a:chExt cx="3417" cy="339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84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 </a:t>
              </a:r>
              <a:r>
                <a:rPr lang="ru-RU" sz="3600" dirty="0" smtClean="0">
                  <a:solidFill>
                    <a:srgbClr val="000000"/>
                  </a:solidFill>
                </a:rPr>
                <a:t>Расстройства настроения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4" y="1346"/>
              <a:ext cx="339" cy="337"/>
              <a:chOff x="1296" y="587"/>
              <a:chExt cx="673" cy="677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301" y="596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450" y="1352"/>
              <a:ext cx="27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5400" dirty="0" smtClean="0">
                  <a:solidFill>
                    <a:srgbClr val="000000"/>
                  </a:solidFill>
                </a:rPr>
                <a:t>1</a:t>
              </a:r>
              <a:endParaRPr lang="en-US" sz="5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633047" y="4845488"/>
            <a:ext cx="8145193" cy="1091078"/>
            <a:chOff x="1209" y="2280"/>
            <a:chExt cx="3360" cy="333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77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rgbClr val="000000"/>
                  </a:solidFill>
                </a:rPr>
                <a:t>Нарушения психомоторики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5400" dirty="0" smtClean="0">
                  <a:solidFill>
                    <a:srgbClr val="000000"/>
                  </a:solidFill>
                </a:rPr>
                <a:t>3</a:t>
              </a:r>
              <a:endParaRPr lang="en-US" sz="5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8178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463" y="1012875"/>
            <a:ext cx="8656537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Расстройства настроения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6098" y="1899139"/>
          <a:ext cx="8370278" cy="463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139"/>
                <a:gridCol w="4185139"/>
              </a:tblGrid>
              <a:tr h="8440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Усиление эмоциональности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Понижение эмоциональности</a:t>
                      </a:r>
                      <a:endParaRPr lang="ru-RU" sz="2000" dirty="0"/>
                    </a:p>
                  </a:txBody>
                  <a:tcPr/>
                </a:tc>
              </a:tr>
              <a:tr h="34800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dirty="0" smtClean="0"/>
                        <a:t>Эйфория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 smtClean="0"/>
                        <a:t>Дисфория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 smtClean="0"/>
                        <a:t>Депрессия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 smtClean="0"/>
                        <a:t>Тревожный синдром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 smtClean="0"/>
                        <a:t>Страхи 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3600" dirty="0" smtClean="0"/>
                        <a:t>Апатия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dirty="0" smtClean="0"/>
                        <a:t>Эмоциональная тупость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dirty="0" smtClean="0"/>
                        <a:t>Паратимии,</a:t>
                      </a:r>
                      <a:r>
                        <a:rPr lang="ru-RU" sz="3600" baseline="0" dirty="0" smtClean="0"/>
                        <a:t> или неадекватность эмоций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656" y="1097281"/>
            <a:ext cx="859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Расстройства поведения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52357"/>
            <a:ext cx="7357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Гиперактивность;</a:t>
            </a:r>
          </a:p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Агрессивное поведение: нормативно-инструментальная агрессия, пассивно-агрессивное поведение, инфантильная агрессивность, защитная агрессия, демонстративная агрессия, целенаправленно-вражбедная агрессия.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347" y="1448972"/>
            <a:ext cx="761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Нарушения психомоторики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89982"/>
            <a:ext cx="7484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Амимия;</a:t>
            </a:r>
          </a:p>
          <a:p>
            <a:pPr>
              <a:buFontTx/>
              <a:buChar char="-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Гипомимия;</a:t>
            </a:r>
          </a:p>
          <a:p>
            <a:pPr>
              <a:buFontTx/>
              <a:buChar char="-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Маловыразительная пантомимика;</a:t>
            </a:r>
          </a:p>
          <a:p>
            <a:pPr>
              <a:buFontTx/>
              <a:buChar char="-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Гипокинезия;</a:t>
            </a:r>
          </a:p>
          <a:p>
            <a:pPr>
              <a:buFontTx/>
              <a:buChar char="-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Акинезия;</a:t>
            </a:r>
          </a:p>
          <a:p>
            <a:pPr>
              <a:buFontTx/>
              <a:buChar char="-"/>
            </a:pP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Паракинезии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Гиперкинезия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573" y="584264"/>
            <a:ext cx="822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«Волшебная страна чувств» 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(Авторская - Т.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Грабенко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Т.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Зинкевич-Евстигнеева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Д. Фролов)</a:t>
            </a:r>
            <a:endParaRPr lang="ru-RU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777\Desktop\ГМО\upl_1481788463_14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994" y="1970844"/>
            <a:ext cx="2981325" cy="4048125"/>
          </a:xfrm>
          <a:prstGeom prst="rect">
            <a:avLst/>
          </a:prstGeom>
          <a:noFill/>
        </p:spPr>
      </p:pic>
      <p:pic>
        <p:nvPicPr>
          <p:cNvPr id="1027" name="Picture 3" descr="C:\Users\777\Desktop\ГМО\foto_79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587" y="1989309"/>
            <a:ext cx="2819791" cy="4076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4560" y="281354"/>
            <a:ext cx="6372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Тест тревожности Р.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Тэммл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М.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Дорки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В.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Амен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"Выбери нужное лицо"</a:t>
            </a:r>
          </a:p>
          <a:p>
            <a:pPr algn="ctr"/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777\Desktop\ГМО\imag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37" y="2132958"/>
            <a:ext cx="4229052" cy="2378841"/>
          </a:xfrm>
          <a:prstGeom prst="rect">
            <a:avLst/>
          </a:prstGeom>
          <a:noFill/>
        </p:spPr>
      </p:pic>
      <p:pic>
        <p:nvPicPr>
          <p:cNvPr id="2051" name="Picture 3" descr="C:\Users\777\Desktop\ГМО\image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238" y="3722004"/>
            <a:ext cx="4649762" cy="2615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T4CTUPCNHN5M-256796007-3015</_dlc_DocId>
    <_dlc_DocIdUrl xmlns="c71519f2-859d-46c1-a1b6-2941efed936d">
      <Url>http://edu-sps.koiro.local/chuhloma/rodnik/1/_layouts/15/DocIdRedir.aspx?ID=T4CTUPCNHN5M-256796007-3015</Url>
      <Description>T4CTUPCNHN5M-256796007-3015</Description>
    </_dlc_DocIdUrl>
  </documentManagement>
</p:properties>
</file>

<file path=customXml/itemProps1.xml><?xml version="1.0" encoding="utf-8"?>
<ds:datastoreItem xmlns:ds="http://schemas.openxmlformats.org/officeDocument/2006/customXml" ds:itemID="{D7756FDC-50AD-4092-833D-029EBBEC8131}"/>
</file>

<file path=customXml/itemProps2.xml><?xml version="1.0" encoding="utf-8"?>
<ds:datastoreItem xmlns:ds="http://schemas.openxmlformats.org/officeDocument/2006/customXml" ds:itemID="{816FFE49-B4DA-4385-B843-093C68806649}"/>
</file>

<file path=customXml/itemProps3.xml><?xml version="1.0" encoding="utf-8"?>
<ds:datastoreItem xmlns:ds="http://schemas.openxmlformats.org/officeDocument/2006/customXml" ds:itemID="{1C139451-4160-4A1F-8FA4-AF93402470C9}"/>
</file>

<file path=customXml/itemProps4.xml><?xml version="1.0" encoding="utf-8"?>
<ds:datastoreItem xmlns:ds="http://schemas.openxmlformats.org/officeDocument/2006/customXml" ds:itemID="{E8F43076-006C-42A5-BEFC-AAC069AE914A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269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Выявление и коррекция эмоциональных нарушений у детей в доу.</vt:lpstr>
      <vt:lpstr>Слайд 2</vt:lpstr>
      <vt:lpstr>Слайд 3</vt:lpstr>
      <vt:lpstr>Три группы нарушений в развитии эмоциональной сферы: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Manager/>
  <Company>SPecialiST RePack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121</cp:revision>
  <dcterms:created xsi:type="dcterms:W3CDTF">2014-11-21T11:00:06Z</dcterms:created>
  <dcterms:modified xsi:type="dcterms:W3CDTF">2021-02-10T17:05:17Z</dcterms:modified>
  <cp:version>0906.0100.01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8f9c6ee7-4f35-4269-83f6-ab2848ef1076</vt:lpwstr>
  </property>
</Properties>
</file>