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diagrams/colors1.xml" ContentType="application/vnd.openxmlformats-officedocument.drawingml.diagramColor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BAEA13-68C0-4C70-8B69-94BEEB0F549B}" type="doc">
      <dgm:prSet loTypeId="urn:microsoft.com/office/officeart/2005/8/layout/vList2" loCatId="list" qsTypeId="urn:microsoft.com/office/officeart/2005/8/quickstyle/simple2" qsCatId="simple" csTypeId="urn:microsoft.com/office/officeart/2005/8/colors/accent1_1" csCatId="accent1"/>
      <dgm:spPr/>
      <dgm:t>
        <a:bodyPr/>
        <a:lstStyle/>
        <a:p>
          <a:endParaRPr lang="ru-RU"/>
        </a:p>
      </dgm:t>
    </dgm:pt>
    <dgm:pt modelId="{D391E030-2FC1-49D6-ADED-6B41FC39F876}">
      <dgm:prSet/>
      <dgm:spPr/>
      <dgm:t>
        <a:bodyPr/>
        <a:lstStyle/>
        <a:p>
          <a:pPr rtl="0"/>
          <a:r>
            <a:rPr lang="ru-RU" dirty="0" smtClean="0"/>
            <a:t>1. Произведения русского народного творчества и творчества народов мира. Малые формы фольклора: загадки, пословицы, поговорки, песенки, </a:t>
          </a:r>
          <a:r>
            <a:rPr lang="ru-RU" dirty="0" err="1" smtClean="0"/>
            <a:t>потешки</a:t>
          </a:r>
          <a:r>
            <a:rPr lang="ru-RU" dirty="0" smtClean="0"/>
            <a:t>, </a:t>
          </a:r>
          <a:r>
            <a:rPr lang="ru-RU" dirty="0" err="1" smtClean="0"/>
            <a:t>пестушки</a:t>
          </a:r>
          <a:r>
            <a:rPr lang="ru-RU" dirty="0" smtClean="0"/>
            <a:t>, небылицы и перевертыши; сказки.</a:t>
          </a:r>
          <a:endParaRPr lang="ru-RU" dirty="0"/>
        </a:p>
      </dgm:t>
    </dgm:pt>
    <dgm:pt modelId="{4FE428F8-B3FB-4E9D-95C7-AA55709E07BB}" type="parTrans" cxnId="{48D32FD8-23D7-41BB-86C4-7B4FD094DBCC}">
      <dgm:prSet/>
      <dgm:spPr/>
      <dgm:t>
        <a:bodyPr/>
        <a:lstStyle/>
        <a:p>
          <a:endParaRPr lang="ru-RU"/>
        </a:p>
      </dgm:t>
    </dgm:pt>
    <dgm:pt modelId="{9E002EB5-CC8C-481F-AAC3-0066936310D4}" type="sibTrans" cxnId="{48D32FD8-23D7-41BB-86C4-7B4FD094DBCC}">
      <dgm:prSet/>
      <dgm:spPr/>
      <dgm:t>
        <a:bodyPr/>
        <a:lstStyle/>
        <a:p>
          <a:endParaRPr lang="ru-RU"/>
        </a:p>
      </dgm:t>
    </dgm:pt>
    <dgm:pt modelId="{A2A30A30-3EA4-42B9-9A23-0E697254DCCD}">
      <dgm:prSet/>
      <dgm:spPr/>
      <dgm:t>
        <a:bodyPr/>
        <a:lstStyle/>
        <a:p>
          <a:pPr rtl="0"/>
          <a:r>
            <a:rPr lang="ru-RU" dirty="0" smtClean="0"/>
            <a:t>2. Произведения русской и зарубежной классической литературы.</a:t>
          </a:r>
          <a:endParaRPr lang="ru-RU" dirty="0"/>
        </a:p>
      </dgm:t>
    </dgm:pt>
    <dgm:pt modelId="{42AE208A-9749-4B42-9C27-58F9FEB5C6D0}" type="parTrans" cxnId="{51E804B4-8ABB-46A2-989F-32F8D1BA641D}">
      <dgm:prSet/>
      <dgm:spPr/>
      <dgm:t>
        <a:bodyPr/>
        <a:lstStyle/>
        <a:p>
          <a:endParaRPr lang="ru-RU"/>
        </a:p>
      </dgm:t>
    </dgm:pt>
    <dgm:pt modelId="{9D288A37-596D-40B8-A640-5BE6C6DA49D3}" type="sibTrans" cxnId="{51E804B4-8ABB-46A2-989F-32F8D1BA641D}">
      <dgm:prSet/>
      <dgm:spPr/>
      <dgm:t>
        <a:bodyPr/>
        <a:lstStyle/>
        <a:p>
          <a:endParaRPr lang="ru-RU"/>
        </a:p>
      </dgm:t>
    </dgm:pt>
    <dgm:pt modelId="{9C187A89-C8FE-47B4-A872-9520846F8A96}">
      <dgm:prSet/>
      <dgm:spPr/>
      <dgm:t>
        <a:bodyPr/>
        <a:lstStyle/>
        <a:p>
          <a:pPr rtl="0"/>
          <a:r>
            <a:rPr lang="ru-RU" dirty="0" smtClean="0"/>
            <a:t>3. Произведения современной русской и зарубежной литературы.</a:t>
          </a:r>
          <a:endParaRPr lang="ru-RU" dirty="0"/>
        </a:p>
      </dgm:t>
    </dgm:pt>
    <dgm:pt modelId="{E0FA342F-73C2-4C1E-B362-7E4D8032106C}" type="parTrans" cxnId="{9C783DE8-57DC-47FE-94E6-E4B9E47E8310}">
      <dgm:prSet/>
      <dgm:spPr/>
      <dgm:t>
        <a:bodyPr/>
        <a:lstStyle/>
        <a:p>
          <a:endParaRPr lang="ru-RU"/>
        </a:p>
      </dgm:t>
    </dgm:pt>
    <dgm:pt modelId="{CD413219-B2E0-4D54-807B-FBD0F79336A0}" type="sibTrans" cxnId="{9C783DE8-57DC-47FE-94E6-E4B9E47E8310}">
      <dgm:prSet/>
      <dgm:spPr/>
      <dgm:t>
        <a:bodyPr/>
        <a:lstStyle/>
        <a:p>
          <a:endParaRPr lang="ru-RU"/>
        </a:p>
      </dgm:t>
    </dgm:pt>
    <dgm:pt modelId="{839C4EB3-FD37-4C87-928B-C86FBB806EB8}" type="pres">
      <dgm:prSet presAssocID="{DABAEA13-68C0-4C70-8B69-94BEEB0F549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1FAEA5-2410-4712-905F-7F3134290DE1}" type="pres">
      <dgm:prSet presAssocID="{D391E030-2FC1-49D6-ADED-6B41FC39F87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DA03CC-2AEA-486A-8D15-7952238CE8BF}" type="pres">
      <dgm:prSet presAssocID="{9E002EB5-CC8C-481F-AAC3-0066936310D4}" presName="spacer" presStyleCnt="0"/>
      <dgm:spPr/>
    </dgm:pt>
    <dgm:pt modelId="{83B276E5-91E4-430F-82DC-CE1EA3114B27}" type="pres">
      <dgm:prSet presAssocID="{A2A30A30-3EA4-42B9-9A23-0E697254DCC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B19E01-A07F-45B9-B41C-C24C2E8D3647}" type="pres">
      <dgm:prSet presAssocID="{9D288A37-596D-40B8-A640-5BE6C6DA49D3}" presName="spacer" presStyleCnt="0"/>
      <dgm:spPr/>
    </dgm:pt>
    <dgm:pt modelId="{D94F7458-DD69-4CDC-9E64-78DBA48981A8}" type="pres">
      <dgm:prSet presAssocID="{9C187A89-C8FE-47B4-A872-9520846F8A9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AD4675-DDF5-4130-8B99-91C003FB541A}" type="presOf" srcId="{A2A30A30-3EA4-42B9-9A23-0E697254DCCD}" destId="{83B276E5-91E4-430F-82DC-CE1EA3114B27}" srcOrd="0" destOrd="0" presId="urn:microsoft.com/office/officeart/2005/8/layout/vList2"/>
    <dgm:cxn modelId="{9C783DE8-57DC-47FE-94E6-E4B9E47E8310}" srcId="{DABAEA13-68C0-4C70-8B69-94BEEB0F549B}" destId="{9C187A89-C8FE-47B4-A872-9520846F8A96}" srcOrd="2" destOrd="0" parTransId="{E0FA342F-73C2-4C1E-B362-7E4D8032106C}" sibTransId="{CD413219-B2E0-4D54-807B-FBD0F79336A0}"/>
    <dgm:cxn modelId="{51E804B4-8ABB-46A2-989F-32F8D1BA641D}" srcId="{DABAEA13-68C0-4C70-8B69-94BEEB0F549B}" destId="{A2A30A30-3EA4-42B9-9A23-0E697254DCCD}" srcOrd="1" destOrd="0" parTransId="{42AE208A-9749-4B42-9C27-58F9FEB5C6D0}" sibTransId="{9D288A37-596D-40B8-A640-5BE6C6DA49D3}"/>
    <dgm:cxn modelId="{7EDA8A75-9DF5-4642-ADD0-DC843E3EFE95}" type="presOf" srcId="{D391E030-2FC1-49D6-ADED-6B41FC39F876}" destId="{9C1FAEA5-2410-4712-905F-7F3134290DE1}" srcOrd="0" destOrd="0" presId="urn:microsoft.com/office/officeart/2005/8/layout/vList2"/>
    <dgm:cxn modelId="{E4B5265C-7CDC-444A-821B-238106732287}" type="presOf" srcId="{9C187A89-C8FE-47B4-A872-9520846F8A96}" destId="{D94F7458-DD69-4CDC-9E64-78DBA48981A8}" srcOrd="0" destOrd="0" presId="urn:microsoft.com/office/officeart/2005/8/layout/vList2"/>
    <dgm:cxn modelId="{48D32FD8-23D7-41BB-86C4-7B4FD094DBCC}" srcId="{DABAEA13-68C0-4C70-8B69-94BEEB0F549B}" destId="{D391E030-2FC1-49D6-ADED-6B41FC39F876}" srcOrd="0" destOrd="0" parTransId="{4FE428F8-B3FB-4E9D-95C7-AA55709E07BB}" sibTransId="{9E002EB5-CC8C-481F-AAC3-0066936310D4}"/>
    <dgm:cxn modelId="{3374384A-97F1-4EAD-96D5-E2E206E290F6}" type="presOf" srcId="{DABAEA13-68C0-4C70-8B69-94BEEB0F549B}" destId="{839C4EB3-FD37-4C87-928B-C86FBB806EB8}" srcOrd="0" destOrd="0" presId="urn:microsoft.com/office/officeart/2005/8/layout/vList2"/>
    <dgm:cxn modelId="{9AF9CF27-8298-4BE7-B9C4-D840DFD5A65E}" type="presParOf" srcId="{839C4EB3-FD37-4C87-928B-C86FBB806EB8}" destId="{9C1FAEA5-2410-4712-905F-7F3134290DE1}" srcOrd="0" destOrd="0" presId="urn:microsoft.com/office/officeart/2005/8/layout/vList2"/>
    <dgm:cxn modelId="{71FEFA28-C392-40B8-BB1D-F8E52A74362B}" type="presParOf" srcId="{839C4EB3-FD37-4C87-928B-C86FBB806EB8}" destId="{84DA03CC-2AEA-486A-8D15-7952238CE8BF}" srcOrd="1" destOrd="0" presId="urn:microsoft.com/office/officeart/2005/8/layout/vList2"/>
    <dgm:cxn modelId="{BFD2D79A-A84F-4DD4-A6B2-1060E057AEFD}" type="presParOf" srcId="{839C4EB3-FD37-4C87-928B-C86FBB806EB8}" destId="{83B276E5-91E4-430F-82DC-CE1EA3114B27}" srcOrd="2" destOrd="0" presId="urn:microsoft.com/office/officeart/2005/8/layout/vList2"/>
    <dgm:cxn modelId="{44B194C7-B7A2-4127-8924-E6B76F4BAFD0}" type="presParOf" srcId="{839C4EB3-FD37-4C87-928B-C86FBB806EB8}" destId="{1CB19E01-A07F-45B9-B41C-C24C2E8D3647}" srcOrd="3" destOrd="0" presId="urn:microsoft.com/office/officeart/2005/8/layout/vList2"/>
    <dgm:cxn modelId="{A39F7996-167B-4D18-AE9E-EBE710F93E86}" type="presParOf" srcId="{839C4EB3-FD37-4C87-928B-C86FBB806EB8}" destId="{D94F7458-DD69-4CDC-9E64-78DBA48981A8}" srcOrd="4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DEA50D-B662-4A03-B6C9-4D8A4E85CCA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229DD9-C2FE-42BA-950A-8828D69D723A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1. Обеспечивают высокий уровень речевой активности детей;</a:t>
          </a:r>
          <a:endParaRPr lang="ru-RU" dirty="0"/>
        </a:p>
      </dgm:t>
    </dgm:pt>
    <dgm:pt modelId="{DE921BE7-ED4E-4CFB-8C56-4DA934291C16}" type="parTrans" cxnId="{93D5DF7D-BA50-48C3-B2F0-5DAA788D379C}">
      <dgm:prSet/>
      <dgm:spPr/>
      <dgm:t>
        <a:bodyPr/>
        <a:lstStyle/>
        <a:p>
          <a:endParaRPr lang="ru-RU"/>
        </a:p>
      </dgm:t>
    </dgm:pt>
    <dgm:pt modelId="{4F16511D-CABE-4D32-A599-3434D69EFE95}" type="sibTrans" cxnId="{93D5DF7D-BA50-48C3-B2F0-5DAA788D379C}">
      <dgm:prSet/>
      <dgm:spPr/>
      <dgm:t>
        <a:bodyPr/>
        <a:lstStyle/>
        <a:p>
          <a:endParaRPr lang="ru-RU"/>
        </a:p>
      </dgm:t>
    </dgm:pt>
    <dgm:pt modelId="{5179D970-D273-40DB-9E53-4E9EBD2BFC5F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2. Способствуют овладению детьми речевыми умениями и навыками в естественной обстановке живой разговорной речи.</a:t>
          </a:r>
          <a:endParaRPr lang="ru-RU" dirty="0"/>
        </a:p>
      </dgm:t>
    </dgm:pt>
    <dgm:pt modelId="{D707A42D-E7C2-4384-9E8F-07A7DDDD8EA6}" type="parTrans" cxnId="{87ACB980-ADFA-4EA5-A56C-EEC3160CBC81}">
      <dgm:prSet/>
      <dgm:spPr/>
      <dgm:t>
        <a:bodyPr/>
        <a:lstStyle/>
        <a:p>
          <a:endParaRPr lang="ru-RU"/>
        </a:p>
      </dgm:t>
    </dgm:pt>
    <dgm:pt modelId="{8485892B-D13B-4770-A426-784A97965DE5}" type="sibTrans" cxnId="{87ACB980-ADFA-4EA5-A56C-EEC3160CBC81}">
      <dgm:prSet/>
      <dgm:spPr/>
      <dgm:t>
        <a:bodyPr/>
        <a:lstStyle/>
        <a:p>
          <a:endParaRPr lang="ru-RU"/>
        </a:p>
      </dgm:t>
    </dgm:pt>
    <dgm:pt modelId="{01EEFDC1-040B-46F6-B84D-80596A0306C1}" type="pres">
      <dgm:prSet presAssocID="{4DDEA50D-B662-4A03-B6C9-4D8A4E85CCA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572555-03E4-40A8-A0C4-5D8099B258B0}" type="pres">
      <dgm:prSet presAssocID="{2E229DD9-C2FE-42BA-950A-8828D69D723A}" presName="circ1" presStyleLbl="vennNode1" presStyleIdx="0" presStyleCnt="2"/>
      <dgm:spPr/>
      <dgm:t>
        <a:bodyPr/>
        <a:lstStyle/>
        <a:p>
          <a:endParaRPr lang="ru-RU"/>
        </a:p>
      </dgm:t>
    </dgm:pt>
    <dgm:pt modelId="{0651C7AC-7D93-461F-8909-455E4CE7599F}" type="pres">
      <dgm:prSet presAssocID="{2E229DD9-C2FE-42BA-950A-8828D69D723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F5165F-B50A-4515-BB38-ED87EB76BB75}" type="pres">
      <dgm:prSet presAssocID="{5179D970-D273-40DB-9E53-4E9EBD2BFC5F}" presName="circ2" presStyleLbl="vennNode1" presStyleIdx="1" presStyleCnt="2"/>
      <dgm:spPr/>
      <dgm:t>
        <a:bodyPr/>
        <a:lstStyle/>
        <a:p>
          <a:endParaRPr lang="ru-RU"/>
        </a:p>
      </dgm:t>
    </dgm:pt>
    <dgm:pt modelId="{CDBBDBA6-0369-4BBB-A823-4103B0D6D379}" type="pres">
      <dgm:prSet presAssocID="{5179D970-D273-40DB-9E53-4E9EBD2BFC5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074117-8B88-4704-A3B6-DC13643019C8}" type="presOf" srcId="{2E229DD9-C2FE-42BA-950A-8828D69D723A}" destId="{0651C7AC-7D93-461F-8909-455E4CE7599F}" srcOrd="1" destOrd="0" presId="urn:microsoft.com/office/officeart/2005/8/layout/venn1"/>
    <dgm:cxn modelId="{F95AAAD9-1638-4082-B94E-460B7141D652}" type="presOf" srcId="{5179D970-D273-40DB-9E53-4E9EBD2BFC5F}" destId="{7BF5165F-B50A-4515-BB38-ED87EB76BB75}" srcOrd="0" destOrd="0" presId="urn:microsoft.com/office/officeart/2005/8/layout/venn1"/>
    <dgm:cxn modelId="{D7F5A001-0AA4-4653-9193-748D7117A878}" type="presOf" srcId="{2E229DD9-C2FE-42BA-950A-8828D69D723A}" destId="{8B572555-03E4-40A8-A0C4-5D8099B258B0}" srcOrd="0" destOrd="0" presId="urn:microsoft.com/office/officeart/2005/8/layout/venn1"/>
    <dgm:cxn modelId="{93D5DF7D-BA50-48C3-B2F0-5DAA788D379C}" srcId="{4DDEA50D-B662-4A03-B6C9-4D8A4E85CCA8}" destId="{2E229DD9-C2FE-42BA-950A-8828D69D723A}" srcOrd="0" destOrd="0" parTransId="{DE921BE7-ED4E-4CFB-8C56-4DA934291C16}" sibTransId="{4F16511D-CABE-4D32-A599-3434D69EFE95}"/>
    <dgm:cxn modelId="{87ACB980-ADFA-4EA5-A56C-EEC3160CBC81}" srcId="{4DDEA50D-B662-4A03-B6C9-4D8A4E85CCA8}" destId="{5179D970-D273-40DB-9E53-4E9EBD2BFC5F}" srcOrd="1" destOrd="0" parTransId="{D707A42D-E7C2-4384-9E8F-07A7DDDD8EA6}" sibTransId="{8485892B-D13B-4770-A426-784A97965DE5}"/>
    <dgm:cxn modelId="{9428D100-5B44-42A6-B583-9D52B746B2AC}" type="presOf" srcId="{4DDEA50D-B662-4A03-B6C9-4D8A4E85CCA8}" destId="{01EEFDC1-040B-46F6-B84D-80596A0306C1}" srcOrd="0" destOrd="0" presId="urn:microsoft.com/office/officeart/2005/8/layout/venn1"/>
    <dgm:cxn modelId="{23290FB4-1BA1-4E8A-AFBB-51426FE55DCC}" type="presOf" srcId="{5179D970-D273-40DB-9E53-4E9EBD2BFC5F}" destId="{CDBBDBA6-0369-4BBB-A823-4103B0D6D379}" srcOrd="1" destOrd="0" presId="urn:microsoft.com/office/officeart/2005/8/layout/venn1"/>
    <dgm:cxn modelId="{A3BAC442-74B4-4411-8E6A-25878A5C7E88}" type="presParOf" srcId="{01EEFDC1-040B-46F6-B84D-80596A0306C1}" destId="{8B572555-03E4-40A8-A0C4-5D8099B258B0}" srcOrd="0" destOrd="0" presId="urn:microsoft.com/office/officeart/2005/8/layout/venn1"/>
    <dgm:cxn modelId="{16FD70D3-A8C0-41B4-921B-02BF4A0EC3EE}" type="presParOf" srcId="{01EEFDC1-040B-46F6-B84D-80596A0306C1}" destId="{0651C7AC-7D93-461F-8909-455E4CE7599F}" srcOrd="1" destOrd="0" presId="urn:microsoft.com/office/officeart/2005/8/layout/venn1"/>
    <dgm:cxn modelId="{82738289-E792-4236-BCAA-C13A923A27F9}" type="presParOf" srcId="{01EEFDC1-040B-46F6-B84D-80596A0306C1}" destId="{7BF5165F-B50A-4515-BB38-ED87EB76BB75}" srcOrd="2" destOrd="0" presId="urn:microsoft.com/office/officeart/2005/8/layout/venn1"/>
    <dgm:cxn modelId="{11F55FBF-22EA-4E06-88EA-4190E26A44BA}" type="presParOf" srcId="{01EEFDC1-040B-46F6-B84D-80596A0306C1}" destId="{CDBBDBA6-0369-4BBB-A823-4103B0D6D379}" srcOrd="3" destOrd="0" presId="urn:microsoft.com/office/officeart/2005/8/layout/ven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47DD0F7-4365-4CF8-8E4C-FE5564C721BF}" type="datetimeFigureOut">
              <a:rPr lang="ru-RU" smtClean="0"/>
              <a:pPr/>
              <a:t>22.04.2025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CF84D33-212A-453A-BF43-2F86EC1A83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DD0F7-4365-4CF8-8E4C-FE5564C721BF}" type="datetimeFigureOut">
              <a:rPr lang="ru-RU" smtClean="0"/>
              <a:pPr/>
              <a:t>22.04.2025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4D33-212A-453A-BF43-2F86EC1A83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DD0F7-4365-4CF8-8E4C-FE5564C721BF}" type="datetimeFigureOut">
              <a:rPr lang="ru-RU" smtClean="0"/>
              <a:pPr/>
              <a:t>22.04.2025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4D33-212A-453A-BF43-2F86EC1A83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47DD0F7-4365-4CF8-8E4C-FE5564C721BF}" type="datetimeFigureOut">
              <a:rPr lang="ru-RU" smtClean="0"/>
              <a:pPr/>
              <a:t>22.04.2025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CF84D33-212A-453A-BF43-2F86EC1A83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47DD0F7-4365-4CF8-8E4C-FE5564C721BF}" type="datetimeFigureOut">
              <a:rPr lang="ru-RU" smtClean="0"/>
              <a:pPr/>
              <a:t>22.04.2025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CF84D33-212A-453A-BF43-2F86EC1A83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DD0F7-4365-4CF8-8E4C-FE5564C721BF}" type="datetimeFigureOut">
              <a:rPr lang="ru-RU" smtClean="0"/>
              <a:pPr/>
              <a:t>22.04.2025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4D33-212A-453A-BF43-2F86EC1A83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DD0F7-4365-4CF8-8E4C-FE5564C721BF}" type="datetimeFigureOut">
              <a:rPr lang="ru-RU" smtClean="0"/>
              <a:pPr/>
              <a:t>22.04.2025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4D33-212A-453A-BF43-2F86EC1A83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47DD0F7-4365-4CF8-8E4C-FE5564C721BF}" type="datetimeFigureOut">
              <a:rPr lang="ru-RU" smtClean="0"/>
              <a:pPr/>
              <a:t>22.04.2025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CF84D33-212A-453A-BF43-2F86EC1A83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DD0F7-4365-4CF8-8E4C-FE5564C721BF}" type="datetimeFigureOut">
              <a:rPr lang="ru-RU" smtClean="0"/>
              <a:pPr/>
              <a:t>22.04.2025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4D33-212A-453A-BF43-2F86EC1A83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47DD0F7-4365-4CF8-8E4C-FE5564C721BF}" type="datetimeFigureOut">
              <a:rPr lang="ru-RU" smtClean="0"/>
              <a:pPr/>
              <a:t>22.04.2025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CF84D33-212A-453A-BF43-2F86EC1A83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47DD0F7-4365-4CF8-8E4C-FE5564C721BF}" type="datetimeFigureOut">
              <a:rPr lang="ru-RU" smtClean="0"/>
              <a:pPr/>
              <a:t>22.04.2025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CF84D33-212A-453A-BF43-2F86EC1A83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47DD0F7-4365-4CF8-8E4C-FE5564C721BF}" type="datetimeFigureOut">
              <a:rPr lang="ru-RU" smtClean="0"/>
              <a:pPr/>
              <a:t>22.04.2025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CF84D33-212A-453A-BF43-2F86EC1A83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1857364"/>
            <a:ext cx="6172200" cy="23229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Методы и приемы, используемые в работе с детьми логопедической группы по ознакомлению детей с художественной литературой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4572008"/>
            <a:ext cx="6172200" cy="180291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Выступление на педагогическом совете </a:t>
            </a:r>
          </a:p>
          <a:p>
            <a:pPr algn="ctr"/>
            <a:r>
              <a:rPr lang="ru-RU" dirty="0" smtClean="0"/>
              <a:t>«Создание условий для расширения познавательной и речевой активности детей посредством ознакомления с художественной литературой»</a:t>
            </a:r>
          </a:p>
          <a:p>
            <a:pPr algn="ctr"/>
            <a:r>
              <a:rPr lang="ru-RU" dirty="0" smtClean="0"/>
              <a:t>Воспитатель Молчанова О.В.</a:t>
            </a:r>
          </a:p>
          <a:p>
            <a:pPr algn="ctr"/>
            <a:r>
              <a:rPr lang="ru-RU" dirty="0" smtClean="0"/>
              <a:t>2025 год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7467600" cy="71438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Эффективные </a:t>
            </a:r>
            <a:r>
              <a:rPr lang="ru-RU" sz="2400" b="1" dirty="0" smtClean="0"/>
              <a:t>приемы, </a:t>
            </a:r>
            <a:r>
              <a:rPr lang="ru-RU" sz="2400" b="1" dirty="0" smtClean="0"/>
              <a:t>методы и средства </a:t>
            </a:r>
            <a:r>
              <a:rPr lang="ru-RU" sz="2400" b="1" dirty="0" smtClean="0"/>
              <a:t>способствуют более активному  формированию речевых умений </a:t>
            </a:r>
            <a:r>
              <a:rPr lang="ru-RU" sz="2400" b="1" dirty="0" smtClean="0"/>
              <a:t>и </a:t>
            </a:r>
            <a:r>
              <a:rPr lang="ru-RU" sz="2400" b="1" dirty="0" smtClean="0"/>
              <a:t>навыков детей</a:t>
            </a:r>
            <a:endParaRPr lang="ru-RU" sz="24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571472" y="1841372"/>
          <a:ext cx="7929618" cy="5016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по ознакомлению детей с художественной литературой: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1. формировать первоначальные представления об особенностях художественной литературы: о жанрах (проза, поэзия, сказка);</a:t>
            </a:r>
          </a:p>
          <a:p>
            <a:r>
              <a:rPr lang="ru-RU" dirty="0" smtClean="0"/>
              <a:t>2. развивать поэтический слух, способность к целостному восприятию произведений разных жанров, улавливать музыкальность, звучность, ритмичность, красоту и поэтичность рассказов, сказок, стихов.</a:t>
            </a:r>
          </a:p>
          <a:p>
            <a:r>
              <a:rPr lang="ru-RU" dirty="0" smtClean="0"/>
              <a:t>3. воспитывать интерес к художественной литературе, обеспечить усвоение содержания произведений и эмоциональную отзывчивость на неё;</a:t>
            </a:r>
          </a:p>
          <a:p>
            <a:r>
              <a:rPr lang="ru-RU" dirty="0" smtClean="0"/>
              <a:t>4. воспитывать литературно-художественный вкус, способность понимать и чувствовать настроение произведения.</a:t>
            </a:r>
          </a:p>
          <a:p>
            <a:r>
              <a:rPr lang="ru-RU" dirty="0" smtClean="0"/>
              <a:t>5. Приобщать родителей к ознакомлению детей с художественной литературой.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Круг детского чтения и рассказывания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Методы, используемые при ознакомлении детей с художественной литературой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500174"/>
            <a:ext cx="2614602" cy="48737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Словесный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- Чтение произведений</a:t>
            </a:r>
          </a:p>
          <a:p>
            <a:pPr>
              <a:buNone/>
            </a:pPr>
            <a:r>
              <a:rPr lang="ru-RU" dirty="0" smtClean="0"/>
              <a:t>Вопросы к детям по содержанию произведений</a:t>
            </a:r>
          </a:p>
          <a:p>
            <a:pPr>
              <a:buNone/>
            </a:pPr>
            <a:r>
              <a:rPr lang="ru-RU" dirty="0" smtClean="0"/>
              <a:t>Пересказ произведения</a:t>
            </a:r>
          </a:p>
          <a:p>
            <a:pPr>
              <a:buNone/>
            </a:pPr>
            <a:r>
              <a:rPr lang="ru-RU" dirty="0" smtClean="0"/>
              <a:t>Заучивание наизусть стихотворения, </a:t>
            </a:r>
            <a:r>
              <a:rPr lang="ru-RU" dirty="0" err="1" smtClean="0"/>
              <a:t>потешки</a:t>
            </a:r>
            <a:r>
              <a:rPr lang="ru-RU" dirty="0" smtClean="0"/>
              <a:t> и т. п.</a:t>
            </a:r>
          </a:p>
          <a:p>
            <a:pPr>
              <a:buNone/>
            </a:pPr>
            <a:r>
              <a:rPr lang="ru-RU" dirty="0" smtClean="0"/>
              <a:t>Выразительное чтение художественной литературы</a:t>
            </a:r>
          </a:p>
          <a:p>
            <a:pPr>
              <a:buNone/>
            </a:pPr>
            <a:r>
              <a:rPr lang="ru-RU" dirty="0" smtClean="0"/>
              <a:t>Беседа по произведению</a:t>
            </a:r>
          </a:p>
          <a:p>
            <a:pPr>
              <a:buNone/>
            </a:pPr>
            <a:r>
              <a:rPr lang="ru-RU" dirty="0" smtClean="0"/>
              <a:t>Прослушивание грамзаписи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57554" y="1500174"/>
            <a:ext cx="2286016" cy="31393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практический </a:t>
            </a:r>
            <a:endParaRPr lang="ru-RU" dirty="0" smtClean="0"/>
          </a:p>
          <a:p>
            <a:r>
              <a:rPr lang="ru-RU" dirty="0" smtClean="0"/>
              <a:t>Игры-драматизации</a:t>
            </a:r>
          </a:p>
          <a:p>
            <a:r>
              <a:rPr lang="ru-RU" dirty="0" smtClean="0"/>
              <a:t>игровой Дидактические игры</a:t>
            </a:r>
          </a:p>
          <a:p>
            <a:r>
              <a:rPr lang="ru-RU" dirty="0" smtClean="0"/>
              <a:t>словесный Театрализованные игры</a:t>
            </a:r>
          </a:p>
          <a:p>
            <a:r>
              <a:rPr lang="ru-RU" dirty="0" smtClean="0"/>
              <a:t>Элементы инсценировки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29322" y="1500174"/>
            <a:ext cx="2286016" cy="45243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Наглядный</a:t>
            </a:r>
            <a:r>
              <a:rPr lang="ru-RU" dirty="0" smtClean="0"/>
              <a:t> </a:t>
            </a:r>
          </a:p>
          <a:p>
            <a:r>
              <a:rPr lang="ru-RU" dirty="0" smtClean="0"/>
              <a:t>Показ иллюстраций</a:t>
            </a:r>
          </a:p>
          <a:p>
            <a:r>
              <a:rPr lang="ru-RU" dirty="0" smtClean="0"/>
              <a:t>Элементы инсценировки</a:t>
            </a:r>
          </a:p>
          <a:p>
            <a:r>
              <a:rPr lang="ru-RU" dirty="0" smtClean="0"/>
              <a:t>Движение пальцами, руками</a:t>
            </a:r>
          </a:p>
          <a:p>
            <a:r>
              <a:rPr lang="ru-RU" dirty="0" smtClean="0"/>
              <a:t>Показ схемы</a:t>
            </a:r>
          </a:p>
          <a:p>
            <a:r>
              <a:rPr lang="ru-RU" dirty="0" smtClean="0"/>
              <a:t>Составление алгоритма</a:t>
            </a:r>
          </a:p>
          <a:p>
            <a:r>
              <a:rPr lang="ru-RU" dirty="0" smtClean="0"/>
              <a:t>Просмотр видеофильмов, диафильмов</a:t>
            </a:r>
          </a:p>
          <a:p>
            <a:r>
              <a:rPr lang="ru-RU" dirty="0" smtClean="0"/>
              <a:t>Оформление выставки, книжного уголка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к-я\96e68bf5-aeeb-49e0-83b3-e1b0286714aa.jpg"/>
          <p:cNvPicPr>
            <a:picLocks noChangeAspect="1" noChangeArrowheads="1"/>
          </p:cNvPicPr>
          <p:nvPr/>
        </p:nvPicPr>
        <p:blipFill>
          <a:blip r:embed="rId2"/>
          <a:srcRect l="13682" r="16385"/>
          <a:stretch>
            <a:fillRect/>
          </a:stretch>
        </p:blipFill>
        <p:spPr bwMode="auto">
          <a:xfrm>
            <a:off x="928662" y="500042"/>
            <a:ext cx="3286148" cy="2643206"/>
          </a:xfrm>
          <a:prstGeom prst="rect">
            <a:avLst/>
          </a:prstGeom>
          <a:noFill/>
        </p:spPr>
      </p:pic>
      <p:pic>
        <p:nvPicPr>
          <p:cNvPr id="1027" name="Picture 3" descr="C:\Users\user\Downloads\к-я\a78a9a20-a0d4-4997-ab2d-68d6154aa6e9.jpg"/>
          <p:cNvPicPr>
            <a:picLocks noChangeAspect="1" noChangeArrowheads="1"/>
          </p:cNvPicPr>
          <p:nvPr/>
        </p:nvPicPr>
        <p:blipFill>
          <a:blip r:embed="rId3"/>
          <a:srcRect r="22613"/>
          <a:stretch>
            <a:fillRect/>
          </a:stretch>
        </p:blipFill>
        <p:spPr bwMode="auto">
          <a:xfrm rot="10800000" flipV="1">
            <a:off x="500034" y="3571876"/>
            <a:ext cx="3734701" cy="2714644"/>
          </a:xfrm>
          <a:prstGeom prst="rect">
            <a:avLst/>
          </a:prstGeom>
          <a:noFill/>
        </p:spPr>
      </p:pic>
      <p:pic>
        <p:nvPicPr>
          <p:cNvPr id="1028" name="Picture 4" descr="C:\Users\user\Downloads\к-я\0712f671-fdae-4091-b72b-3e6b357fc870.jpg"/>
          <p:cNvPicPr>
            <a:picLocks noChangeAspect="1" noChangeArrowheads="1"/>
          </p:cNvPicPr>
          <p:nvPr/>
        </p:nvPicPr>
        <p:blipFill>
          <a:blip r:embed="rId4"/>
          <a:srcRect l="7843" t="777" r="11765"/>
          <a:stretch>
            <a:fillRect/>
          </a:stretch>
        </p:blipFill>
        <p:spPr bwMode="auto">
          <a:xfrm>
            <a:off x="4714876" y="500042"/>
            <a:ext cx="3214710" cy="2744265"/>
          </a:xfrm>
          <a:prstGeom prst="rect">
            <a:avLst/>
          </a:prstGeom>
          <a:noFill/>
        </p:spPr>
      </p:pic>
      <p:pic>
        <p:nvPicPr>
          <p:cNvPr id="2" name="Picture 2" descr="C:\Users\user\Downloads\к-я\031b9ca0-8d3e-4278-bb35-e5a8fdb4c53c.jpg"/>
          <p:cNvPicPr>
            <a:picLocks noChangeAspect="1" noChangeArrowheads="1"/>
          </p:cNvPicPr>
          <p:nvPr/>
        </p:nvPicPr>
        <p:blipFill>
          <a:blip r:embed="rId5"/>
          <a:srcRect r="11681"/>
          <a:stretch>
            <a:fillRect/>
          </a:stretch>
        </p:blipFill>
        <p:spPr bwMode="auto">
          <a:xfrm>
            <a:off x="4572000" y="3643314"/>
            <a:ext cx="4071966" cy="25934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к-я\461eab7f-be85-4842-b393-3c901efd3f43.jpg"/>
          <p:cNvPicPr>
            <a:picLocks noChangeAspect="1" noChangeArrowheads="1"/>
          </p:cNvPicPr>
          <p:nvPr/>
        </p:nvPicPr>
        <p:blipFill>
          <a:blip r:embed="rId2"/>
          <a:srcRect r="17467" b="-146"/>
          <a:stretch>
            <a:fillRect/>
          </a:stretch>
        </p:blipFill>
        <p:spPr bwMode="auto">
          <a:xfrm>
            <a:off x="2285984" y="285728"/>
            <a:ext cx="4500594" cy="3071834"/>
          </a:xfrm>
          <a:prstGeom prst="rect">
            <a:avLst/>
          </a:prstGeom>
          <a:noFill/>
        </p:spPr>
      </p:pic>
      <p:pic>
        <p:nvPicPr>
          <p:cNvPr id="2051" name="Picture 3" descr="C:\Users\user\Downloads\к-я\9832f593-4990-4271-8d6b-bc88858b8049.jpg"/>
          <p:cNvPicPr>
            <a:picLocks noChangeAspect="1" noChangeArrowheads="1"/>
          </p:cNvPicPr>
          <p:nvPr/>
        </p:nvPicPr>
        <p:blipFill>
          <a:blip r:embed="rId3"/>
          <a:srcRect l="15771" r="15597" b="14038"/>
          <a:stretch>
            <a:fillRect/>
          </a:stretch>
        </p:blipFill>
        <p:spPr bwMode="auto">
          <a:xfrm>
            <a:off x="4857752" y="3929066"/>
            <a:ext cx="3786214" cy="2667560"/>
          </a:xfrm>
          <a:prstGeom prst="rect">
            <a:avLst/>
          </a:prstGeom>
          <a:noFill/>
        </p:spPr>
      </p:pic>
      <p:pic>
        <p:nvPicPr>
          <p:cNvPr id="2052" name="Picture 4" descr="C:\Users\user\Downloads\к-я\ae3c6ed3-735c-4865-a815-4576d66863a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500438"/>
            <a:ext cx="4548177" cy="25583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к-я\af9cb214-e28a-4d34-8979-bf932c05e4b6.jpg"/>
          <p:cNvPicPr>
            <a:picLocks noChangeAspect="1" noChangeArrowheads="1"/>
          </p:cNvPicPr>
          <p:nvPr/>
        </p:nvPicPr>
        <p:blipFill>
          <a:blip r:embed="rId2"/>
          <a:srcRect t="6493" b="6494"/>
          <a:stretch>
            <a:fillRect/>
          </a:stretch>
        </p:blipFill>
        <p:spPr bwMode="auto">
          <a:xfrm>
            <a:off x="571472" y="285728"/>
            <a:ext cx="3806473" cy="5000660"/>
          </a:xfrm>
          <a:prstGeom prst="rect">
            <a:avLst/>
          </a:prstGeom>
          <a:noFill/>
        </p:spPr>
      </p:pic>
      <p:pic>
        <p:nvPicPr>
          <p:cNvPr id="3075" name="Picture 3" descr="C:\Users\user\Downloads\к-я\273bce42-6466-4a52-92cc-ae1eb0992369.jpg"/>
          <p:cNvPicPr>
            <a:picLocks noChangeAspect="1" noChangeArrowheads="1"/>
          </p:cNvPicPr>
          <p:nvPr/>
        </p:nvPicPr>
        <p:blipFill>
          <a:blip r:embed="rId3">
            <a:lum bright="-20000" contrast="30000"/>
          </a:blip>
          <a:srcRect t="21818" r="4545" b="15151"/>
          <a:stretch>
            <a:fillRect/>
          </a:stretch>
        </p:blipFill>
        <p:spPr bwMode="auto">
          <a:xfrm>
            <a:off x="3571868" y="4786322"/>
            <a:ext cx="5000660" cy="1857388"/>
          </a:xfrm>
          <a:prstGeom prst="rect">
            <a:avLst/>
          </a:prstGeom>
          <a:noFill/>
        </p:spPr>
      </p:pic>
      <p:pic>
        <p:nvPicPr>
          <p:cNvPr id="3076" name="Picture 4" descr="C:\Users\user\Downloads\к-я\53160abd-2685-4e67-8b29-d2221f023da2.jpg"/>
          <p:cNvPicPr>
            <a:picLocks noChangeAspect="1" noChangeArrowheads="1"/>
          </p:cNvPicPr>
          <p:nvPr/>
        </p:nvPicPr>
        <p:blipFill>
          <a:blip r:embed="rId4"/>
          <a:srcRect l="12069" r="17241"/>
          <a:stretch>
            <a:fillRect/>
          </a:stretch>
        </p:blipFill>
        <p:spPr bwMode="auto">
          <a:xfrm>
            <a:off x="5000628" y="857232"/>
            <a:ext cx="2928958" cy="23306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wnloads\к-я\1ac864c5-894b-4dcf-a84b-379eb8fd2d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28604"/>
            <a:ext cx="5238744" cy="2946794"/>
          </a:xfrm>
          <a:prstGeom prst="rect">
            <a:avLst/>
          </a:prstGeom>
          <a:noFill/>
        </p:spPr>
      </p:pic>
      <p:pic>
        <p:nvPicPr>
          <p:cNvPr id="4099" name="Picture 3" descr="C:\Users\user\Downloads\к-я\34704476-8a23-4dc7-84f5-95ecff0c68b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571876"/>
            <a:ext cx="5167306" cy="29066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ownloads\к-я\4f530844-ae7d-4c07-80fc-86df4b1c55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57166"/>
            <a:ext cx="5286412" cy="2973607"/>
          </a:xfrm>
          <a:prstGeom prst="rect">
            <a:avLst/>
          </a:prstGeom>
          <a:noFill/>
        </p:spPr>
      </p:pic>
      <p:pic>
        <p:nvPicPr>
          <p:cNvPr id="5123" name="Picture 3" descr="C:\Users\user\Downloads\к-я\758a6f9d-e4a6-4835-a07d-4b0d3d51d4c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3571876"/>
            <a:ext cx="5286412" cy="29736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4D920DBF4D4B04191863210841415BE" ma:contentTypeVersion="1" ma:contentTypeDescription="Создание документа." ma:contentTypeScope="" ma:versionID="38d73d9ff08d865971145368586c1aa8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50cb86ceb6424ce5d7cfd0ce4d0e3de2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T4CTUPCNHN5M-256796007-4270</_dlc_DocId>
    <_dlc_DocIdUrl xmlns="c71519f2-859d-46c1-a1b6-2941efed936d">
      <Url>http://www.eduportal44.ru/chuhloma/rodnik/1/_layouts/15/DocIdRedir.aspx?ID=T4CTUPCNHN5M-256796007-4270</Url>
      <Description>T4CTUPCNHN5M-256796007-4270</Description>
    </_dlc_DocIdUrl>
  </documentManagement>
</p:properties>
</file>

<file path=customXml/itemProps1.xml><?xml version="1.0" encoding="utf-8"?>
<ds:datastoreItem xmlns:ds="http://schemas.openxmlformats.org/officeDocument/2006/customXml" ds:itemID="{598EA495-78A7-4EA9-98C9-8AF5DEC55277}"/>
</file>

<file path=customXml/itemProps2.xml><?xml version="1.0" encoding="utf-8"?>
<ds:datastoreItem xmlns:ds="http://schemas.openxmlformats.org/officeDocument/2006/customXml" ds:itemID="{2A19D923-CE28-421A-89D7-5DEC900296B7}"/>
</file>

<file path=customXml/itemProps3.xml><?xml version="1.0" encoding="utf-8"?>
<ds:datastoreItem xmlns:ds="http://schemas.openxmlformats.org/officeDocument/2006/customXml" ds:itemID="{36F464BA-89BD-4A5B-8964-1D19360AB2C4}"/>
</file>

<file path=customXml/itemProps4.xml><?xml version="1.0" encoding="utf-8"?>
<ds:datastoreItem xmlns:ds="http://schemas.openxmlformats.org/officeDocument/2006/customXml" ds:itemID="{808E2A16-382A-408A-B433-B760A00CFF4F}"/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62</TotalTime>
  <Words>311</Words>
  <Application>Microsoft Office PowerPoint</Application>
  <PresentationFormat>Экран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Методы и приемы, используемые в работе с детьми логопедической группы по ознакомлению детей с художественной литературой</vt:lpstr>
      <vt:lpstr>Задачи по ознакомлению детей с художественной литературой:</vt:lpstr>
      <vt:lpstr>Круг детского чтения и рассказывания</vt:lpstr>
      <vt:lpstr>Методы, используемые при ознакомлении детей с художественной литературой</vt:lpstr>
      <vt:lpstr>Слайд 5</vt:lpstr>
      <vt:lpstr>Слайд 6</vt:lpstr>
      <vt:lpstr>Слайд 7</vt:lpstr>
      <vt:lpstr>Слайд 8</vt:lpstr>
      <vt:lpstr>Слайд 9</vt:lpstr>
      <vt:lpstr>Эффективные приемы, методы и средства способствуют более активному  формированию речевых умений и навыков детей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и приемы, используемые в работе с детьми логопедической группы по ознакомлению детей с художественной литературой</dc:title>
  <dc:creator>Admin</dc:creator>
  <cp:lastModifiedBy>Admin</cp:lastModifiedBy>
  <cp:revision>7</cp:revision>
  <dcterms:created xsi:type="dcterms:W3CDTF">2025-04-21T04:58:43Z</dcterms:created>
  <dcterms:modified xsi:type="dcterms:W3CDTF">2025-04-22T09:29:56Z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0x010100E4D920DBF4D4B04191863210841415BE</vt:lpwstr>
  </property>
  <property fmtid="{D5CDD505-2E9C-101B-9397-08002B2CF9AE}" pid="3" name="_dlc_DocIdItemGuid">
    <vt:lpwstr>91cbd8e1-d0a0-4b0c-8a52-e2ba0268979b</vt:lpwstr>
  </property>
</Properties>
</file>