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.jp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3"/>
    <p:sldId id="267" r:id="rId4"/>
    <p:sldId id="268" r:id="rId5"/>
    <p:sldId id="328" r:id="rId6"/>
    <p:sldId id="330" r:id="rId7"/>
    <p:sldId id="331" r:id="rId8"/>
    <p:sldId id="332" r:id="rId9"/>
    <p:sldId id="297" r:id="rId10"/>
    <p:sldId id="333" r:id="rId11"/>
    <p:sldId id="335" r:id="rId12"/>
    <p:sldId id="271" r:id="rId13"/>
    <p:sldId id="274" r:id="rId14"/>
    <p:sldId id="275" r:id="rId15"/>
    <p:sldId id="336" r:id="rId16"/>
    <p:sldId id="276" r:id="rId17"/>
    <p:sldId id="300" r:id="rId18"/>
    <p:sldId id="278" r:id="rId19"/>
    <p:sldId id="281" r:id="rId20"/>
    <p:sldId id="301" r:id="rId21"/>
    <p:sldId id="277" r:id="rId22"/>
    <p:sldId id="302" r:id="rId23"/>
    <p:sldId id="303" r:id="rId24"/>
    <p:sldId id="273" r:id="rId25"/>
    <p:sldId id="269" r:id="rId26"/>
    <p:sldId id="285" r:id="rId27"/>
    <p:sldId id="286" r:id="rId28"/>
    <p:sldId id="265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6" r:id="rId37"/>
    <p:sldId id="344" r:id="rId38"/>
    <p:sldId id="345" r:id="rId39"/>
    <p:sldId id="270" r:id="rId40"/>
    <p:sldId id="347" r:id="rId41"/>
    <p:sldId id="283" r:id="rId42"/>
    <p:sldId id="284" r:id="rId43"/>
    <p:sldId id="350" r:id="rId44"/>
    <p:sldId id="351" r:id="rId45"/>
    <p:sldId id="266" r:id="rId4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Comic Sans MS" panose="030F0702030302020204" pitchFamily="66" charset="0"/>
      <p:regular r:id="rId54"/>
    </p:embeddedFont>
    <p:embeddedFont>
      <p:font typeface="Segoe Script" panose="030B0504020000000003" pitchFamily="66" charset="0"/>
      <p:regular r:id="rId55"/>
      <p:bold r:id="rId56"/>
    </p:embeddedFont>
    <p:embeddedFont>
      <p:font typeface="Segoe UI" panose="020B0502040204020203" pitchFamily="34" charset="0"/>
      <p:regular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81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7.xml"/><Relationship Id="rId26" Type="http://schemas.openxmlformats.org/officeDocument/2006/relationships/slide" Target="slides/slide24.xml"/><Relationship Id="rId18" Type="http://schemas.openxmlformats.org/officeDocument/2006/relationships/slide" Target="slides/slide16.xml"/><Relationship Id="rId13" Type="http://schemas.openxmlformats.org/officeDocument/2006/relationships/slide" Target="slides/slide11.xml"/><Relationship Id="rId55" Type="http://schemas.openxmlformats.org/officeDocument/2006/relationships/font" Target="fonts/font6.fntdata"/><Relationship Id="rId50" Type="http://schemas.openxmlformats.org/officeDocument/2006/relationships/font" Target="fonts/font1.fntdata"/><Relationship Id="rId47" Type="http://schemas.openxmlformats.org/officeDocument/2006/relationships/presProps" Target="presProps.xml"/><Relationship Id="rId42" Type="http://schemas.openxmlformats.org/officeDocument/2006/relationships/slide" Target="slides/slide40.xml"/><Relationship Id="rId34" Type="http://schemas.openxmlformats.org/officeDocument/2006/relationships/slide" Target="slides/slide32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29" Type="http://schemas.openxmlformats.org/officeDocument/2006/relationships/slide" Target="slides/slide27.xml"/><Relationship Id="rId2" Type="http://schemas.openxmlformats.org/officeDocument/2006/relationships/theme" Target="theme/theme1.xml"/><Relationship Id="rId16" Type="http://schemas.openxmlformats.org/officeDocument/2006/relationships/slide" Target="slides/slide14.xml"/><Relationship Id="rId53" Type="http://schemas.openxmlformats.org/officeDocument/2006/relationships/font" Target="fonts/font4.fntdata"/><Relationship Id="rId45" Type="http://schemas.openxmlformats.org/officeDocument/2006/relationships/slide" Target="slides/slide43.xml"/><Relationship Id="rId40" Type="http://schemas.openxmlformats.org/officeDocument/2006/relationships/slide" Target="slides/slide38.xml"/><Relationship Id="rId37" Type="http://schemas.openxmlformats.org/officeDocument/2006/relationships/slide" Target="slides/slide35.xml"/><Relationship Id="rId32" Type="http://schemas.openxmlformats.org/officeDocument/2006/relationships/slide" Target="slides/slide30.xml"/><Relationship Id="rId24" Type="http://schemas.openxmlformats.org/officeDocument/2006/relationships/slide" Target="slides/slide22.xml"/><Relationship Id="rId11" Type="http://schemas.openxmlformats.org/officeDocument/2006/relationships/slide" Target="slides/slide9.xml"/><Relationship Id="rId58" Type="http://schemas.openxmlformats.org/officeDocument/2006/relationships/customXml" Target="../customXml/item1.xml"/><Relationship Id="rId5" Type="http://schemas.openxmlformats.org/officeDocument/2006/relationships/slide" Target="slides/slide3.xml"/><Relationship Id="rId61" Type="http://schemas.openxmlformats.org/officeDocument/2006/relationships/customXml" Target="../customXml/item4.xml"/><Relationship Id="rId19" Type="http://schemas.openxmlformats.org/officeDocument/2006/relationships/slide" Target="slides/slide17.xml"/><Relationship Id="rId56" Type="http://schemas.openxmlformats.org/officeDocument/2006/relationships/font" Target="fonts/font7.fntdata"/><Relationship Id="rId48" Type="http://schemas.openxmlformats.org/officeDocument/2006/relationships/viewProps" Target="viewProps.xml"/><Relationship Id="rId43" Type="http://schemas.openxmlformats.org/officeDocument/2006/relationships/slide" Target="slides/slide41.xml"/><Relationship Id="rId35" Type="http://schemas.openxmlformats.org/officeDocument/2006/relationships/slide" Target="slides/slide33.xml"/><Relationship Id="rId30" Type="http://schemas.openxmlformats.org/officeDocument/2006/relationships/slide" Target="slides/slide28.xml"/><Relationship Id="rId27" Type="http://schemas.openxmlformats.org/officeDocument/2006/relationships/slide" Target="slides/slide25.xml"/><Relationship Id="rId22" Type="http://schemas.openxmlformats.org/officeDocument/2006/relationships/slide" Target="slides/slide20.xml"/><Relationship Id="rId14" Type="http://schemas.openxmlformats.org/officeDocument/2006/relationships/slide" Target="slides/slide12.xml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3" Type="http://schemas.openxmlformats.org/officeDocument/2006/relationships/slide" Target="slides/slide1.xml"/><Relationship Id="rId46" Type="http://schemas.openxmlformats.org/officeDocument/2006/relationships/slide" Target="slides/slide44.xml"/><Relationship Id="rId38" Type="http://schemas.openxmlformats.org/officeDocument/2006/relationships/slide" Target="slides/slide36.xml"/><Relationship Id="rId33" Type="http://schemas.openxmlformats.org/officeDocument/2006/relationships/slide" Target="slides/slide31.xml"/><Relationship Id="rId25" Type="http://schemas.openxmlformats.org/officeDocument/2006/relationships/slide" Target="slides/slide23.xml"/><Relationship Id="rId17" Type="http://schemas.openxmlformats.org/officeDocument/2006/relationships/slide" Target="slides/slide15.xml"/><Relationship Id="rId12" Type="http://schemas.openxmlformats.org/officeDocument/2006/relationships/slide" Target="slides/slide10.xml"/><Relationship Id="rId59" Type="http://schemas.openxmlformats.org/officeDocument/2006/relationships/customXml" Target="../customXml/item2.xml"/><Relationship Id="rId54" Type="http://schemas.openxmlformats.org/officeDocument/2006/relationships/font" Target="fonts/font5.fntdata"/><Relationship Id="rId41" Type="http://schemas.openxmlformats.org/officeDocument/2006/relationships/slide" Target="slides/slide39.xml"/><Relationship Id="rId20" Type="http://schemas.openxmlformats.org/officeDocument/2006/relationships/slide" Target="slides/slide18.xml"/><Relationship Id="rId6" Type="http://schemas.openxmlformats.org/officeDocument/2006/relationships/slide" Target="slides/slide4.xml"/><Relationship Id="rId1" Type="http://schemas.openxmlformats.org/officeDocument/2006/relationships/slideMaster" Target="slideMasters/slideMaster1.xml"/><Relationship Id="rId57" Type="http://schemas.openxmlformats.org/officeDocument/2006/relationships/font" Target="fonts/font8.fntdata"/><Relationship Id="rId49" Type="http://schemas.openxmlformats.org/officeDocument/2006/relationships/tableStyles" Target="tableStyles.xml"/><Relationship Id="rId36" Type="http://schemas.openxmlformats.org/officeDocument/2006/relationships/slide" Target="slides/slide34.xml"/><Relationship Id="rId28" Type="http://schemas.openxmlformats.org/officeDocument/2006/relationships/slide" Target="slides/slide26.xml"/><Relationship Id="rId23" Type="http://schemas.openxmlformats.org/officeDocument/2006/relationships/slide" Target="slides/slide21.xml"/><Relationship Id="rId15" Type="http://schemas.openxmlformats.org/officeDocument/2006/relationships/slide" Target="slides/slide13.xml"/><Relationship Id="rId52" Type="http://schemas.openxmlformats.org/officeDocument/2006/relationships/font" Target="fonts/font3.fntdata"/><Relationship Id="rId44" Type="http://schemas.openxmlformats.org/officeDocument/2006/relationships/slide" Target="slides/slide42.xml"/><Relationship Id="rId31" Type="http://schemas.openxmlformats.org/officeDocument/2006/relationships/slide" Target="slides/slide29.xml"/><Relationship Id="rId10" Type="http://schemas.openxmlformats.org/officeDocument/2006/relationships/slide" Target="slides/slide8.xml"/><Relationship Id="rId60" Type="http://schemas.openxmlformats.org/officeDocument/2006/relationships/customXml" Target="../customXml/item3.xml"/><Relationship Id="rId9" Type="http://schemas.openxmlformats.org/officeDocument/2006/relationships/slide" Target="slides/slide7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  <a:endParaRPr lang="ru-RU" dirty="0" smtClean="0"/>
          </a:p>
          <a:p>
            <a:pPr lvl="1"/>
            <a:r>
              <a:rPr lang="ru-RU" dirty="0" smtClean="0"/>
              <a:t>Второй уровень</a:t>
            </a:r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  <a:endParaRPr lang="ru-RU" dirty="0" smtClean="0"/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fld>
            <a:endParaRPr lang="ru-RU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hyperlink" Target="http://ru.wikipedia.org/wiki/%D0%A0%D0%B5%D0%B7%D1%8E%D0%BC%D0%B5" TargetMode="External"/><Relationship Id="rId6" Type="http://schemas.openxmlformats.org/officeDocument/2006/relationships/hyperlink" Target="http://ru.wikipedia.org/wiki/%D0%94%D0%B5%D0%B5%D0%BF%D1%80%D0%B8%D1%87%D0%B0%D1%81%D1%82%D0%B8%D0%B5" TargetMode="External"/><Relationship Id="rId5" Type="http://schemas.openxmlformats.org/officeDocument/2006/relationships/hyperlink" Target="http://ru.wikipedia.org/wiki/%D0%93%D0%BB%D0%B0%D0%B3%D0%BE%D0%BB" TargetMode="External"/><Relationship Id="rId4" Type="http://schemas.openxmlformats.org/officeDocument/2006/relationships/hyperlink" Target="http://ru.wikipedia.org/wiki/%D0%9F%D1%80%D0%B8%D1%87%D0%B0%D1%81%D1%82%D0%B8%D0%B5_(%D0%BB%D0%B8%D0%BD%D0%B3%D0%B2%D0%B8%D1%81%D1%82%D0%B8%D0%BA%D0%B0)" TargetMode="External"/><Relationship Id="rId3" Type="http://schemas.openxmlformats.org/officeDocument/2006/relationships/hyperlink" Target="http://ru.wikipedia.org/wiki/%D0%98%D0%BC%D1%8F_%D0%BF%D1%80%D0%B8%D0%BB%D0%B0%D0%B3%D0%B0%D1%82%D0%B5%D0%BB%D1%8C%D0%BD%D0%BE%D0%B5" TargetMode="External"/><Relationship Id="rId2" Type="http://schemas.openxmlformats.org/officeDocument/2006/relationships/hyperlink" Target="http://ru.wikipedia.org/wiki/%D0%9C%D0%B5%D1%81%D1%82%D0%BE%D0%B8%D0%BC%D0%B5%D0%BD%D0%B8%D0%B5" TargetMode="External"/><Relationship Id="rId1" Type="http://schemas.openxmlformats.org/officeDocument/2006/relationships/hyperlink" Target="http://ru.wikipedia.org/wiki/%D0%98%D0%BC%D1%8F_%D1%81%D1%83%D1%89%D0%B5%D1%81%D1%82%D0%B2%D0%B8%D1%82%D0%B5%D0%BB%D1%8C%D0%BD%D0%BE%D0%B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jpeg"/></Relationships>
</file>

<file path=ppt/slides/_rels/slide4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Relationship Id="rId3" Type="http://schemas.openxmlformats.org/officeDocument/2006/relationships/image" Target="file:///C:\Users\rusla\AppData\Local\Temp\wps\INetCache\1bb6c0b2f4437d96b13f40da53bf4f06" TargetMode="Externa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2411760" y="1268760"/>
            <a:ext cx="5760640" cy="3928354"/>
            <a:chOff x="1115616" y="2146448"/>
            <a:chExt cx="7165477" cy="312005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146448"/>
              <a:ext cx="7165477" cy="8800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6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115616" y="5022056"/>
              <a:ext cx="7165477" cy="2444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691680" y="1196752"/>
            <a:ext cx="720080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+mj-lt"/>
                <a:cs typeface="+mj-lt"/>
              </a:rPr>
              <a:t>Современные технологии развития речи в ДОУ </a:t>
            </a:r>
            <a:endParaRPr lang="ru-RU" sz="6000" b="1" dirty="0" smtClean="0">
              <a:solidFill>
                <a:schemeClr val="bg1"/>
              </a:solidFill>
              <a:latin typeface="+mj-lt"/>
              <a:cs typeface="+mj-lt"/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  <a:latin typeface="Segoe Script" panose="030B0504020000000003" pitchFamily="66" charset="0"/>
              <a:cs typeface="Segoe UI" panose="020B0502040204020203" pitchFamily="34" charset="0"/>
            </a:endParaRPr>
          </a:p>
          <a:p>
            <a:pPr algn="ctr"/>
            <a:endParaRPr lang="ru-RU" sz="2400" b="1" dirty="0" smtClean="0">
              <a:solidFill>
                <a:srgbClr val="002060"/>
              </a:solidFill>
              <a:latin typeface="Segoe Script" panose="030B0504020000000003" pitchFamily="66" charset="0"/>
              <a:cs typeface="Segoe UI" panose="020B0502040204020203" pitchFamily="34" charset="0"/>
            </a:endParaRPr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2843530" y="405130"/>
            <a:ext cx="5080000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b="0">
                <a:latin typeface="Times New Roman" panose="02020603050405020304" pitchFamily="18" charset="0"/>
                <a:cs typeface="ＭＳ 明朝" charset="0"/>
              </a:rPr>
              <a:t>МБДОУ Чухломский детский сад «Родничок»Чухломского муниципального района Костромской области</a:t>
            </a:r>
            <a:endParaRPr lang="ru-RU" altLang="en-US"/>
          </a:p>
        </p:txBody>
      </p:sp>
      <p:sp>
        <p:nvSpPr>
          <p:cNvPr id="2" name="Текстовое поле 1"/>
          <p:cNvSpPr txBox="1"/>
          <p:nvPr/>
        </p:nvSpPr>
        <p:spPr>
          <a:xfrm>
            <a:off x="3491865" y="5301615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r"/>
            <a:r>
              <a:rPr lang="en-US" b="0">
                <a:latin typeface="Times New Roman" panose="02020603050405020304" pitchFamily="18" charset="0"/>
                <a:cs typeface="ＭＳ 明朝" charset="0"/>
              </a:rPr>
              <a:t>Подготовила: Константиниди Наталия Александровна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Замещающая рамка рисунка 7" descr="ff8cacaec85b944bf30826c8564227d9-800x"/>
          <p:cNvPicPr>
            <a:picLocks noChangeAspect="1"/>
          </p:cNvPicPr>
          <p:nvPr>
            <p:ph type="pic" idx="4294967295"/>
          </p:nvPr>
        </p:nvPicPr>
        <p:blipFill>
          <a:blip r:embed="rId1"/>
          <a:stretch>
            <a:fillRect/>
          </a:stretch>
        </p:blipFill>
        <p:spPr>
          <a:xfrm>
            <a:off x="1547495" y="476250"/>
            <a:ext cx="7169785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450" y="980440"/>
            <a:ext cx="748601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ru-R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«искусство запоминания» (греч.) - это система методов и приемов, обеспечивающих успешное запоминание, сохранение и воспроизведение информации.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920" y="404495"/>
            <a:ext cx="379031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Мнемотехника</a:t>
            </a:r>
            <a:endParaRPr lang="ru-RU" altLang="ru-RU" sz="3200" b="1" dirty="0" smtClean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2" name="Рисунок 3" descr="структура мнемотехники"/>
          <p:cNvPicPr>
            <a:picLocks noChangeAspect="1"/>
          </p:cNvPicPr>
          <p:nvPr>
            <p:ph idx="4294967295"/>
          </p:nvPr>
        </p:nvPicPr>
        <p:blipFill>
          <a:blip r:embed="rId1" cstate="print"/>
          <a:srcRect t="25306" r="4211"/>
          <a:stretch>
            <a:fillRect/>
          </a:stretch>
        </p:blipFill>
        <p:spPr bwMode="auto">
          <a:xfrm>
            <a:off x="1506220" y="1971675"/>
            <a:ext cx="7031355" cy="344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971550" y="404495"/>
            <a:ext cx="7841615" cy="1476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это отдельная карточка - изображение с закодированной информацией. Рисунок в квадрате обозначает, либо одно слово, либо словосочетание, либо простое предложение. Это может быть как предмет, так и действие.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7" name="Рисунок 3" descr="мнемоквадрат пример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43808" y="1844824"/>
            <a:ext cx="3727698" cy="263955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03648" y="4581128"/>
            <a:ext cx="7488832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Например: ребенок ходит в детский сад у него есть шкаф и кроватка. Для того чтобы запомнить где его шкаф и кровать, на  них наклеивают картинку, например, «Черепашку». И теперь ребенок знает, что вещи, на которых есть «Черепашка»- его вещи.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Segoe UI" panose="020B0502040204020203" pitchFamily="34" charset="0"/>
              <a:ea typeface="Times New Roman" panose="02020603050405020304" pitchFamily="18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71550" y="620395"/>
            <a:ext cx="7833995" cy="1476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это последовательность четырех или более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мнемоквадратов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расположенных линейно. Рисунок в каждом квадрате, соответствует одному слову или словосочетанию. Опираясь на изображения, ребенок составляет историю из нескольких простых предложений.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3" name="Рисунок 4" descr="мнемодорожка пример&lt;br /&gt;&#10;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29003" y="2362339"/>
            <a:ext cx="7776864" cy="259228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51056f7f0dea802014e66851a1452359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691640" y="548640"/>
            <a:ext cx="7126605" cy="5346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971550" y="260350"/>
            <a:ext cx="7787005" cy="26149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это таблица, поделенная на квадраты, в каждый из квадратов заложена определенная информация. Каждому изображению в квадрате соответствует слово или словосочетание, на основе этих изображение составляется рассказ или учится стих.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 Глядя на рисунки, ребенок воспроизводит текстовую информацию,  так как в этом процессе одновременно задействовано и слуховое и визуальное восприятие.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При помощи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легко можно запомнить большой объем информации.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ая рамка рисунка 4"/>
          <p:cNvPicPr>
            <a:picLocks noChangeAspect="1"/>
          </p:cNvPicPr>
          <p:nvPr>
            <p:ph type="pic" idx="4294967295"/>
          </p:nvPr>
        </p:nvPicPr>
        <p:blipFill>
          <a:blip r:embed="rId1"/>
          <a:stretch>
            <a:fillRect/>
          </a:stretch>
        </p:blipFill>
        <p:spPr>
          <a:xfrm>
            <a:off x="2976245" y="2780665"/>
            <a:ext cx="4829175" cy="32632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31640" y="548680"/>
            <a:ext cx="5328592" cy="524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588224" y="1412776"/>
            <a:ext cx="2160240" cy="3199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 мишка</a:t>
            </a:r>
            <a:endParaRPr lang="ru-RU" alt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(З. Александрова)</a:t>
            </a:r>
            <a:endParaRPr lang="ru-RU" altLang="ru-RU" sz="1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 рубашку сшила мишке,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сошью ему штанишки,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Надо к ним карман пришить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конфетку положить.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пересказ рассказа с помощью мнемотехники"/>
          <p:cNvPicPr/>
          <p:nvPr/>
        </p:nvPicPr>
        <p:blipFill>
          <a:blip r:embed="rId1" cstate="print"/>
          <a:srcRect b="2425"/>
          <a:stretch>
            <a:fillRect/>
          </a:stretch>
        </p:blipFill>
        <p:spPr bwMode="auto">
          <a:xfrm>
            <a:off x="1619885" y="980440"/>
            <a:ext cx="6912610" cy="49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331640" y="477188"/>
            <a:ext cx="7200800" cy="3683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F2E2E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Пересказ рассказа «Здравствуй, зимушка – зима!»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75656" y="919729"/>
            <a:ext cx="6696744" cy="4184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4495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omic Sans MS" panose="030F0702030302020204" pitchFamily="66" charset="0"/>
                <a:cs typeface="Comic Sans MS" panose="030F0702030302020204" pitchFamily="66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 игровая технология,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успешной коррекции и развития речи дошкольников.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Слово 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 происходит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от французского слова «пять» и означает «стихотворение, состоящее из пяти строк».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это  стихотворение,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написанное в соответствии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58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определёнными правилами.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40" y="764540"/>
            <a:ext cx="6883400" cy="4855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defRPr/>
            </a:pPr>
            <a:endParaRPr lang="ru-RU" alt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строка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тема - называется одним словом,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 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" tooltip="Имя существительное"/>
              </a:rPr>
              <a:t>существительное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Местоимение"/>
              </a:rPr>
              <a:t>местоимение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которое обозначает объект или предмет, о котором пойдет речь.</a:t>
            </a:r>
            <a:endParaRPr lang="ru-RU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ts val="0"/>
              </a:spcBef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это описание темы - в двух словах,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чаще всего 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Имя прилагательное"/>
              </a:rPr>
              <a:t>прилагательные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Причастие (лингвистика)"/>
              </a:rPr>
              <a:t>причастия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они дают </a:t>
            </a:r>
            <a:r>
              <a:rPr lang="ru-RU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признаков и свойств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выбранного в </a:t>
            </a:r>
            <a:r>
              <a:rPr lang="ru-RU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синквейне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предмета или объекта.</a:t>
            </a:r>
            <a:endParaRPr lang="ru-RU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строка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действия - в трёх словах,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Глагол"/>
              </a:rPr>
              <a:t> глаголами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 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Деепричастие"/>
              </a:rPr>
              <a:t>деепричастиями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описывающими </a:t>
            </a:r>
            <a:r>
              <a:rPr lang="ru-RU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характерные действия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объекта.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строка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это  предложение из четырёх слов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выражающая </a:t>
            </a:r>
            <a:r>
              <a:rPr lang="ru-RU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личное отношение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автора </a:t>
            </a:r>
            <a:r>
              <a:rPr lang="ru-RU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описываемому предмету или объекту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alt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строка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это одно слово,</a:t>
            </a:r>
            <a:r>
              <a:rPr lang="ru-RU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Резюме"/>
              </a:rPr>
              <a:t>резюме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характеризующее </a:t>
            </a:r>
            <a:r>
              <a:rPr lang="ru-RU" i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</a:t>
            </a:r>
            <a:r>
              <a:rPr lang="ru-RU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предмета или объекта.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которое  выражает настроение.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87425" y="836295"/>
            <a:ext cx="74637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Актуальность  проблемы  речевого  развития</a:t>
            </a:r>
            <a:endParaRPr lang="ru-RU" sz="2400" b="1" dirty="0" smtClean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495" y="908685"/>
            <a:ext cx="6287770" cy="312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ru-RU" dirty="0"/>
          </a:p>
        </p:txBody>
      </p:sp>
      <p:sp>
        <p:nvSpPr>
          <p:cNvPr id="100" name="Текстовое поле 99"/>
          <p:cNvSpPr txBox="1"/>
          <p:nvPr/>
        </p:nvSpPr>
        <p:spPr>
          <a:xfrm>
            <a:off x="1658620" y="1628775"/>
            <a:ext cx="679196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0215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  Развитие речи у детей в настоящем времени представляет собой актуальную проблему, что обусловлено значимостью связной речи для дошкольников.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ru-RU" altLang="en-US" b="0">
                <a:latin typeface="Times New Roman" panose="02020603050405020304" pitchFamily="18" charset="0"/>
                <a:cs typeface="Calibri" panose="020F0502020204030204" pitchFamily="34" charset="0"/>
              </a:rPr>
              <a:t>          </a:t>
            </a: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В качестве основного приема обучения используется образец рассказа педагога. Но опыт показывает, что дети воспроизводят рассказ воспитателя с незначительными изменениями, рассказы бедны выразительными средствами, лексический запас слов мал, в текстах практически отсутствуют простые распространенные и сложные предложения.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ru-RU" altLang="en-US" b="0">
                <a:latin typeface="Times New Roman" panose="02020603050405020304" pitchFamily="18" charset="0"/>
                <a:cs typeface="Calibri" panose="020F0502020204030204" pitchFamily="34" charset="0"/>
              </a:rPr>
              <a:t>           </a:t>
            </a: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Но главным недостатком является то, что ребенок сам не строит рассказ, а повторяет уже только - что услышанное. За одно занятие детям приходится выслушивать несколько однообразных однотипных рассказов.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509120"/>
            <a:ext cx="70567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  Предмет (тема) – одно слово-существительное.</a:t>
            </a:r>
            <a:endParaRPr 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  Два прилагательных по теме.</a:t>
            </a:r>
            <a:endParaRPr 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  Три глагола по теме.</a:t>
            </a:r>
            <a:endParaRPr 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  Предложение по теме.</a:t>
            </a:r>
            <a:endParaRPr 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tabLst>
                <a:tab pos="4572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  Ассоциация по теме: одно слово-предмет.</a:t>
            </a:r>
            <a:endParaRPr lang="ru-RU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56130" y="476885"/>
            <a:ext cx="653415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составления </a:t>
            </a:r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4" descr="http://festival.1september.ru/articles/586446/img4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555776" y="980728"/>
            <a:ext cx="4320480" cy="349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1124744"/>
            <a:ext cx="6768752" cy="4845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  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простота.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могут составить все.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составлении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каждый ребенок может реализовать свои интеллектуальные возможности.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игровым приемом.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как заключительное задание по пройденному материалу.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используется для проведения рефлексии, анализа и синтеза полученной информации.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пополнить словарный запас.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 краткому пересказу.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развить речь и мышление.</a:t>
            </a:r>
            <a:endParaRPr lang="ru-RU" alt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78965" y="548640"/>
            <a:ext cx="5747385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чём же его эффективность и значимость?</a:t>
            </a:r>
            <a:endParaRPr lang="ru-RU" alt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1052736"/>
            <a:ext cx="6048672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же начинать знакомство с этим приёмом? </a:t>
            </a:r>
            <a:endParaRPr lang="ru-RU" altLang="ru-RU" sz="2000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старшем дошкольном возрасте!</a:t>
            </a:r>
            <a:br>
              <a:rPr lang="ru-RU" altLang="ru-RU" sz="2000" u="sng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u="sng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u="sng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 вначале предлагать детям для прослушивания готовые  </a:t>
            </a:r>
            <a:r>
              <a:rPr lang="ru-RU" altLang="ru-RU" sz="2000" b="1" u="sng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синквейны</a:t>
            </a:r>
            <a:r>
              <a:rPr lang="ru-RU" altLang="ru-RU" sz="2000" b="1" u="sng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например:</a:t>
            </a:r>
            <a:endParaRPr lang="ru-RU" altLang="ru-RU" sz="2000" b="1" u="sng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000" b="1" u="sng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br>
              <a:rPr lang="ru-RU" altLang="ru-RU" sz="2000" b="1" u="sng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  <a:br>
              <a:rPr lang="ru-RU" altLang="ru-RU" sz="2000" u="sng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Солнечная, тёплая. </a:t>
            </a:r>
            <a:b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Дарит, светится, радует. </a:t>
            </a:r>
            <a:b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осыпаются листья. </a:t>
            </a:r>
            <a:b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Золото, красота, счастье! </a:t>
            </a:r>
            <a:endParaRPr lang="ru-RU" altLang="ru-RU" sz="2000" kern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0253" y="42210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Ежик</a:t>
            </a:r>
            <a:endParaRPr lang="ru-RU" alt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Серый, колючий</a:t>
            </a:r>
            <a:endParaRPr lang="ru-RU" alt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Фыркает, спит, сворачивается.</a:t>
            </a:r>
            <a:endParaRPr lang="ru-RU" alt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Мне нравится маленький ежик.</a:t>
            </a:r>
            <a:endParaRPr lang="ru-RU" altLang="ru-RU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ctr" eaLnBrk="0" hangingPunct="0"/>
            <a:r>
              <a:rPr lang="ru-RU" alt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Лес.</a:t>
            </a:r>
            <a:endParaRPr lang="ru-RU" altLang="ru-RU" b="1" dirty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52470" y="476885"/>
            <a:ext cx="313499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  </a:t>
            </a:r>
            <a:r>
              <a:rPr lang="ru-RU" altLang="ru-RU" sz="24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синквейна</a:t>
            </a:r>
            <a:endParaRPr lang="ru-RU" altLang="ru-RU" sz="2400" b="1" kern="0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339747" y="1131729"/>
            <a:ext cx="4824536" cy="2894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196752"/>
            <a:ext cx="4572000" cy="23433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1. ?</a:t>
            </a:r>
            <a:endParaRPr lang="ru-RU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2. </a:t>
            </a:r>
            <a:r>
              <a:rPr lang="ru-RU" sz="2000" b="1" dirty="0" err="1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Cерый</a:t>
            </a: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колючий</a:t>
            </a:r>
            <a:endParaRPr lang="ru-RU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3. Фыркает, спит, сворачивается.</a:t>
            </a:r>
            <a:endParaRPr lang="ru-RU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4. Мне нравится этот зверек</a:t>
            </a:r>
            <a:endParaRPr lang="ru-RU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5. Лес.</a:t>
            </a:r>
            <a:endParaRPr lang="ru-RU" sz="2000" b="1" dirty="0" smtClean="0">
              <a:solidFill>
                <a:srgbClr val="00206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1185" y="620395"/>
            <a:ext cx="3293110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 -ЗАГАДКА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master.festival.1september.ru/articles/586446/img5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419872" y="3644895"/>
            <a:ext cx="3384376" cy="2030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1720" y="2708920"/>
            <a:ext cx="648072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   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использования ТРИЗ – технологии в детском саду является развитие с одной стороны таких качеств мышления, как гибкость, подвижность, системность, диалектичность, а с другой стороны поисковой активности, стремления к новизне, развитие речи и творческого воображения. </a:t>
            </a:r>
            <a:endParaRPr lang="ru-RU" alt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647" y="764575"/>
            <a:ext cx="4572000" cy="1568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40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ТРИЗ</a:t>
            </a:r>
            <a:br>
              <a:rPr lang="ru-RU" alt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Теория решения изобретательских задач</a:t>
            </a:r>
            <a:endParaRPr lang="ru-RU" altLang="ru-RU" sz="2800" b="1" dirty="0" smtClean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535" y="836459"/>
            <a:ext cx="6840760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ТРИЗ – это технология творчества, цель которой – стимулировать воображение, научить мыслить системно и вместе с тем нестандартно.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ТРИЗ располагает конкретными приёмами, правилами, инструментами творчества.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работе с детьми, по данной технологии педагоги придерживаются следующего: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Выслушивать каждого желающего.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Давать только положительные оценки, они раскрепощают!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Говорить: интересно, необычно, хорошо, любопытно!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Импровизировать в беседах на занятиях и идти за логикой ребёнка, подчиняясь ей, не навязывая своего мнения.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/>
              <a:buChar char="•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Учить детей возражать взрослым и друг другу, но возражать аргументировано, предлагая что - то взамен или доказывая.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941" y="1124496"/>
            <a:ext cx="6696744" cy="347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занятий с применением технологии ТРИЗ у детей: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Снимается чувство скованности,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Преодолевается застенчивость,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Развивается воображение, речевая и общая инициатива,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Повышается уровень познавательных способностей, что помогает детям освободиться от инерции мышления.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ТРИЗ для дошкольников – это система коллективных игр, занятий призванная не заменять основную программу, а максимально увеличить её эффективность.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42975" y="260350"/>
            <a:ext cx="7543165" cy="1339850"/>
          </a:xfrm>
        </p:spPr>
        <p:txBody>
          <a:bodyPr/>
          <a:p>
            <a:r>
              <a:rPr lang="ru-RU" altLang="en-US" b="1"/>
              <a:t>Обучение составлению творческих рассказов</a:t>
            </a:r>
            <a:endParaRPr lang="ru-RU" altLang="en-US" b="1"/>
          </a:p>
        </p:txBody>
      </p:sp>
      <p:sp>
        <p:nvSpPr>
          <p:cNvPr id="101" name="Текстовое поле 100"/>
          <p:cNvSpPr txBox="1"/>
          <p:nvPr/>
        </p:nvSpPr>
        <p:spPr>
          <a:xfrm>
            <a:off x="1774825" y="1859915"/>
            <a:ext cx="6791325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1783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Обучение творческого рассказывания занимает особое место в формировании связной речи детей дошкольного возраста. </a:t>
            </a:r>
            <a:r>
              <a:rPr lang="ru-RU" altLang="en-US" b="0"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endParaRPr lang="ru-RU" alt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1783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Составление рассказа - более сложная деятельность, чем пересказ. 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1783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Ребенок должен сам в соответствии с заданной темой определить содержание и выбрать речевую форму повествования. 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1783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Серьезной задачей является систематизация материала, изложение его в нужной последовательности, по плану (воспитателя или своему).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1783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Рассказы могут быть описательными и сюжетными. </a:t>
            </a:r>
            <a:endParaRPr lang="ru-RU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1" name="Текстовое поле 100"/>
          <p:cNvSpPr txBox="1"/>
          <p:nvPr/>
        </p:nvSpPr>
        <p:spPr>
          <a:xfrm>
            <a:off x="856615" y="332740"/>
            <a:ext cx="794512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1783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Отдельно можно выделить обучение детей творческому рассказыванию по картинам по технологии Т.А. Ткаченко, представляющее собой использование сюжетных картин в качестве наглядной опоры при обучении творческому рассказыванию. </a:t>
            </a:r>
            <a:endParaRPr lang="ru-RU" altLang="en-US"/>
          </a:p>
        </p:txBody>
      </p:sp>
      <p:pic>
        <p:nvPicPr>
          <p:cNvPr id="5" name="Изображение 1" descr="IMG_25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7900" y="1484630"/>
            <a:ext cx="3933825" cy="46234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Изображение 2" descr="IMG_2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1772920"/>
            <a:ext cx="3061970" cy="38976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овое поле 7"/>
          <p:cNvSpPr txBox="1"/>
          <p:nvPr/>
        </p:nvSpPr>
        <p:spPr>
          <a:xfrm>
            <a:off x="1835785" y="1412875"/>
            <a:ext cx="6684010" cy="3692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0215"/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Детям этот вид деятельности становится скучным и неинтересным, они начинают отвлекаться. </a:t>
            </a:r>
            <a:r>
              <a:rPr lang="ru-RU" alt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   </a:t>
            </a: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Доказано, что чем активнее ребенок, чем больше он вовлечен в интересную для себя деятельность, тем лучше результат. Воспитателю нужно побуждать детей к речевой деятельности, а также важно стимулировать речевую активность и в процессе свободного общения.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indent="450215"/>
            <a:r>
              <a:rPr lang="ru-RU" alt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       </a:t>
            </a: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В работе с детьми необходимо большое внимание уделять речевому развитию и найти эффективные игровые технологии речевого развития детей.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indent="450215"/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Стало очевидно, что необходимо изменение способов работы воспитателя на занятиях по развитию речи дошкольников.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indent="450215"/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Такими средствами являются технологии речевого развития.  </a:t>
            </a:r>
            <a:endParaRPr lang="ru-RU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734820" y="1052830"/>
            <a:ext cx="6870700" cy="4307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17830"/>
            <a:r>
              <a:rPr lang="en-US" sz="2000" u="sng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Заслуживает внимания предложенная автором классификация видов творческого рассказывания:</a:t>
            </a:r>
            <a:endParaRPr lang="en-US" sz="2000" u="sng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добавлением последующих событий.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заменого объекта.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заменой действующего лица.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добавлением предшествующих событий.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добавлением предшествующих и последующих событий.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добавлением объекта.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добавлением действующего лица.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добавлением объектов и действующих лиц.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 изменением результата действия.</a:t>
            </a:r>
            <a:endParaRPr lang="en-US">
              <a:latin typeface="Times New Roman" panose="02020603050405020304" pitchFamily="18" charset="0"/>
              <a:cs typeface="Calibri" panose="020F0502020204030204" pitchFamily="34" charset="0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>
                <a:latin typeface="Times New Roman" panose="02020603050405020304" pitchFamily="18" charset="0"/>
                <a:cs typeface="Calibri" panose="020F0502020204030204" pitchFamily="34" charset="0"/>
                <a:sym typeface="+mn-ea"/>
              </a:rPr>
              <a:t>Составление рассказа со сменой времени действия.</a:t>
            </a:r>
            <a:endParaRPr lang="ru-RU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370" y="274955"/>
            <a:ext cx="8477885" cy="1325880"/>
          </a:xfrm>
        </p:spPr>
        <p:txBody>
          <a:bodyPr/>
          <a:p>
            <a:r>
              <a:rPr lang="ru-RU" altLang="en-US" sz="4000" b="1"/>
              <a:t>Технология обучения составлению сравнений</a:t>
            </a:r>
            <a:endParaRPr lang="ru-RU" altLang="en-US" sz="4000" b="1"/>
          </a:p>
        </p:txBody>
      </p:sp>
      <p:sp>
        <p:nvSpPr>
          <p:cNvPr id="5" name="Замещающее содержимое 4"/>
          <p:cNvSpPr/>
          <p:nvPr>
            <p:ph sz="half" idx="1"/>
          </p:nvPr>
        </p:nvSpPr>
        <p:spPr>
          <a:xfrm>
            <a:off x="929005" y="1484630"/>
            <a:ext cx="7898765" cy="893445"/>
          </a:xfrm>
        </p:spPr>
        <p:txBody>
          <a:bodyPr/>
          <a:p>
            <a:pPr marL="0" indent="0">
              <a:buNone/>
            </a:pPr>
            <a:r>
              <a:rPr lang="ru-RU" altLang="en-US" sz="1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Обучение детей дошкольного возраста составлению сравнений необходимо начинать с трехлетнего возраста. Упражнения проводятся не только на занятиях по развитию речи, но и в свободное время.</a:t>
            </a:r>
            <a:endParaRPr lang="ru-RU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Замещающее содержимое 6" descr="8948c2a7eccc61cf9f6c197a2bc10ab7-800x"/>
          <p:cNvPicPr>
            <a:picLocks noChangeAspect="1"/>
          </p:cNvPicPr>
          <p:nvPr>
            <p:ph sz="half" idx="2"/>
          </p:nvPr>
        </p:nvPicPr>
        <p:blipFill>
          <a:blip r:embed="rId1"/>
          <a:srcRect l="6321" t="21027" r="23333" b="15891"/>
          <a:stretch>
            <a:fillRect/>
          </a:stretch>
        </p:blipFill>
        <p:spPr>
          <a:xfrm>
            <a:off x="2001520" y="2478405"/>
            <a:ext cx="5314315" cy="357441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3970" y="188595"/>
            <a:ext cx="6746240" cy="1134110"/>
          </a:xfrm>
        </p:spPr>
        <p:txBody>
          <a:bodyPr/>
          <a:p>
            <a:r>
              <a:rPr lang="ru-RU" altLang="en-US" sz="3600" b="1"/>
              <a:t>Технология обучения составлению метафор</a:t>
            </a:r>
            <a:endParaRPr lang="ru-RU" altLang="en-US" sz="3600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888365" y="1268730"/>
            <a:ext cx="7916545" cy="1391285"/>
          </a:xfrm>
        </p:spPr>
        <p:txBody>
          <a:bodyPr/>
          <a:p>
            <a:pPr marL="0" indent="0">
              <a:buNone/>
            </a:pP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Метафора - это перенесение свойств одного предмета (явления) на другой на основании признака, общего для обоих сопоставляемых объектов.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педагога: создание условий для усвоения детьми алгоритма составления метафор.                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alt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целесообразно использовать наиболее простой алгоритм составления метафоры.</a:t>
            </a:r>
            <a:endParaRPr lang="ru-RU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Замещающее содержимое 4" descr="slide_4 (1)"/>
          <p:cNvPicPr>
            <a:picLocks noChangeAspect="1"/>
          </p:cNvPicPr>
          <p:nvPr>
            <p:ph sz="half" idx="2"/>
          </p:nvPr>
        </p:nvPicPr>
        <p:blipFill>
          <a:blip r:embed="rId1"/>
          <a:srcRect l="5063" t="14256" r="4984" b="3962"/>
          <a:stretch>
            <a:fillRect/>
          </a:stretch>
        </p:blipFill>
        <p:spPr>
          <a:xfrm>
            <a:off x="1988185" y="2493010"/>
            <a:ext cx="568071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Замещающее содержимое 6" descr="slide_6 (1)"/>
          <p:cNvPicPr>
            <a:picLocks noChangeAspect="1"/>
          </p:cNvPicPr>
          <p:nvPr>
            <p:ph idx="4294967295"/>
          </p:nvPr>
        </p:nvPicPr>
        <p:blipFill>
          <a:blip r:embed="rId1"/>
          <a:srcRect l="2906" t="7997" r="9457" b="2614"/>
          <a:stretch>
            <a:fillRect/>
          </a:stretch>
        </p:blipFill>
        <p:spPr>
          <a:xfrm>
            <a:off x="1547495" y="476250"/>
            <a:ext cx="7098030" cy="5431155"/>
          </a:xfrm>
          <a:prstGeom prst="rect">
            <a:avLst/>
          </a:prstGeom>
        </p:spPr>
      </p:pic>
      <p:sp>
        <p:nvSpPr>
          <p:cNvPr id="101" name="Текстовое поле 100"/>
          <p:cNvSpPr txBox="1"/>
          <p:nvPr/>
        </p:nvSpPr>
        <p:spPr>
          <a:xfrm>
            <a:off x="4283710" y="5085080"/>
            <a:ext cx="34531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В зимнем лесу появились яблоки на заснеженных елях.</a:t>
            </a:r>
            <a:endParaRPr lang="ru-RU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altLang="en-US" sz="3200" b="1"/>
              <a:t>Технология обучения детей составлению загадок</a:t>
            </a:r>
            <a:endParaRPr lang="ru-RU" altLang="en-US" sz="3200" b="1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012825" y="1285875"/>
            <a:ext cx="7673975" cy="561975"/>
          </a:xfrm>
        </p:spPr>
        <p:txBody>
          <a:bodyPr/>
          <a:p>
            <a:pPr marL="0" indent="0">
              <a:buNone/>
            </a:pPr>
            <a:r>
              <a:rPr lang="ru-RU" altLang="en-US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детьми дошкольного возраста используются три основных модели составления загадок: </a:t>
            </a:r>
            <a:endParaRPr lang="ru-RU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1" name="Замещающее содержимое 100"/>
          <p:cNvPicPr>
            <a:picLocks noChangeAspect="1"/>
          </p:cNvPicPr>
          <p:nvPr>
            <p:ph sz="half" idx="2"/>
          </p:nvPr>
        </p:nvPicPr>
        <p:blipFill>
          <a:blip r:embed="rId1"/>
          <a:srcRect l="3775" t="5043" r="400"/>
          <a:stretch>
            <a:fillRect/>
          </a:stretch>
        </p:blipFill>
        <p:spPr>
          <a:xfrm>
            <a:off x="2627630" y="1916430"/>
            <a:ext cx="6059805" cy="4225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1413291_8"/>
          <p:cNvPicPr>
            <a:picLocks noChangeAspect="1"/>
          </p:cNvPicPr>
          <p:nvPr/>
        </p:nvPicPr>
        <p:blipFill>
          <a:blip r:embed="rId1"/>
          <a:srcRect t="4622"/>
          <a:stretch>
            <a:fillRect/>
          </a:stretch>
        </p:blipFill>
        <p:spPr>
          <a:xfrm>
            <a:off x="1403985" y="680085"/>
            <a:ext cx="7457440" cy="540385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Замещающее содержимое 5" descr="2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547495" y="661035"/>
            <a:ext cx="7334250" cy="550164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61fb55b1ddb9f593601378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475740" y="658495"/>
            <a:ext cx="7386320" cy="554101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7704" y="1556792"/>
            <a:ext cx="648072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i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Сказкотерапия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означает «лечение сказкой».   Сказки содействуют развитию речи детей, развивают навыки связной речи. Развивают способность детей отличать хорошее от плохого в сказке и жизни, умение делать нравственный выбор. 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Сказки воспитывают послушание на основе любви и уважения к родителям и близким людям. Формируют такие качества как терпение, милосердие, умение уступать, помогать друг другу. 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19900" y="692696"/>
            <a:ext cx="342773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  <a:latin typeface="Comic Sans MS" panose="030F0702030302020204" pitchFamily="66" charset="0"/>
                <a:cs typeface="Comic Sans MS" panose="030F0702030302020204" pitchFamily="66" charset="0"/>
              </a:rPr>
              <a:t>Сказкотерапия</a:t>
            </a:r>
            <a:endParaRPr lang="ru-RU" sz="3600" b="1" dirty="0" err="1" smtClean="0">
              <a:solidFill>
                <a:schemeClr val="bg1"/>
              </a:solidFill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355" y="188595"/>
            <a:ext cx="7955280" cy="1248410"/>
          </a:xfrm>
        </p:spPr>
        <p:txBody>
          <a:bodyPr/>
          <a:p>
            <a:r>
              <a:rPr lang="ru-RU" altLang="en-US" sz="4000" b="1"/>
              <a:t>Артикуляционная и пальчиковая гимнастики</a:t>
            </a:r>
            <a:endParaRPr lang="ru-RU" altLang="en-US" sz="4000" b="1"/>
          </a:p>
        </p:txBody>
      </p:sp>
      <p:pic>
        <p:nvPicPr>
          <p:cNvPr id="4" name="Замещающее содержимое 3" descr="wL297hx9caM"/>
          <p:cNvPicPr>
            <a:picLocks noChangeAspect="1"/>
          </p:cNvPicPr>
          <p:nvPr>
            <p:ph idx="1"/>
          </p:nvPr>
        </p:nvPicPr>
        <p:blipFill>
          <a:blip r:embed="rId1"/>
          <a:srcRect t="20833" r="21940"/>
          <a:stretch>
            <a:fillRect/>
          </a:stretch>
        </p:blipFill>
        <p:spPr>
          <a:xfrm>
            <a:off x="1547495" y="1556385"/>
            <a:ext cx="6223635" cy="44907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Текстовое поле 99"/>
          <p:cNvSpPr txBox="1"/>
          <p:nvPr/>
        </p:nvSpPr>
        <p:spPr>
          <a:xfrm>
            <a:off x="1835785" y="764540"/>
            <a:ext cx="6572885" cy="47999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>
              <a:buNone/>
            </a:pPr>
            <a:r>
              <a:rPr lang="ru-RU" altLang="en-US" b="0">
                <a:latin typeface="Times New Roman" panose="02020603050405020304" pitchFamily="18" charset="0"/>
                <a:cs typeface="Calibri" panose="020F0502020204030204" pitchFamily="34" charset="0"/>
              </a:rPr>
              <a:t>          </a:t>
            </a: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Для формирования и активизации связной речи дошкольников используются следующие технологии</a:t>
            </a:r>
            <a:r>
              <a:rPr lang="ru-RU" altLang="en-US" b="0"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alt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«Азбука общения» Л.Н. Шипицыной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«Развитие диалогического общения» А.Г. Арушановой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Моделирование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Мнемотехника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синквейна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ТРИЗ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Обучение составлению творческих рассказов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обучения детей составлению сравнений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обучения составлению метафор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Технология обучения составлению загадок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Сказкотерапия (Сочинение детьми сказок)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Артикуляционная и пальчиковая гимнастика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Логоритмика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Минидраматизации, инсценировки</a:t>
            </a:r>
            <a:endParaRPr lang="ru-RU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4210" y="260350"/>
            <a:ext cx="293306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endParaRPr lang="ru-RU" sz="2800" b="1" dirty="0" err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692696"/>
            <a:ext cx="777686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b="1" dirty="0" smtClean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система двигательных упражнений, в которых различные движения сочетаются с произнесением специального речевого материала.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89110" y="1556792"/>
            <a:ext cx="397954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логоритмических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упражнений</a:t>
            </a:r>
            <a:endPara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764323" y="1916197"/>
            <a:ext cx="6840760" cy="430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347" y="332656"/>
            <a:ext cx="8028384" cy="26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младшего возраста  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имеет целью стимуляцию речевой и мыслительной активности, развитие и формирование связной речи – это пальчиковая гимнастика, </a:t>
            </a:r>
            <a:r>
              <a:rPr 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коротенькие стихи о животных, изображение их по показу педагога.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5-6 лет 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упражнения более сложные. Детям нужно освоить не только движения, но и ритм, слова, музыку.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Логоритмика</a:t>
            </a: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детей 6-7 лет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сами догадаться, или придумать  какие движения нужно выполнять в соответствии с содержанием текста, или характером музыки.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C:\Users\Елена\Desktop\5629801da1e2c.pn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580112" y="2708920"/>
            <a:ext cx="2923438" cy="32849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47495" y="3213100"/>
            <a:ext cx="3944620" cy="279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косолапый</a:t>
            </a:r>
            <a:b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лесу идет,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(имитируем косолапую ходьбу мишки)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Шишки собирает,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Песенки поет.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(Приседаем - собираем шишки)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Шишка отскочила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мишке в лоб.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(Легонько ударяем себя ладошкой по лбу)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Мишка рассердился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ногою - топ! </a:t>
            </a:r>
            <a:r>
              <a:rPr lang="ru-RU" sz="16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(Топаем ногой)</a:t>
            </a:r>
            <a:endParaRPr lang="ru-RU" sz="16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Изображение 6" descr="img19"/>
          <p:cNvPicPr>
            <a:picLocks noChangeAspect="1"/>
          </p:cNvPicPr>
          <p:nvPr/>
        </p:nvPicPr>
        <p:blipFill>
          <a:blip r:embed="rId1"/>
          <a:srcRect t="15624" b="64434"/>
          <a:stretch>
            <a:fillRect/>
          </a:stretch>
        </p:blipFill>
        <p:spPr>
          <a:xfrm>
            <a:off x="1043940" y="1556385"/>
            <a:ext cx="7620000" cy="1096645"/>
          </a:xfrm>
          <a:prstGeom prst="rect">
            <a:avLst/>
          </a:prstGeom>
        </p:spPr>
      </p:pic>
      <p:sp>
        <p:nvSpPr>
          <p:cNvPr id="102" name="Текстовое поле 101"/>
          <p:cNvSpPr txBox="1"/>
          <p:nvPr/>
        </p:nvSpPr>
        <p:spPr>
          <a:xfrm>
            <a:off x="827405" y="188595"/>
            <a:ext cx="780732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ctr"/>
            <a:r>
              <a:rPr lang="en-US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Игры - драматизации, инсценировки</a:t>
            </a:r>
            <a:endParaRPr lang="en-US" altLang="en-US" sz="4400" b="1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8" name="Изображение 7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4064000" y="3429000"/>
            <a:ext cx="508635" cy="60579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Изображение 102"/>
          <p:cNvPicPr/>
          <p:nvPr/>
        </p:nvPicPr>
        <p:blipFill>
          <a:blip r:embed="rId2" r:link="rId3"/>
          <a:stretch>
            <a:fillRect/>
          </a:stretch>
        </p:blipFill>
        <p:spPr>
          <a:xfrm>
            <a:off x="4572000" y="3429000"/>
            <a:ext cx="0" cy="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4"/>
          <a:srcRect l="7078" t="3548" r="8185" b="10319"/>
          <a:stretch>
            <a:fillRect/>
          </a:stretch>
        </p:blipFill>
        <p:spPr>
          <a:xfrm>
            <a:off x="1331595" y="2780665"/>
            <a:ext cx="2478405" cy="3360420"/>
          </a:xfrm>
          <a:prstGeom prst="rect">
            <a:avLst/>
          </a:prstGeom>
        </p:spPr>
      </p:pic>
      <p:pic>
        <p:nvPicPr>
          <p:cNvPr id="11" name="Изображение 10" descr="2022-01-26 16-50-24"/>
          <p:cNvPicPr>
            <a:picLocks noChangeAspect="1"/>
          </p:cNvPicPr>
          <p:nvPr/>
        </p:nvPicPr>
        <p:blipFill>
          <a:blip r:embed="rId5"/>
          <a:srcRect t="6436"/>
          <a:stretch>
            <a:fillRect/>
          </a:stretch>
        </p:blipFill>
        <p:spPr>
          <a:xfrm>
            <a:off x="5621020" y="2493010"/>
            <a:ext cx="3013710" cy="3757295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6"/>
          <a:srcRect l="17593" t="34911" r="63169" b="46166"/>
          <a:stretch>
            <a:fillRect/>
          </a:stretch>
        </p:blipFill>
        <p:spPr>
          <a:xfrm>
            <a:off x="3810000" y="3644900"/>
            <a:ext cx="1843405" cy="24161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Изображение 4" descr="695da043-1a52-4ff8-b4fb-e4e4dcd3d0a6"/>
          <p:cNvPicPr>
            <a:picLocks noChangeAspect="1"/>
          </p:cNvPicPr>
          <p:nvPr/>
        </p:nvPicPr>
        <p:blipFill>
          <a:blip r:embed="rId1"/>
          <a:srcRect t="11953" b="65339"/>
          <a:stretch>
            <a:fillRect/>
          </a:stretch>
        </p:blipFill>
        <p:spPr>
          <a:xfrm>
            <a:off x="1187450" y="1556385"/>
            <a:ext cx="6990715" cy="1190625"/>
          </a:xfrm>
          <a:prstGeom prst="rect">
            <a:avLst/>
          </a:prstGeom>
        </p:spPr>
      </p:pic>
      <p:sp>
        <p:nvSpPr>
          <p:cNvPr id="102" name="Текстовое поле 101"/>
          <p:cNvSpPr txBox="1"/>
          <p:nvPr/>
        </p:nvSpPr>
        <p:spPr>
          <a:xfrm>
            <a:off x="395605" y="188595"/>
            <a:ext cx="836104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0215" algn="ctr"/>
            <a:r>
              <a:rPr lang="en-US" sz="4400" b="1">
                <a:latin typeface="Comic Sans MS" panose="030F0702030302020204" pitchFamily="66" charset="0"/>
                <a:cs typeface="Comic Sans MS" panose="030F0702030302020204" pitchFamily="66" charset="0"/>
              </a:rPr>
              <a:t>Сюжетно - ролевые, подвижные игры</a:t>
            </a:r>
            <a:endParaRPr lang="ru-RU" altLang="en-US" sz="4400">
              <a:latin typeface="Comic Sans MS" panose="030F0702030302020204" pitchFamily="66" charset="0"/>
              <a:cs typeface="Comic Sans MS" panose="030F0702030302020204" pitchFamily="66" charset="0"/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rcRect l="10663" t="2797" r="11237"/>
          <a:stretch>
            <a:fillRect/>
          </a:stretch>
        </p:blipFill>
        <p:spPr>
          <a:xfrm>
            <a:off x="323850" y="2747010"/>
            <a:ext cx="2542540" cy="3948430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rcRect t="13425"/>
          <a:stretch>
            <a:fillRect/>
          </a:stretch>
        </p:blipFill>
        <p:spPr>
          <a:xfrm>
            <a:off x="4892675" y="2733675"/>
            <a:ext cx="3434080" cy="396176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/>
          <a:srcRect l="37077" t="20323" r="7969"/>
          <a:stretch>
            <a:fillRect/>
          </a:stretch>
        </p:blipFill>
        <p:spPr>
          <a:xfrm>
            <a:off x="2866390" y="2780665"/>
            <a:ext cx="2026285" cy="391541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2123728" y="1268760"/>
            <a:ext cx="5904656" cy="3600400"/>
          </a:xfrm>
          <a:prstGeom prst="cloud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59832" y="2132856"/>
            <a:ext cx="40623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СПАСИБО</a:t>
            </a:r>
            <a:endParaRPr lang="ru-RU" sz="4000" b="1" dirty="0" smtClean="0">
              <a:solidFill>
                <a:srgbClr val="C00000"/>
              </a:solidFill>
              <a:latin typeface="Segoe Script" panose="030B0504020000000003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ЗА</a:t>
            </a:r>
            <a:endParaRPr lang="ru-RU" sz="4000" b="1" dirty="0" smtClean="0">
              <a:solidFill>
                <a:srgbClr val="C00000"/>
              </a:solidFill>
              <a:latin typeface="Segoe Script" panose="030B0504020000000003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Segoe Script" panose="030B0504020000000003" pitchFamily="66" charset="0"/>
              </a:rPr>
              <a:t>ВНИМАНИЕ !</a:t>
            </a:r>
            <a:endParaRPr lang="ru-RU" sz="4000" b="1" dirty="0">
              <a:solidFill>
                <a:srgbClr val="C00000"/>
              </a:solidFill>
              <a:latin typeface="Segoe Script" panose="030B0504020000000003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899795" y="476250"/>
            <a:ext cx="7755890" cy="652145"/>
          </a:xfrm>
        </p:spPr>
        <p:txBody>
          <a:bodyPr/>
          <a:p>
            <a:r>
              <a:rPr lang="ru-RU" altLang="en-US" sz="3600"/>
              <a:t>Технология «Азбука общения»</a:t>
            </a:r>
            <a:endParaRPr lang="ru-RU" altLang="en-US" sz="3600"/>
          </a:p>
        </p:txBody>
      </p:sp>
      <p:pic>
        <p:nvPicPr>
          <p:cNvPr id="6" name="Замещающее содержимое 5" descr="Шипицина+Л.+М.,+Нилова+Т.+А.,+Воронов,+Шипицина+Л.М.+«Азбука+общения.+Развитие+личности+ребенка,+навыков+общения+со+взрослыми+и+сверстниками»+(для+детей+от+3+до+6+лет).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95145" y="1340485"/>
            <a:ext cx="6514465" cy="46939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95" y="332740"/>
            <a:ext cx="6324600" cy="898525"/>
          </a:xfrm>
        </p:spPr>
        <p:txBody>
          <a:bodyPr/>
          <a:p>
            <a:r>
              <a:rPr lang="ru-RU" altLang="en-US" sz="3200"/>
              <a:t>Технология «Развитие диалогического общения»</a:t>
            </a:r>
            <a:endParaRPr lang="ru-RU" altLang="en-US" sz="3200"/>
          </a:p>
        </p:txBody>
      </p:sp>
      <p:pic>
        <p:nvPicPr>
          <p:cNvPr id="4" name="Замещающее содержимое 3" descr="5811305-author-g_arushanova_a-kniga_rech_i_rechevoe_obshenie_deteyi_razvitie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507990" y="1403985"/>
            <a:ext cx="3089910" cy="4526280"/>
          </a:xfrm>
          <a:prstGeom prst="rect">
            <a:avLst/>
          </a:prstGeom>
        </p:spPr>
      </p:pic>
      <p:sp>
        <p:nvSpPr>
          <p:cNvPr id="100" name="Текстовое поле 99"/>
          <p:cNvSpPr txBox="1"/>
          <p:nvPr/>
        </p:nvSpPr>
        <p:spPr>
          <a:xfrm>
            <a:off x="1764030" y="1556385"/>
            <a:ext cx="356552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450215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Фундаментальными составляющими проблемы развития речи детей дошкольного возраста, по мнению А.Г. Арушановой, является диалог, творчество, познание, саморазвитие. </a:t>
            </a:r>
            <a:endParaRPr lang="en-US" b="0"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indent="450215"/>
            <a:r>
              <a:rPr lang="en-US" b="0">
                <a:latin typeface="Times New Roman" panose="02020603050405020304" pitchFamily="18" charset="0"/>
                <a:cs typeface="Calibri" panose="020F0502020204030204" pitchFamily="34" charset="0"/>
              </a:rPr>
              <a:t>Технология направлена на формирование коммуникативной компетенции, в основе которой способность ребенка наладить общение с окружающими людьми при помощи вербальных и невербальных средств.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785495"/>
          </a:xfrm>
        </p:spPr>
        <p:txBody>
          <a:bodyPr/>
          <a:p>
            <a:r>
              <a:rPr lang="ru-RU" altLang="en-US"/>
              <a:t>Моделирование </a:t>
            </a:r>
            <a:endParaRPr lang="ru-RU" altLang="en-US"/>
          </a:p>
        </p:txBody>
      </p:sp>
      <p:pic>
        <p:nvPicPr>
          <p:cNvPr id="4" name="Замещающее содержимое 3" descr="302a4d3114c373141764781702801822-...развитие речи мнемотехника переделанныйготовый_html_942a0d9ef49fa2ab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64030" y="1052830"/>
            <a:ext cx="6577965" cy="49339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№ 2"/>
          <p:cNvPicPr>
            <a:picLocks noChangeAspect="1" noChangeArrowheads="1"/>
          </p:cNvPicPr>
          <p:nvPr/>
        </p:nvPicPr>
        <p:blipFill>
          <a:blip r:embed="rId1" cstate="print"/>
          <a:srcRect b="26"/>
          <a:stretch>
            <a:fillRect/>
          </a:stretch>
        </p:blipFill>
        <p:spPr bwMode="auto">
          <a:xfrm>
            <a:off x="1547664" y="1412776"/>
            <a:ext cx="7124700" cy="45339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131840" y="836712"/>
            <a:ext cx="3905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описания и сравнения посуды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404664"/>
            <a:ext cx="705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Предметно-схематические модели Т.А.Ткаченко</a:t>
            </a:r>
            <a:endParaRPr lang="ru-RU" sz="2000" kern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Замещающее содержимое 3" descr="953aa375-3f70-42a2-b77c-c5fd7b1fbdee"/>
          <p:cNvPicPr>
            <a:picLocks noChangeAspect="1"/>
          </p:cNvPicPr>
          <p:nvPr>
            <p:ph idx="4294967295"/>
          </p:nvPr>
        </p:nvPicPr>
        <p:blipFill>
          <a:blip r:embed="rId1"/>
          <a:stretch>
            <a:fillRect/>
          </a:stretch>
        </p:blipFill>
        <p:spPr>
          <a:xfrm>
            <a:off x="1547495" y="548640"/>
            <a:ext cx="7186295" cy="53905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1">
      <a:dk1>
        <a:srgbClr val="600000"/>
      </a:dk1>
      <a:lt1>
        <a:srgbClr val="600000"/>
      </a:lt1>
      <a:dk2>
        <a:srgbClr val="600000"/>
      </a:dk2>
      <a:lt2>
        <a:srgbClr val="600000"/>
      </a:lt2>
      <a:accent1>
        <a:srgbClr val="600000"/>
      </a:accent1>
      <a:accent2>
        <a:srgbClr val="C00000"/>
      </a:accent2>
      <a:accent3>
        <a:srgbClr val="600000"/>
      </a:accent3>
      <a:accent4>
        <a:srgbClr val="600000"/>
      </a:accent4>
      <a:accent5>
        <a:srgbClr val="600000"/>
      </a:accent5>
      <a:accent6>
        <a:srgbClr val="600000"/>
      </a:accent6>
      <a:hlink>
        <a:srgbClr val="600000"/>
      </a:hlink>
      <a:folHlink>
        <a:srgbClr val="60000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4D920DBF4D4B04191863210841415BE" ma:contentTypeVersion="1" ma:contentTypeDescription="Создание документа." ma:contentTypeScope="" ma:versionID="38d73d9ff08d865971145368586c1aa8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50cb86ceb6424ce5d7cfd0ce4d0e3de2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T4CTUPCNHN5M-256796007-3850</_dlc_DocId>
    <_dlc_DocIdUrl xmlns="c71519f2-859d-46c1-a1b6-2941efed936d">
      <Url>http://www.eduportal44.ru/chuhloma/rodnik/1/_layouts/15/DocIdRedir.aspx?ID=T4CTUPCNHN5M-256796007-3850</Url>
      <Description>T4CTUPCNHN5M-256796007-3850</Description>
    </_dlc_DocIdUrl>
  </documentManagement>
</p:properties>
</file>

<file path=customXml/itemProps1.xml><?xml version="1.0" encoding="utf-8"?>
<ds:datastoreItem xmlns:ds="http://schemas.openxmlformats.org/officeDocument/2006/customXml" ds:itemID="{DE864A8B-6FB1-4E96-9C3A-C1677338208F}"/>
</file>

<file path=customXml/itemProps2.xml><?xml version="1.0" encoding="utf-8"?>
<ds:datastoreItem xmlns:ds="http://schemas.openxmlformats.org/officeDocument/2006/customXml" ds:itemID="{7E132F8E-A4DE-42FA-8429-8D9F009CC411}"/>
</file>

<file path=customXml/itemProps3.xml><?xml version="1.0" encoding="utf-8"?>
<ds:datastoreItem xmlns:ds="http://schemas.openxmlformats.org/officeDocument/2006/customXml" ds:itemID="{99F74C19-20D5-4365-9460-67240C36FFCA}"/>
</file>

<file path=customXml/itemProps4.xml><?xml version="1.0" encoding="utf-8"?>
<ds:datastoreItem xmlns:ds="http://schemas.openxmlformats.org/officeDocument/2006/customXml" ds:itemID="{FC9A9A62-60A9-4ED8-B70D-A5654CF9DA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11395</Words>
  <Application>WPS Presentation</Application>
  <PresentationFormat>Экран (4:3)</PresentationFormat>
  <Paragraphs>242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8" baseType="lpstr">
      <vt:lpstr>Arial</vt:lpstr>
      <vt:lpstr>SimSun</vt:lpstr>
      <vt:lpstr>Wingdings</vt:lpstr>
      <vt:lpstr>Calibri</vt:lpstr>
      <vt:lpstr>Comic Sans MS</vt:lpstr>
      <vt:lpstr>Segoe Script</vt:lpstr>
      <vt:lpstr>Segoe UI</vt:lpstr>
      <vt:lpstr>Times New Roman</vt:lpstr>
      <vt:lpstr>Microsoft YaHei</vt:lpstr>
      <vt:lpstr>Arial Unicode MS</vt:lpstr>
      <vt:lpstr>Arial</vt:lpstr>
      <vt:lpstr>ＭＳ 明朝</vt:lpstr>
      <vt:lpstr>Segoe Print</vt:lpstr>
      <vt:lpstr>1_Тема Office</vt:lpstr>
      <vt:lpstr>PowerPoint 演示文稿</vt:lpstr>
      <vt:lpstr>PowerPoint 演示文稿</vt:lpstr>
      <vt:lpstr>PowerPoint 演示文稿</vt:lpstr>
      <vt:lpstr>PowerPoint 演示文稿</vt:lpstr>
      <vt:lpstr>Технология «Азбука общения»</vt:lpstr>
      <vt:lpstr>Технология «Развитие диалогического общения»</vt:lpstr>
      <vt:lpstr>Моделирование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Обучение составлению творческих рассказов</vt:lpstr>
      <vt:lpstr>PowerPoint 演示文稿</vt:lpstr>
      <vt:lpstr>PowerPoint 演示文稿</vt:lpstr>
      <vt:lpstr>Технология обучения составлению сравнений</vt:lpstr>
      <vt:lpstr>Технология обучения составлению метафор</vt:lpstr>
      <vt:lpstr>PowerPoint 演示文稿</vt:lpstr>
      <vt:lpstr>Технология обучения детей составлению загадок</vt:lpstr>
      <vt:lpstr>PowerPoint 演示文稿</vt:lpstr>
      <vt:lpstr>PowerPoint 演示文稿</vt:lpstr>
      <vt:lpstr>PowerPoint 演示文稿</vt:lpstr>
      <vt:lpstr>PowerPoint 演示文稿</vt:lpstr>
      <vt:lpstr>Артикуляционная и пальчиковая гимнастики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Umirashka liTTle</cp:lastModifiedBy>
  <cp:revision>70</cp:revision>
  <dcterms:created xsi:type="dcterms:W3CDTF">2014-07-06T18:18:00Z</dcterms:created>
  <dcterms:modified xsi:type="dcterms:W3CDTF">2023-05-23T11:48:03Z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2421095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ICV">
    <vt:lpwstr>B471BDC4FB434089871A97811DBBAA6D</vt:lpwstr>
  </property>
  <property fmtid="{D5CDD505-2E9C-101B-9397-08002B2CF9AE}" pid="6" name="KSOProductBuildVer">
    <vt:lpwstr>1049-11.2.0.11537</vt:lpwstr>
  </property>
  <property fmtid="{D5CDD505-2E9C-101B-9397-08002B2CF9AE}" pid="7" name="ContentTypeId">
    <vt:lpwstr>0x010100E4D920DBF4D4B04191863210841415BE</vt:lpwstr>
  </property>
  <property fmtid="{D5CDD505-2E9C-101B-9397-08002B2CF9AE}" pid="8" name="_dlc_DocIdItemGuid">
    <vt:lpwstr>852913d3-543a-43cc-b77a-68f98a5956df</vt:lpwstr>
  </property>
</Properties>
</file>