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30.xml" ContentType="application/vnd.openxmlformats-officedocument.presentationml.slide+xml"/>
  <Override PartName="/ppt/slides/slide22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29.xml" ContentType="application/vnd.openxmlformats-officedocument.presentationml.slide+xml"/>
  <Override PartName="/ppt/slides/slide31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6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65" r:id="rId4"/>
    <p:sldId id="269" r:id="rId5"/>
    <p:sldId id="268" r:id="rId6"/>
    <p:sldId id="267" r:id="rId7"/>
    <p:sldId id="266" r:id="rId8"/>
    <p:sldId id="270" r:id="rId9"/>
    <p:sldId id="278" r:id="rId10"/>
    <p:sldId id="262" r:id="rId11"/>
    <p:sldId id="263" r:id="rId12"/>
    <p:sldId id="264" r:id="rId13"/>
    <p:sldId id="284" r:id="rId14"/>
    <p:sldId id="283" r:id="rId15"/>
    <p:sldId id="288" r:id="rId16"/>
    <p:sldId id="290" r:id="rId17"/>
    <p:sldId id="289" r:id="rId18"/>
    <p:sldId id="301" r:id="rId19"/>
    <p:sldId id="298" r:id="rId20"/>
    <p:sldId id="291" r:id="rId21"/>
    <p:sldId id="292" r:id="rId22"/>
    <p:sldId id="318" r:id="rId23"/>
    <p:sldId id="314" r:id="rId24"/>
    <p:sldId id="293" r:id="rId25"/>
    <p:sldId id="313" r:id="rId26"/>
    <p:sldId id="294" r:id="rId27"/>
    <p:sldId id="285" r:id="rId28"/>
    <p:sldId id="286" r:id="rId29"/>
    <p:sldId id="287" r:id="rId30"/>
    <p:sldId id="296" r:id="rId31"/>
    <p:sldId id="297" r:id="rId32"/>
    <p:sldId id="300" r:id="rId33"/>
    <p:sldId id="315" r:id="rId34"/>
    <p:sldId id="317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31" userDrawn="1">
          <p15:clr>
            <a:srgbClr val="A4A3A4"/>
          </p15:clr>
        </p15:guide>
        <p15:guide id="2" pos="285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70" d="100"/>
          <a:sy n="70" d="100"/>
        </p:scale>
        <p:origin x="-1386" y="-102"/>
      </p:cViewPr>
      <p:guideLst>
        <p:guide orient="horz" pos="2231"/>
        <p:guide pos="285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80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/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Freeform 18"/>
          <p:cNvSpPr/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" name="Freeform 22"/>
          <p:cNvSpPr/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" name="Freeform 26"/>
          <p:cNvSpPr/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 useBgFill="1">
        <p:nvSpPr>
          <p:cNvPr id="13" name="Freeform 10"/>
          <p:cNvSpPr/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58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98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00809"/>
            <a:ext cx="7918648" cy="2592287"/>
          </a:xfrm>
        </p:spPr>
        <p:txBody>
          <a:bodyPr>
            <a:normAutofit fontScale="90000"/>
          </a:bodyPr>
          <a:lstStyle/>
          <a:p>
            <a:r>
              <a:rPr lang="ru-RU" dirty="0"/>
              <a:t>Логопедический проект по развитию фонематического слуха у детей 6-7 лет на тему: «Логопедические игры»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5696" y="4725144"/>
            <a:ext cx="6400800" cy="913656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dirty="0">
                <a:solidFill>
                  <a:schemeClr val="tx1"/>
                </a:solidFill>
              </a:rPr>
              <a:t>Подготовила:</a:t>
            </a:r>
          </a:p>
          <a:p>
            <a:pPr algn="r"/>
            <a:r>
              <a:rPr lang="ru-RU" dirty="0" err="1">
                <a:solidFill>
                  <a:schemeClr val="tx1"/>
                </a:solidFill>
              </a:rPr>
              <a:t>Константиниди</a:t>
            </a:r>
            <a:r>
              <a:rPr lang="ru-RU" dirty="0">
                <a:solidFill>
                  <a:schemeClr val="tx1"/>
                </a:solidFill>
              </a:rPr>
              <a:t> Наталия Александровна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учитель-логопед</a:t>
            </a:r>
          </a:p>
          <a:p>
            <a:pPr algn="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404664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МБДОУ </a:t>
            </a:r>
            <a:r>
              <a:rPr lang="ru-RU" dirty="0" err="1"/>
              <a:t>Чухломский</a:t>
            </a:r>
            <a:r>
              <a:rPr lang="ru-RU" dirty="0"/>
              <a:t> детский сад «Родничок»</a:t>
            </a:r>
          </a:p>
          <a:p>
            <a:pPr algn="ctr"/>
            <a:r>
              <a:rPr lang="ru-RU" dirty="0"/>
              <a:t>Чухломского муниципального района Костромской области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58052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г. Чухлома</a:t>
            </a:r>
          </a:p>
          <a:p>
            <a:pPr algn="ctr"/>
            <a:r>
              <a:rPr lang="ru-RU" dirty="0"/>
              <a:t>2023-2024г.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656184"/>
          </a:xfrm>
        </p:spPr>
        <p:txBody>
          <a:bodyPr>
            <a:normAutofit fontScale="90000"/>
          </a:bodyPr>
          <a:lstStyle/>
          <a:p>
            <a:r>
              <a:rPr lang="ru-RU" sz="3600" u="sng" dirty="0"/>
              <a:t>Этапы реализации </a:t>
            </a:r>
            <a:r>
              <a:rPr lang="ru-RU" sz="3600" u="sng" dirty="0" smtClean="0"/>
              <a:t>проекта: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I </a:t>
            </a:r>
            <a:r>
              <a:rPr lang="ru-RU" sz="3600" dirty="0"/>
              <a:t>этап </a:t>
            </a:r>
            <a:r>
              <a:rPr lang="ru-RU" sz="3600" dirty="0" smtClean="0"/>
              <a:t>- </a:t>
            </a:r>
            <a:r>
              <a:rPr lang="ru-RU" sz="3600" dirty="0"/>
              <a:t>подготовительный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(</a:t>
            </a:r>
            <a:r>
              <a:rPr lang="ru-RU" sz="3600" dirty="0"/>
              <a:t>сентябрь </a:t>
            </a:r>
            <a:r>
              <a:rPr lang="ru-RU" sz="3600" dirty="0" smtClean="0"/>
              <a:t>- </a:t>
            </a:r>
            <a:r>
              <a:rPr lang="ru-RU" sz="3600" dirty="0"/>
              <a:t>1 половина октября</a:t>
            </a:r>
            <a:r>
              <a:rPr lang="ru-RU" sz="3600" dirty="0" smtClean="0"/>
              <a:t>)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20" y="2132856"/>
            <a:ext cx="8640959" cy="4248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1</a:t>
            </a:r>
            <a:r>
              <a:rPr lang="ru-RU" sz="2000" dirty="0" smtClean="0"/>
              <a:t>. Изучение </a:t>
            </a:r>
            <a:r>
              <a:rPr lang="ru-RU" sz="2000" dirty="0"/>
              <a:t>методической и специальной литературы по теме проекта.</a:t>
            </a:r>
          </a:p>
          <a:p>
            <a:pPr marL="0" indent="0">
              <a:buNone/>
            </a:pPr>
            <a:r>
              <a:rPr lang="ru-RU" sz="2000" dirty="0"/>
              <a:t>2</a:t>
            </a:r>
            <a:r>
              <a:rPr lang="ru-RU" sz="2000" dirty="0" smtClean="0"/>
              <a:t>. Подбор </a:t>
            </a:r>
            <a:r>
              <a:rPr lang="ru-RU" sz="2000" dirty="0"/>
              <a:t>наглядного и демонстрационного материала, иллюстраций по теме проекта.</a:t>
            </a:r>
          </a:p>
          <a:p>
            <a:pPr marL="0" indent="0">
              <a:buNone/>
            </a:pPr>
            <a:r>
              <a:rPr lang="ru-RU" sz="2000" dirty="0"/>
              <a:t>3</a:t>
            </a:r>
            <a:r>
              <a:rPr lang="ru-RU" sz="2000" dirty="0" smtClean="0"/>
              <a:t>. Изучение интернет - ресурсов</a:t>
            </a:r>
            <a:r>
              <a:rPr lang="ru-RU" sz="2000" dirty="0"/>
              <a:t>.</a:t>
            </a:r>
          </a:p>
          <a:p>
            <a:pPr marL="0" indent="0">
              <a:buNone/>
            </a:pPr>
            <a:r>
              <a:rPr lang="ru-RU" sz="2000" dirty="0"/>
              <a:t>4</a:t>
            </a:r>
            <a:r>
              <a:rPr lang="ru-RU" sz="2000" dirty="0" smtClean="0"/>
              <a:t>. Разработка </a:t>
            </a:r>
            <a:r>
              <a:rPr lang="ru-RU" sz="2000" dirty="0"/>
              <a:t>игр, игровых упражнений, практический заданий с использованием ИКТ.</a:t>
            </a:r>
          </a:p>
          <a:p>
            <a:pPr marL="0" indent="0">
              <a:buNone/>
            </a:pPr>
            <a:r>
              <a:rPr lang="ru-RU" sz="2000" dirty="0"/>
              <a:t>5</a:t>
            </a:r>
            <a:r>
              <a:rPr lang="ru-RU" sz="2000" dirty="0" smtClean="0"/>
              <a:t>. Диагностика </a:t>
            </a:r>
            <a:r>
              <a:rPr lang="ru-RU" sz="2000" dirty="0"/>
              <a:t>уровня развития фонематического слуха детей и уровня компетенций родителей по данному вопросу.</a:t>
            </a:r>
          </a:p>
          <a:p>
            <a:pPr marL="0" indent="0">
              <a:buNone/>
            </a:pPr>
            <a:r>
              <a:rPr lang="ru-RU" sz="2000" dirty="0"/>
              <a:t>6</a:t>
            </a:r>
            <a:r>
              <a:rPr lang="ru-RU" sz="2000" dirty="0" smtClean="0"/>
              <a:t>. Анализ </a:t>
            </a:r>
            <a:r>
              <a:rPr lang="ru-RU" sz="2000" dirty="0"/>
              <a:t>диагностирования материалов, педагогических наблюдений.</a:t>
            </a:r>
          </a:p>
          <a:p>
            <a:pPr marL="0" indent="0">
              <a:buNone/>
            </a:pPr>
            <a:r>
              <a:rPr lang="ru-RU" sz="2000" dirty="0"/>
              <a:t>7</a:t>
            </a:r>
            <a:r>
              <a:rPr lang="ru-RU" sz="2000" dirty="0" smtClean="0"/>
              <a:t>. Обсуждение </a:t>
            </a:r>
            <a:r>
              <a:rPr lang="ru-RU" sz="2000" dirty="0"/>
              <a:t>с педагогами и родителями воспитанников вопросов, связанных с проведением проекта.</a:t>
            </a:r>
          </a:p>
          <a:p>
            <a:pPr marL="0" indent="0">
              <a:buNone/>
            </a:pPr>
            <a:r>
              <a:rPr lang="ru-RU" sz="2000" dirty="0"/>
              <a:t>8</a:t>
            </a:r>
            <a:r>
              <a:rPr lang="ru-RU" sz="2000" dirty="0" smtClean="0"/>
              <a:t>. Определение </a:t>
            </a:r>
            <a:r>
              <a:rPr lang="ru-RU" sz="2000" dirty="0"/>
              <a:t>этапов работы по развитию фонематического слуха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II </a:t>
            </a:r>
            <a:r>
              <a:rPr lang="ru-RU" sz="3600" dirty="0"/>
              <a:t>этап — основной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(</a:t>
            </a:r>
            <a:r>
              <a:rPr lang="ru-RU" sz="3600" dirty="0"/>
              <a:t>2 половина октября – апрель)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idx="1"/>
          </p:nvPr>
        </p:nvSpPr>
        <p:spPr>
          <a:xfrm>
            <a:off x="395605" y="2564765"/>
            <a:ext cx="8496935" cy="27374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/>
              <a:t>1. Создание копилки методических, практических и электронных материалов (программы, игры, презентации, аудио и видеозаписи, картинки).</a:t>
            </a:r>
          </a:p>
          <a:p>
            <a:pPr marL="0" indent="0">
              <a:buNone/>
            </a:pPr>
            <a:r>
              <a:rPr lang="ru-RU" sz="1800" dirty="0" smtClean="0"/>
              <a:t>2. Проведение </a:t>
            </a:r>
            <a:r>
              <a:rPr lang="ru-RU" sz="1800" dirty="0"/>
              <a:t>подгрупповых и индивидуальных занятий с детьми. </a:t>
            </a:r>
          </a:p>
          <a:p>
            <a:pPr marL="0" lvl="0" indent="0">
              <a:buNone/>
            </a:pPr>
            <a:r>
              <a:rPr lang="ru-RU" sz="1800" dirty="0" smtClean="0"/>
              <a:t>3. Оформление </a:t>
            </a:r>
            <a:r>
              <a:rPr lang="ru-RU" sz="1800" dirty="0"/>
              <a:t>картотеки дидактических игр на формирование и развитие фонематического слуха детей.</a:t>
            </a:r>
          </a:p>
          <a:p>
            <a:pPr marL="0" lvl="0" indent="0">
              <a:buNone/>
            </a:pPr>
            <a:r>
              <a:rPr lang="ru-RU" sz="1800" dirty="0" smtClean="0"/>
              <a:t>4. Консультации </a:t>
            </a:r>
            <a:r>
              <a:rPr lang="ru-RU" sz="1800" dirty="0"/>
              <a:t>для воспитателей.</a:t>
            </a:r>
          </a:p>
          <a:p>
            <a:pPr marL="0" lvl="0" indent="0">
              <a:buNone/>
            </a:pPr>
            <a:r>
              <a:rPr lang="ru-RU" sz="1800" dirty="0" smtClean="0"/>
              <a:t>5. </a:t>
            </a:r>
            <a:r>
              <a:rPr lang="ru-RU" sz="1800" dirty="0" smtClean="0">
                <a:sym typeface="+mn-ea"/>
              </a:rPr>
              <a:t>Консультации</a:t>
            </a:r>
            <a:r>
              <a:rPr lang="ru-RU" sz="1800" dirty="0">
                <a:sym typeface="+mn-ea"/>
              </a:rPr>
              <a:t>, памятки, буклеты  для родителей</a:t>
            </a:r>
            <a:r>
              <a:rPr lang="ru-RU" sz="1800" dirty="0" smtClean="0">
                <a:sym typeface="+mn-ea"/>
              </a:rPr>
              <a:t>.</a:t>
            </a:r>
            <a:endParaRPr lang="ru-RU" sz="1800" dirty="0"/>
          </a:p>
          <a:p>
            <a:pPr marL="0" lvl="0" indent="0">
              <a:buNone/>
            </a:pPr>
            <a:r>
              <a:rPr lang="ru-RU" sz="1800" dirty="0" smtClean="0">
                <a:sym typeface="+mn-ea"/>
              </a:rPr>
              <a:t>6. </a:t>
            </a:r>
            <a:r>
              <a:rPr lang="ru-RU" sz="1800" dirty="0" smtClean="0"/>
              <a:t>Отчёт </a:t>
            </a:r>
            <a:r>
              <a:rPr lang="ru-RU" sz="1800" dirty="0"/>
              <a:t>учителя-логопеда на педсовете по коррекционной работе с детьми.</a:t>
            </a:r>
          </a:p>
          <a:p>
            <a:pPr marL="0" lvl="0" indent="0">
              <a:buNone/>
            </a:pPr>
            <a:r>
              <a:rPr lang="ru-RU" sz="1800" dirty="0" smtClean="0"/>
              <a:t> </a:t>
            </a:r>
            <a:endParaRPr lang="ru-RU" sz="1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III</a:t>
            </a:r>
            <a:r>
              <a:rPr lang="ru-RU" sz="3200" b="1" dirty="0"/>
              <a:t> </a:t>
            </a:r>
            <a:r>
              <a:rPr lang="ru-RU" sz="3200" dirty="0"/>
              <a:t>этап </a:t>
            </a:r>
            <a:r>
              <a:rPr lang="ru-RU" sz="3200" b="1" dirty="0"/>
              <a:t>—   </a:t>
            </a:r>
            <a:r>
              <a:rPr lang="ru-RU" sz="3200" dirty="0"/>
              <a:t>заключительный</a:t>
            </a:r>
            <a:r>
              <a:rPr lang="ru-RU" sz="3200" b="1" dirty="0"/>
              <a:t> </a:t>
            </a:r>
            <a:r>
              <a:rPr lang="ru-RU" sz="3200" dirty="0"/>
              <a:t>(май</a:t>
            </a:r>
            <a:r>
              <a:rPr lang="ru-RU" sz="3200" dirty="0" smtClean="0"/>
              <a:t>)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2276872"/>
            <a:ext cx="7408333" cy="3450696"/>
          </a:xfrm>
        </p:spPr>
        <p:txBody>
          <a:bodyPr/>
          <a:lstStyle/>
          <a:p>
            <a:pPr marL="0" lvl="0" indent="0">
              <a:buNone/>
            </a:pPr>
            <a:r>
              <a:rPr lang="ru-RU" dirty="0" smtClean="0"/>
              <a:t>1. Анализ </a:t>
            </a:r>
            <a:r>
              <a:rPr lang="ru-RU" dirty="0"/>
              <a:t>достижения поставленной цели и полученных результатов.</a:t>
            </a:r>
          </a:p>
          <a:p>
            <a:pPr marL="0" lvl="0" indent="0">
              <a:buNone/>
            </a:pPr>
            <a:r>
              <a:rPr lang="ru-RU" dirty="0" smtClean="0"/>
              <a:t>2. Диагностика </a:t>
            </a:r>
            <a:r>
              <a:rPr lang="ru-RU" dirty="0"/>
              <a:t>уровня </a:t>
            </a:r>
            <a:r>
              <a:rPr lang="ru-RU" dirty="0" err="1"/>
              <a:t>сформированности</a:t>
            </a:r>
            <a:r>
              <a:rPr lang="ru-RU" dirty="0"/>
              <a:t> фонематического слуха у детей.</a:t>
            </a:r>
          </a:p>
          <a:p>
            <a:pPr marL="0" lvl="0" indent="0">
              <a:buNone/>
            </a:pPr>
            <a:r>
              <a:rPr lang="ru-RU" dirty="0" smtClean="0"/>
              <a:t>3. Диагностика </a:t>
            </a:r>
            <a:r>
              <a:rPr lang="ru-RU" dirty="0"/>
              <a:t>компетенции родителей по вопросу развития фонематического слуха у детей.</a:t>
            </a:r>
          </a:p>
          <a:p>
            <a:pPr marL="0" lvl="0" indent="0">
              <a:buNone/>
            </a:pPr>
            <a:r>
              <a:rPr lang="ru-RU" dirty="0" smtClean="0"/>
              <a:t>4. Представление </a:t>
            </a:r>
            <a:r>
              <a:rPr lang="ru-RU" dirty="0"/>
              <a:t>материалов проекта.</a:t>
            </a:r>
          </a:p>
          <a:p>
            <a:pPr marL="0" lvl="0" indent="0">
              <a:buNone/>
            </a:pPr>
            <a:r>
              <a:rPr lang="ru-RU" dirty="0" smtClean="0"/>
              <a:t>5. Презентация </a:t>
            </a:r>
            <a:r>
              <a:rPr lang="ru-RU" dirty="0"/>
              <a:t>проекта.</a:t>
            </a: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652448"/>
          </a:xfrm>
        </p:spPr>
        <p:txBody>
          <a:bodyPr/>
          <a:lstStyle/>
          <a:p>
            <a:pPr algn="ctr"/>
            <a:r>
              <a:rPr lang="ru-RU" sz="3600" dirty="0" smtClean="0">
                <a:latin typeface="+mn-lt"/>
              </a:rPr>
              <a:t>Форма работы с детьми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84730"/>
            <a:ext cx="8229600" cy="2735580"/>
          </a:xfrm>
        </p:spPr>
        <p:txBody>
          <a:bodyPr/>
          <a:lstStyle/>
          <a:p>
            <a:pPr marL="0" indent="0" algn="ctr">
              <a:buFont typeface="+mj-lt"/>
              <a:buNone/>
            </a:pPr>
            <a:r>
              <a:rPr lang="ru-RU" sz="2800" dirty="0" smtClean="0"/>
              <a:t>1. Дидактические игры и упражнения.</a:t>
            </a:r>
          </a:p>
          <a:p>
            <a:pPr marL="0" indent="0" algn="ctr">
              <a:buFont typeface="+mj-lt"/>
              <a:buNone/>
            </a:pPr>
            <a:r>
              <a:rPr lang="ru-RU" sz="2800" dirty="0" smtClean="0"/>
              <a:t>2. Работа в тетрадях.</a:t>
            </a:r>
          </a:p>
          <a:p>
            <a:pPr marL="0" indent="0" algn="ctr">
              <a:buFont typeface="+mj-lt"/>
              <a:buNone/>
            </a:pPr>
            <a:r>
              <a:rPr lang="ru-RU" sz="2800" dirty="0" smtClean="0"/>
              <a:t>3. Составление коллективного альбома «Моя любимая буква».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4000496" y="3071810"/>
            <a:ext cx="1357322" cy="121444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игры  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338455"/>
            <a:ext cx="8229600" cy="861695"/>
          </a:xfrm>
        </p:spPr>
        <p:txBody>
          <a:bodyPr/>
          <a:lstStyle/>
          <a:p>
            <a:pPr algn="ctr"/>
            <a:r>
              <a:rPr lang="ru-RU" sz="3200" dirty="0" smtClean="0">
                <a:latin typeface="+mn-lt"/>
              </a:rPr>
              <a:t>Игры с детьми</a:t>
            </a:r>
            <a:endParaRPr lang="ru-RU" sz="3200" dirty="0">
              <a:latin typeface="+mn-lt"/>
            </a:endParaRPr>
          </a:p>
        </p:txBody>
      </p:sp>
      <p:cxnSp>
        <p:nvCxnSpPr>
          <p:cNvPr id="9" name="Прямая со стрелкой 8"/>
          <p:cNvCxnSpPr>
            <a:stCxn id="6" idx="0"/>
            <a:endCxn id="29" idx="4"/>
          </p:cNvCxnSpPr>
          <p:nvPr/>
        </p:nvCxnSpPr>
        <p:spPr>
          <a:xfrm rot="16200000" flipV="1">
            <a:off x="4225519" y="2618171"/>
            <a:ext cx="871550" cy="357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5357818" y="3286125"/>
            <a:ext cx="1357322" cy="285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16200000" flipH="1">
            <a:off x="4607720" y="4536292"/>
            <a:ext cx="1143008" cy="6429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endCxn id="33" idx="6"/>
          </p:cNvCxnSpPr>
          <p:nvPr/>
        </p:nvCxnSpPr>
        <p:spPr>
          <a:xfrm rot="10800000">
            <a:off x="2714596" y="3314696"/>
            <a:ext cx="1285900" cy="3286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6" idx="7"/>
          </p:cNvCxnSpPr>
          <p:nvPr/>
        </p:nvCxnSpPr>
        <p:spPr>
          <a:xfrm rot="5400000" flipH="1" flipV="1">
            <a:off x="5455257" y="1918341"/>
            <a:ext cx="1035107" cy="16275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6" idx="1"/>
            <a:endCxn id="32" idx="5"/>
          </p:cNvCxnSpPr>
          <p:nvPr/>
        </p:nvCxnSpPr>
        <p:spPr>
          <a:xfrm rot="16200000" flipV="1">
            <a:off x="2733615" y="1784004"/>
            <a:ext cx="1111874" cy="18194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5400000">
            <a:off x="3214678" y="4357694"/>
            <a:ext cx="1214446" cy="9286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286380" y="4000504"/>
            <a:ext cx="1428760" cy="64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/>
          <p:cNvSpPr/>
          <p:nvPr/>
        </p:nvSpPr>
        <p:spPr>
          <a:xfrm>
            <a:off x="6438900" y="2785745"/>
            <a:ext cx="2562225" cy="9144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Развитие фонематического анализа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6429388" y="1357298"/>
            <a:ext cx="2286000" cy="9144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Оценка и восприятие ритмов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3500430" y="1285860"/>
            <a:ext cx="2286000" cy="9144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Развитие слухового восприятия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6572264" y="4429132"/>
            <a:ext cx="2286000" cy="9144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Развитие звукового синтеза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857752" y="5429264"/>
            <a:ext cx="2286000" cy="9144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Определение позиции звука в слове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428596" y="1357298"/>
            <a:ext cx="2286016" cy="9144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Звуковой анализ и синтез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428596" y="2857496"/>
            <a:ext cx="2286000" cy="9144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 smtClean="0">
                <a:solidFill>
                  <a:schemeClr val="tx1"/>
                </a:solidFill>
              </a:rPr>
              <a:t>Дифферен-циация</a:t>
            </a:r>
            <a:r>
              <a:rPr lang="ru-RU" sz="1600" dirty="0" smtClean="0">
                <a:solidFill>
                  <a:schemeClr val="tx1"/>
                </a:solidFill>
              </a:rPr>
              <a:t> звука  в слове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1714480" y="5429264"/>
            <a:ext cx="2286000" cy="9144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Выделение звука в слове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55" name="Овал 54"/>
          <p:cNvSpPr/>
          <p:nvPr/>
        </p:nvSpPr>
        <p:spPr>
          <a:xfrm>
            <a:off x="500034" y="4143380"/>
            <a:ext cx="2286000" cy="9144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Знакомство с буквами</a:t>
            </a:r>
            <a:endParaRPr lang="ru-RU" sz="1600" dirty="0">
              <a:solidFill>
                <a:schemeClr val="tx1"/>
              </a:solidFill>
            </a:endParaRPr>
          </a:p>
        </p:txBody>
      </p:sp>
      <p:cxnSp>
        <p:nvCxnSpPr>
          <p:cNvPr id="60" name="Прямая со стрелкой 59"/>
          <p:cNvCxnSpPr/>
          <p:nvPr/>
        </p:nvCxnSpPr>
        <p:spPr>
          <a:xfrm rot="10800000" flipV="1">
            <a:off x="2786050" y="4000504"/>
            <a:ext cx="1357322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726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+mn-lt"/>
              </a:rPr>
              <a:t>Работа с детьми</a:t>
            </a:r>
            <a:br>
              <a:rPr lang="ru-RU" sz="3200" dirty="0" smtClean="0">
                <a:latin typeface="+mn-lt"/>
              </a:rPr>
            </a:br>
            <a:r>
              <a:rPr lang="ru-RU" sz="2200" dirty="0">
                <a:solidFill>
                  <a:schemeClr val="tx2"/>
                </a:solidFill>
                <a:latin typeface="+mn-lt"/>
              </a:rPr>
              <a:t>З</a:t>
            </a:r>
            <a:r>
              <a:rPr lang="ru-RU" sz="2200" dirty="0" smtClean="0">
                <a:solidFill>
                  <a:schemeClr val="tx2"/>
                </a:solidFill>
                <a:latin typeface="+mn-lt"/>
              </a:rPr>
              <a:t>вуковой анализ и синтез слов с опорой на символы звуков</a:t>
            </a:r>
            <a:endParaRPr lang="ru-RU" sz="22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6" name="Picture 5" descr="IMG_7729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78302" y="1038402"/>
            <a:ext cx="2427235" cy="2759579"/>
          </a:xfrm>
          <a:prstGeom prst="rect">
            <a:avLst/>
          </a:prstGeom>
        </p:spPr>
      </p:pic>
      <p:pic>
        <p:nvPicPr>
          <p:cNvPr id="7" name="Picture 6" descr="IMG_773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915816" y="1031017"/>
            <a:ext cx="2632958" cy="2729593"/>
          </a:xfrm>
          <a:prstGeom prst="rect">
            <a:avLst/>
          </a:prstGeom>
        </p:spPr>
      </p:pic>
      <p:pic>
        <p:nvPicPr>
          <p:cNvPr id="8" name="Picture 7" descr="IMG_7733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5870485" y="1081225"/>
            <a:ext cx="2556222" cy="2679385"/>
          </a:xfrm>
          <a:prstGeom prst="rect">
            <a:avLst/>
          </a:prstGeom>
        </p:spPr>
      </p:pic>
      <p:pic>
        <p:nvPicPr>
          <p:cNvPr id="11" name="Picture 10" descr="IMG_7736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278302" y="3760610"/>
            <a:ext cx="2427235" cy="2918296"/>
          </a:xfrm>
          <a:prstGeom prst="rect">
            <a:avLst/>
          </a:prstGeom>
        </p:spPr>
      </p:pic>
      <p:pic>
        <p:nvPicPr>
          <p:cNvPr id="12" name="Picture 11" descr="IMG_7737"/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2921000" y="3740785"/>
            <a:ext cx="2627630" cy="2917825"/>
          </a:xfrm>
          <a:prstGeom prst="rect">
            <a:avLst/>
          </a:prstGeom>
        </p:spPr>
      </p:pic>
      <p:pic>
        <p:nvPicPr>
          <p:cNvPr id="13" name="Picture 12" descr="IMG_77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867945" y="3740181"/>
            <a:ext cx="2556222" cy="2918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360" y="332740"/>
            <a:ext cx="8229600" cy="67500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+mn-lt"/>
              </a:rPr>
              <a:t>Игры на формирование звукового анализа и синтеза</a:t>
            </a:r>
            <a:endParaRPr lang="ru-RU" sz="2800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360" y="908685"/>
            <a:ext cx="8251190" cy="529590"/>
          </a:xfrm>
        </p:spPr>
        <p:txBody>
          <a:bodyPr/>
          <a:lstStyle/>
          <a:p>
            <a:pPr algn="ctr"/>
            <a:r>
              <a:rPr lang="ru-RU" dirty="0" smtClean="0"/>
              <a:t> «Составь слово»</a:t>
            </a:r>
          </a:p>
        </p:txBody>
      </p:sp>
      <p:pic>
        <p:nvPicPr>
          <p:cNvPr id="11" name="Содержимое 10" descr="IMG_1218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59711" y="1844663"/>
            <a:ext cx="3000396" cy="2250297"/>
          </a:xfrm>
          <a:prstGeom prst="rect">
            <a:avLst/>
          </a:prstGeom>
        </p:spPr>
      </p:pic>
      <p:pic>
        <p:nvPicPr>
          <p:cNvPr id="7" name="Рисунок 6" descr="IMG_137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835" y="4220845"/>
            <a:ext cx="3018155" cy="2505710"/>
          </a:xfrm>
          <a:prstGeom prst="rect">
            <a:avLst/>
          </a:prstGeom>
        </p:spPr>
      </p:pic>
      <p:pic>
        <p:nvPicPr>
          <p:cNvPr id="5" name="Picture 4" descr="IMG_764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36010" y="1484630"/>
            <a:ext cx="1586865" cy="2664460"/>
          </a:xfrm>
          <a:prstGeom prst="rect">
            <a:avLst/>
          </a:prstGeom>
        </p:spPr>
      </p:pic>
      <p:pic>
        <p:nvPicPr>
          <p:cNvPr id="9" name="Picture 8" descr="IMG_764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220335" y="1499870"/>
            <a:ext cx="1497965" cy="2654300"/>
          </a:xfrm>
          <a:prstGeom prst="rect">
            <a:avLst/>
          </a:prstGeom>
        </p:spPr>
      </p:pic>
      <p:pic>
        <p:nvPicPr>
          <p:cNvPr id="10" name="Picture 9" descr="IMG_764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917950" y="4149090"/>
            <a:ext cx="1809750" cy="2613660"/>
          </a:xfrm>
          <a:prstGeom prst="rect">
            <a:avLst/>
          </a:prstGeom>
        </p:spPr>
      </p:pic>
      <p:pic>
        <p:nvPicPr>
          <p:cNvPr id="12" name="Picture 11" descr="IMG_764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660515" y="1499870"/>
            <a:ext cx="2163445" cy="2669540"/>
          </a:xfrm>
          <a:prstGeom prst="rect">
            <a:avLst/>
          </a:prstGeom>
        </p:spPr>
      </p:pic>
      <p:pic>
        <p:nvPicPr>
          <p:cNvPr id="13" name="Picture 12" descr="IMG_764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727700" y="4149090"/>
            <a:ext cx="3096260" cy="2613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51720" y="260648"/>
            <a:ext cx="4429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Определение места звука в слове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11" name="Picture 10" descr="IMG_E79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340" y="3670300"/>
            <a:ext cx="3415665" cy="2885440"/>
          </a:xfrm>
          <a:prstGeom prst="rect">
            <a:avLst/>
          </a:prstGeom>
        </p:spPr>
      </p:pic>
      <p:pic>
        <p:nvPicPr>
          <p:cNvPr id="12" name="Picture 11" descr="IMG_79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515" y="3670300"/>
            <a:ext cx="2144395" cy="2860040"/>
          </a:xfrm>
          <a:prstGeom prst="rect">
            <a:avLst/>
          </a:prstGeom>
        </p:spPr>
      </p:pic>
      <p:pic>
        <p:nvPicPr>
          <p:cNvPr id="13" name="Picture 12" descr="IMG_79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120" y="3664585"/>
            <a:ext cx="2163445" cy="2885440"/>
          </a:xfrm>
          <a:prstGeom prst="rect">
            <a:avLst/>
          </a:prstGeom>
        </p:spPr>
      </p:pic>
      <p:pic>
        <p:nvPicPr>
          <p:cNvPr id="14" name="Picture 13" descr="IMG_79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850" y="764540"/>
            <a:ext cx="2125980" cy="2835910"/>
          </a:xfrm>
          <a:prstGeom prst="rect">
            <a:avLst/>
          </a:prstGeom>
        </p:spPr>
      </p:pic>
      <p:pic>
        <p:nvPicPr>
          <p:cNvPr id="2" name="Picture 1" descr="img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915920" y="1412875"/>
            <a:ext cx="5473065" cy="18002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14645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Д/и «Внимательные </a:t>
            </a:r>
            <a:r>
              <a:rPr lang="ru-RU" sz="2000" dirty="0"/>
              <a:t>ушки</a:t>
            </a:r>
            <a:r>
              <a:rPr lang="ru-RU" sz="2000" dirty="0" smtClean="0"/>
              <a:t>», «</a:t>
            </a:r>
            <a:r>
              <a:rPr lang="ru-RU" sz="2000" dirty="0"/>
              <a:t>Ритм</a:t>
            </a:r>
            <a:r>
              <a:rPr lang="ru-RU" sz="2000" dirty="0" smtClean="0"/>
              <a:t>», «</a:t>
            </a:r>
            <a:r>
              <a:rPr lang="ru-RU" sz="2000" dirty="0"/>
              <a:t>Считаю слоги» </a:t>
            </a:r>
            <a:r>
              <a:rPr lang="ru-RU" sz="2000" dirty="0" smtClean="0"/>
              <a:t>на </a:t>
            </a:r>
            <a:r>
              <a:rPr lang="ru-RU" sz="2000" dirty="0"/>
              <a:t>развитие слухового восприятия, </a:t>
            </a:r>
            <a:r>
              <a:rPr lang="ru-RU" sz="2000" dirty="0" smtClean="0"/>
              <a:t>чувства ритма, деление </a:t>
            </a:r>
            <a:r>
              <a:rPr lang="ru-RU" sz="2000" dirty="0"/>
              <a:t>слов на </a:t>
            </a:r>
            <a:r>
              <a:rPr lang="ru-RU" sz="2000" dirty="0" smtClean="0"/>
              <a:t>слоги.</a:t>
            </a:r>
            <a:endParaRPr lang="ru-RU" sz="2000" dirty="0"/>
          </a:p>
        </p:txBody>
      </p:sp>
      <p:pic>
        <p:nvPicPr>
          <p:cNvPr id="1026" name="Picture 2" descr="C:\Users\комп\Desktop\фото 22-23\IMG_E4297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 bwMode="auto">
          <a:xfrm>
            <a:off x="899592" y="2348011"/>
            <a:ext cx="3075806" cy="371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комп\Desktop\фото 22-23\IMG_4301.JPG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 bwMode="auto">
          <a:xfrm>
            <a:off x="4788024" y="2348011"/>
            <a:ext cx="3219822" cy="374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78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7307" y="1577746"/>
            <a:ext cx="2378710" cy="2308225"/>
          </a:xfrm>
          <a:prstGeom prst="rect">
            <a:avLst/>
          </a:prstGeom>
        </p:spPr>
      </p:pic>
      <p:pic>
        <p:nvPicPr>
          <p:cNvPr id="3" name="Picture 2" descr="IMG_778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862522" y="1577746"/>
            <a:ext cx="2854960" cy="2871470"/>
          </a:xfrm>
          <a:prstGeom prst="rect">
            <a:avLst/>
          </a:prstGeom>
        </p:spPr>
      </p:pic>
      <p:pic>
        <p:nvPicPr>
          <p:cNvPr id="4" name="Picture 3" descr="IMG_778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22169" y="3965157"/>
            <a:ext cx="3317240" cy="2720340"/>
          </a:xfrm>
          <a:prstGeom prst="rect">
            <a:avLst/>
          </a:prstGeom>
        </p:spPr>
      </p:pic>
      <p:pic>
        <p:nvPicPr>
          <p:cNvPr id="5" name="Picture 4" descr="IMG_778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22905" y="1577975"/>
            <a:ext cx="2792730" cy="2314575"/>
          </a:xfrm>
          <a:prstGeom prst="rect">
            <a:avLst/>
          </a:prstGeom>
        </p:spPr>
      </p:pic>
      <p:pic>
        <p:nvPicPr>
          <p:cNvPr id="6" name="Picture 5" descr="IMG_7789"/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3496310" y="3965575"/>
            <a:ext cx="2725420" cy="2719705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07974" y="293052"/>
            <a:ext cx="8512497" cy="1524000"/>
          </a:xfrm>
        </p:spPr>
        <p:txBody>
          <a:bodyPr>
            <a:noAutofit/>
          </a:bodyPr>
          <a:lstStyle/>
          <a:p>
            <a:r>
              <a:rPr lang="ru-RU" sz="2000" dirty="0" smtClean="0"/>
              <a:t>д/и «Составь паровозик» на формирование звукового анализа слова: выделение последнего звука в слове, </a:t>
            </a:r>
            <a:br>
              <a:rPr lang="ru-RU" sz="2000" dirty="0" smtClean="0"/>
            </a:br>
            <a:r>
              <a:rPr lang="ru-RU" sz="2000" dirty="0" smtClean="0"/>
              <a:t>развитие фонематического восприятия,</a:t>
            </a:r>
            <a:br>
              <a:rPr lang="ru-RU" sz="2000" dirty="0" smtClean="0"/>
            </a:br>
            <a:r>
              <a:rPr lang="ru-RU" sz="2000" dirty="0" smtClean="0"/>
              <a:t>различение твердости-мягкости звуков.</a:t>
            </a:r>
            <a:endParaRPr lang="ru-RU" sz="2000" dirty="0"/>
          </a:p>
        </p:txBody>
      </p:sp>
      <p:pic>
        <p:nvPicPr>
          <p:cNvPr id="8" name="Picture 7" descr="detsad-139359259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221730" y="5308600"/>
            <a:ext cx="2670175" cy="13766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9952" y="26064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i="1" dirty="0"/>
              <a:t>«Сознательно читать и писать может</a:t>
            </a:r>
          </a:p>
          <a:p>
            <a:pPr algn="r"/>
            <a:r>
              <a:rPr lang="ru-RU" b="1" i="1" dirty="0"/>
              <a:t>только тот, кто понял</a:t>
            </a:r>
          </a:p>
          <a:p>
            <a:pPr algn="r"/>
            <a:r>
              <a:rPr lang="ru-RU" b="1" i="1" dirty="0" err="1"/>
              <a:t>звуко</a:t>
            </a:r>
            <a:r>
              <a:rPr lang="ru-RU" b="1" i="1" dirty="0"/>
              <a:t>-слоговое строение слова».</a:t>
            </a:r>
          </a:p>
          <a:p>
            <a:pPr algn="r"/>
            <a:r>
              <a:rPr lang="ru-RU" b="1" i="1" dirty="0"/>
              <a:t>К.Д. Ушинский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72224" y="1460977"/>
            <a:ext cx="8229600" cy="671879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Проблема:</a:t>
            </a:r>
            <a:br>
              <a:rPr lang="ru-RU" b="1" dirty="0"/>
            </a:b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899592" y="2204864"/>
            <a:ext cx="7408333" cy="345069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Проблема </a:t>
            </a:r>
            <a:r>
              <a:rPr lang="ru-RU" dirty="0"/>
              <a:t>развития у детей фонематического слуха, является одной из важнейших при подготовке детей к освоению грамоты. Его нарушение негативно влияет на овладение детьми навыками чтения и письма, становление всей речевой системы дошкольника.</a:t>
            </a:r>
          </a:p>
          <a:p>
            <a:pPr marL="0" indent="0">
              <a:buNone/>
            </a:pPr>
            <a:r>
              <a:rPr lang="ru-RU" dirty="0"/>
              <a:t>Знания даже опытных педагогов массовых групп по данной проблеме недостаточны.</a:t>
            </a:r>
          </a:p>
          <a:p>
            <a:pPr marL="0" indent="0">
              <a:buNone/>
            </a:pPr>
            <a:r>
              <a:rPr lang="ru-RU" dirty="0"/>
              <a:t>Родители не всегда обращают внимание на </a:t>
            </a:r>
            <a:r>
              <a:rPr lang="ru-RU" dirty="0" err="1"/>
              <a:t>несформированность</a:t>
            </a:r>
            <a:r>
              <a:rPr lang="ru-RU" dirty="0"/>
              <a:t> фонематических процессов у детей и не видят в этом проблемы.</a:t>
            </a:r>
          </a:p>
          <a:p>
            <a:pPr marL="0" indent="0">
              <a:buNone/>
            </a:pPr>
            <a:r>
              <a:rPr lang="ru-RU" dirty="0"/>
              <a:t>В связи с этим, был разработан проект «Логопедические игры»</a:t>
            </a:r>
          </a:p>
          <a:p>
            <a:pPr marL="0" indent="0">
              <a:buNone/>
            </a:pPr>
            <a:r>
              <a:rPr lang="ru-RU" dirty="0"/>
              <a:t>Развить фонематический слух помогут дидактические игры и упражнения, совместная работа с педагогами и родителями.</a:t>
            </a: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IMG_1379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5943" y="1112431"/>
            <a:ext cx="2497975" cy="1928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9"/>
            <a:ext cx="8229600" cy="57606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Знакомство с буквами</a:t>
            </a:r>
            <a:endParaRPr lang="ru-RU" sz="28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60515" y="3357245"/>
            <a:ext cx="2312035" cy="5499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dirty="0" smtClean="0"/>
              <a:t>Игровое упражнение «Умные ладошки»</a:t>
            </a:r>
            <a:endParaRPr lang="ru-RU" dirty="0"/>
          </a:p>
        </p:txBody>
      </p:sp>
      <p:pic>
        <p:nvPicPr>
          <p:cNvPr id="5" name="Picture 4" descr="IMG_76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"/>
          <a:stretch>
            <a:fillRect/>
          </a:stretch>
        </p:blipFill>
        <p:spPr>
          <a:xfrm>
            <a:off x="6083935" y="4004310"/>
            <a:ext cx="2890520" cy="2665095"/>
          </a:xfrm>
          <a:prstGeom prst="rect">
            <a:avLst/>
          </a:prstGeom>
        </p:spPr>
      </p:pic>
      <p:pic>
        <p:nvPicPr>
          <p:cNvPr id="2050" name="Picture 2" descr="C:\Users\комп\Desktop\фото 22-23\IMG_42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797" y="3444917"/>
            <a:ext cx="2400277" cy="323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3075274"/>
            <a:ext cx="2494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«Смотри, не ошибись!»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5760" y="745490"/>
            <a:ext cx="576707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Выкладывание букв из </a:t>
            </a:r>
            <a:r>
              <a:rPr lang="ru-RU" dirty="0" smtClean="0"/>
              <a:t>палочек</a:t>
            </a:r>
            <a:r>
              <a:rPr lang="ru-RU" dirty="0"/>
              <a:t>, </a:t>
            </a:r>
            <a:r>
              <a:rPr lang="ru-RU" dirty="0" smtClean="0"/>
              <a:t>бобов</a:t>
            </a:r>
            <a:endParaRPr lang="ru-RU" dirty="0"/>
          </a:p>
        </p:txBody>
      </p:sp>
      <p:pic>
        <p:nvPicPr>
          <p:cNvPr id="2051" name="Picture 3" descr="C:\Users\комп\Desktop\дом.задания\найди буквы\1dc3694eae7cae3f664c554498a8091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739" y="116632"/>
            <a:ext cx="1830716" cy="248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855595" y="1112520"/>
            <a:ext cx="3216910" cy="3468370"/>
          </a:xfrm>
          <a:prstGeom prst="rect">
            <a:avLst/>
          </a:prstGeom>
        </p:spPr>
      </p:pic>
      <p:pic>
        <p:nvPicPr>
          <p:cNvPr id="8" name="Picture 7" descr="16b09811d36f611f4a70f6336f96126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851150" y="4591050"/>
            <a:ext cx="3148330" cy="2088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38455"/>
            <a:ext cx="8229600" cy="554990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sym typeface="+mn-ea"/>
              </a:rPr>
              <a:t>Первоначальные навыки чтения</a:t>
            </a:r>
          </a:p>
        </p:txBody>
      </p:sp>
      <p:pic>
        <p:nvPicPr>
          <p:cNvPr id="10" name="Picture 9" descr="IMG_767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6240" y="981075"/>
            <a:ext cx="2588895" cy="2664460"/>
          </a:xfrm>
          <a:prstGeom prst="rect">
            <a:avLst/>
          </a:prstGeom>
        </p:spPr>
      </p:pic>
      <p:pic>
        <p:nvPicPr>
          <p:cNvPr id="12" name="Picture 11" descr="IMG_76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6325" y="893445"/>
            <a:ext cx="2625725" cy="2637790"/>
          </a:xfrm>
          <a:prstGeom prst="rect">
            <a:avLst/>
          </a:prstGeom>
        </p:spPr>
      </p:pic>
      <p:pic>
        <p:nvPicPr>
          <p:cNvPr id="13" name="Picture 12" descr="IMG_768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6960" y="3604260"/>
            <a:ext cx="2661920" cy="3037840"/>
          </a:xfrm>
          <a:prstGeom prst="rect">
            <a:avLst/>
          </a:prstGeom>
        </p:spPr>
      </p:pic>
      <p:pic>
        <p:nvPicPr>
          <p:cNvPr id="14" name="Picture 13" descr="IMG_77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605" y="4004945"/>
            <a:ext cx="2589530" cy="2637155"/>
          </a:xfrm>
          <a:prstGeom prst="rect">
            <a:avLst/>
          </a:prstGeom>
        </p:spPr>
      </p:pic>
      <p:pic>
        <p:nvPicPr>
          <p:cNvPr id="8" name="Picture 7" descr="8192e9325dbaf28cd2f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3575" y="2708910"/>
            <a:ext cx="2526665" cy="334899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комп\Desktop\фото 23-24\IMG_E80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47810" y="188396"/>
            <a:ext cx="4532719" cy="324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комп\Desktop\фото 23-24\IMG_E80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7931" y="589460"/>
            <a:ext cx="4189879" cy="306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комп\Desktop\фото 23-24\IMG_E80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7931" y="3583593"/>
            <a:ext cx="4189879" cy="285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комп\Desktop\фото 23-24\IMG_E80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47810" y="3408218"/>
            <a:ext cx="4532719" cy="326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191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190" y="404495"/>
            <a:ext cx="3761740" cy="37617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7490" y="487680"/>
            <a:ext cx="2283460" cy="2941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24125" y="1700530"/>
            <a:ext cx="2581910" cy="3837940"/>
          </a:xfrm>
          <a:prstGeom prst="rect">
            <a:avLst/>
          </a:prstGeom>
        </p:spPr>
      </p:pic>
      <p:pic>
        <p:nvPicPr>
          <p:cNvPr id="11" name="Picture 10" descr="IMG_767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" y="3429000"/>
            <a:ext cx="2269490" cy="3028950"/>
          </a:xfrm>
          <a:prstGeom prst="rect">
            <a:avLst/>
          </a:prstGeom>
        </p:spPr>
      </p:pic>
      <p:pic>
        <p:nvPicPr>
          <p:cNvPr id="9" name="Рисунок 1" descr="IMG_1205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035" y="3860800"/>
            <a:ext cx="3733165" cy="280098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76190" y="260350"/>
            <a:ext cx="3967480" cy="658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«Замени букву»</a:t>
            </a:r>
          </a:p>
          <a:p>
            <a:pPr algn="ctr"/>
            <a:r>
              <a:rPr lang="ru-RU" sz="1600" i="1" dirty="0" smtClean="0">
                <a:solidFill>
                  <a:srgbClr val="002060"/>
                </a:solidFill>
              </a:rPr>
              <a:t>Преобразование слов: САМ-СОМ-СОХ</a:t>
            </a:r>
            <a:endParaRPr lang="ru-RU" sz="1600" i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850" y="260350"/>
            <a:ext cx="525780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Работа в тетрадях</a:t>
            </a:r>
          </a:p>
        </p:txBody>
      </p:sp>
      <p:pic>
        <p:nvPicPr>
          <p:cNvPr id="9" name="Рисунок 8" descr="IMG_243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445" y="980440"/>
            <a:ext cx="2982595" cy="2230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 descr="IMG_78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05" y="854710"/>
            <a:ext cx="2202815" cy="2936875"/>
          </a:xfrm>
          <a:prstGeom prst="rect">
            <a:avLst/>
          </a:prstGeom>
        </p:spPr>
      </p:pic>
      <p:pic>
        <p:nvPicPr>
          <p:cNvPr id="6" name="Picture 5" descr="IMG_78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8175" y="854710"/>
            <a:ext cx="2202180" cy="2936875"/>
          </a:xfrm>
          <a:prstGeom prst="rect">
            <a:avLst/>
          </a:prstGeom>
        </p:spPr>
      </p:pic>
      <p:pic>
        <p:nvPicPr>
          <p:cNvPr id="10" name="Picture 9" descr="IMG_777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905" y="3357880"/>
            <a:ext cx="2220595" cy="2961640"/>
          </a:xfrm>
          <a:prstGeom prst="rect">
            <a:avLst/>
          </a:prstGeom>
        </p:spPr>
      </p:pic>
      <p:pic>
        <p:nvPicPr>
          <p:cNvPr id="11" name="Picture 10" descr="IMG_77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0336" y="3355975"/>
            <a:ext cx="2221230" cy="2962275"/>
          </a:xfrm>
          <a:prstGeom prst="rect">
            <a:avLst/>
          </a:prstGeom>
        </p:spPr>
      </p:pic>
      <p:pic>
        <p:nvPicPr>
          <p:cNvPr id="12" name="Picture 11" descr="IMG_77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7195" y="3357880"/>
            <a:ext cx="2220595" cy="2962275"/>
          </a:xfrm>
          <a:prstGeom prst="rect">
            <a:avLst/>
          </a:prstGeom>
        </p:spPr>
      </p:pic>
      <p:pic>
        <p:nvPicPr>
          <p:cNvPr id="13" name="Picture 12" descr="IMG_76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2155" y="3350895"/>
            <a:ext cx="2225040" cy="296735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455"/>
            <a:ext cx="8229600" cy="923925"/>
          </a:xfrm>
        </p:spPr>
        <p:txBody>
          <a:bodyPr/>
          <a:lstStyle/>
          <a:p>
            <a:r>
              <a:rPr lang="ru-RU" sz="3600" dirty="0" smtClean="0">
                <a:sym typeface="+mn-ea"/>
              </a:rPr>
              <a:t>Индивидуальные тетради детей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12950" y="82550"/>
            <a:ext cx="5205730" cy="786574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785818"/>
          </a:xfrm>
        </p:spPr>
        <p:txBody>
          <a:bodyPr/>
          <a:lstStyle/>
          <a:p>
            <a:pPr algn="ctr"/>
            <a:r>
              <a:rPr lang="ru-RU" sz="3600" dirty="0" smtClean="0">
                <a:latin typeface="+mn-lt"/>
              </a:rPr>
              <a:t>Детский продукт  проекта</a:t>
            </a:r>
            <a:endParaRPr lang="ru-RU" sz="3600" dirty="0"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09575" y="802005"/>
            <a:ext cx="8277225" cy="773430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Коллективный альбом «Моя любимая буква»</a:t>
            </a:r>
            <a:endParaRPr lang="ru-RU" sz="1800" dirty="0"/>
          </a:p>
        </p:txBody>
      </p:sp>
      <p:pic>
        <p:nvPicPr>
          <p:cNvPr id="8" name="Содержимое 7" descr="Рисунок1.jpg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lum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3755" y="1445260"/>
            <a:ext cx="1961515" cy="285496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80" y="981075"/>
            <a:ext cx="1865630" cy="33191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170" y="981075"/>
            <a:ext cx="1900555" cy="3381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30" y="1412875"/>
            <a:ext cx="1900555" cy="3380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580" y="4364990"/>
            <a:ext cx="2490470" cy="242316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0096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+mn-lt"/>
              </a:rPr>
              <a:t>Форма работы с родителями и педагогами</a:t>
            </a:r>
            <a:endParaRPr lang="ru-RU" sz="3600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868" y="3643314"/>
            <a:ext cx="1928826" cy="128588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Логопед 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99530" y="2493004"/>
            <a:ext cx="2000264" cy="5000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Логопедический практикум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3397" y="5589285"/>
            <a:ext cx="2001600" cy="500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Школа речевого развития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43306" y="5572140"/>
            <a:ext cx="2001600" cy="500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Буклеты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14348" y="4000504"/>
            <a:ext cx="2001600" cy="5000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Папки-передвижки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63613" y="2458396"/>
            <a:ext cx="2001600" cy="5000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Мастер-класс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5624" y="2492686"/>
            <a:ext cx="2001600" cy="5000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Анкетирование 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86512" y="5571822"/>
            <a:ext cx="2001600" cy="500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Консультации 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29388" y="4000504"/>
            <a:ext cx="2000264" cy="500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Семинар-практикум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4" name="Стрелка вправо 23"/>
          <p:cNvSpPr/>
          <p:nvPr/>
        </p:nvSpPr>
        <p:spPr>
          <a:xfrm>
            <a:off x="5500694" y="4000504"/>
            <a:ext cx="857256" cy="484632"/>
          </a:xfrm>
          <a:prstGeom prst="rightArrow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>
            <a:off x="4286248" y="4929198"/>
            <a:ext cx="571504" cy="642942"/>
          </a:xfrm>
          <a:prstGeom prst="downArrow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10800000">
            <a:off x="2714612" y="4070574"/>
            <a:ext cx="857256" cy="486000"/>
          </a:xfrm>
          <a:prstGeom prst="rightArrow">
            <a:avLst>
              <a:gd name="adj1" fmla="val 42055"/>
              <a:gd name="adj2" fmla="val 50000"/>
            </a:avLst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16200000">
            <a:off x="4215091" y="3000091"/>
            <a:ext cx="643838" cy="644400"/>
          </a:xfrm>
          <a:prstGeom prst="rightArrow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 rot="19647275">
            <a:off x="5457224" y="3078444"/>
            <a:ext cx="979200" cy="484632"/>
          </a:xfrm>
          <a:prstGeom prst="rightArrow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rot="13196954">
            <a:off x="2684593" y="3057280"/>
            <a:ext cx="978408" cy="484632"/>
          </a:xfrm>
          <a:prstGeom prst="rightArrow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 rot="8141711">
            <a:off x="2657441" y="5017003"/>
            <a:ext cx="990000" cy="484632"/>
          </a:xfrm>
          <a:prstGeom prst="rightArrow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 rot="2115444">
            <a:off x="5479324" y="4953057"/>
            <a:ext cx="979200" cy="484632"/>
          </a:xfrm>
          <a:prstGeom prst="rightArrow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5095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+mn-lt"/>
              </a:rPr>
              <a:t>Работа с педагогами</a:t>
            </a:r>
            <a:endParaRPr lang="ru-RU" dirty="0">
              <a:latin typeface="+mn-lt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395605" y="2060575"/>
          <a:ext cx="8395970" cy="423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2370"/>
                <a:gridCol w="5943600"/>
              </a:tblGrid>
              <a:tr h="518160"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sym typeface="+mn-ea"/>
                        </a:rPr>
                        <a:t>Сентябрь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sym typeface="+mn-ea"/>
                        </a:rPr>
                        <a:t>Консультация «Влияние фонематического слуха на школьное обучение»</a:t>
                      </a:r>
                    </a:p>
                  </a:txBody>
                  <a:tcPr>
                    <a:noFill/>
                  </a:tcPr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lang="ru-RU" sz="1400" dirty="0"/>
                        <a:t>Октябрь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Консультация. Мастер-класс «Развитие навыка звукобуквенного анализа у детей старшего дошкольного возраста»</a:t>
                      </a:r>
                    </a:p>
                  </a:txBody>
                  <a:tcPr/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lang="ru-RU" sz="1400" dirty="0"/>
                        <a:t>Ноябрь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Консультация «Как помочь ребенку,  </a:t>
                      </a:r>
                      <a:r>
                        <a:rPr lang="ru-RU" sz="1400" dirty="0">
                          <a:sym typeface="+mn-ea"/>
                        </a:rPr>
                        <a:t>если он забывает, путает, неправильно пишет буквы?»</a:t>
                      </a:r>
                    </a:p>
                  </a:txBody>
                  <a:tcPr/>
                </a:tc>
              </a:tr>
              <a:tr h="461010">
                <a:tc>
                  <a:txBody>
                    <a:bodyPr/>
                    <a:lstStyle/>
                    <a:p>
                      <a:r>
                        <a:rPr lang="ru-RU" sz="1400" dirty="0">
                          <a:sym typeface="+mn-ea"/>
                        </a:rPr>
                        <a:t>Декабрь </a:t>
                      </a:r>
                      <a:endParaRPr lang="ru-RU" sz="1400" dirty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ym typeface="+mn-ea"/>
                        </a:rPr>
                        <a:t>Консультация «Особенности развития фонематического слуха у детей. Взаимодействие речедвигательного и речеслухового анализаторов»</a:t>
                      </a:r>
                      <a:endParaRPr lang="ru-RU" sz="1400" dirty="0"/>
                    </a:p>
                  </a:txBody>
                  <a:tcPr/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lang="ru-RU" sz="1400" dirty="0">
                          <a:sym typeface="+mn-ea"/>
                        </a:rPr>
                        <a:t>Январь </a:t>
                      </a:r>
                      <a:endParaRPr lang="ru-RU" sz="1400" dirty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ym typeface="+mn-ea"/>
                        </a:rPr>
                        <a:t>Логопедический практикум «Звуковой анализ слова»</a:t>
                      </a:r>
                    </a:p>
                  </a:txBody>
                  <a:tcPr/>
                </a:tc>
              </a:tr>
              <a:tr h="203835">
                <a:tc>
                  <a:txBody>
                    <a:bodyPr/>
                    <a:lstStyle/>
                    <a:p>
                      <a:r>
                        <a:rPr lang="ru-RU" sz="1400" dirty="0">
                          <a:sym typeface="+mn-ea"/>
                        </a:rPr>
                        <a:t>Февраль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ym typeface="+mn-ea"/>
                        </a:rPr>
                        <a:t>Школа речевого развития «Уроки фонетики».</a:t>
                      </a:r>
                      <a:endParaRPr lang="ru-RU" sz="1400" dirty="0"/>
                    </a:p>
                  </a:txBody>
                  <a:tcPr/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lang="en-US" sz="1400">
                          <a:sym typeface="+mn-ea"/>
                        </a:rPr>
                        <a:t>Март </a:t>
                      </a:r>
                      <a:endParaRPr lang="en-US" sz="1400"/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ym typeface="+mn-ea"/>
                        </a:rPr>
                        <a:t>Консультация «Как научить детей слышать и правильно</a:t>
                      </a:r>
                      <a:r>
                        <a:rPr lang="ru-RU" altLang="en-US" sz="1400">
                          <a:sym typeface="+mn-ea"/>
                        </a:rPr>
                        <a:t> </a:t>
                      </a:r>
                      <a:r>
                        <a:rPr lang="en-US" sz="1400">
                          <a:sym typeface="+mn-ea"/>
                        </a:rPr>
                        <a:t>произносить звуки»</a:t>
                      </a:r>
                      <a:endParaRPr lang="en-US" sz="1400" dirty="0">
                        <a:sym typeface="+mn-ea"/>
                      </a:endParaRPr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sym typeface="+mn-ea"/>
                        </a:rPr>
                        <a:t>Апрель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sym typeface="+mn-ea"/>
                        </a:rPr>
                        <a:t>Консультация «Звуковой анализ слова»</a:t>
                      </a:r>
                    </a:p>
                  </a:txBody>
                  <a:tcPr/>
                </a:tc>
              </a:tr>
              <a:tr h="4610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sym typeface="+mn-ea"/>
                        </a:rPr>
                        <a:t>Май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sym typeface="+mn-ea"/>
                        </a:rPr>
                        <a:t>Отчёт учителя - логопеда на педсовете по коррекционной</a:t>
                      </a:r>
                      <a:r>
                        <a:rPr lang="ru-RU" altLang="en-US" sz="1400">
                          <a:sym typeface="+mn-ea"/>
                        </a:rPr>
                        <a:t> </a:t>
                      </a:r>
                      <a:r>
                        <a:rPr lang="en-US" sz="1400">
                          <a:sym typeface="+mn-ea"/>
                        </a:rPr>
                        <a:t>работе с детьми.</a:t>
                      </a:r>
                      <a:endParaRPr lang="en-US" sz="140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3666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+mn-lt"/>
              </a:rPr>
              <a:t>Работа с родителями</a:t>
            </a:r>
            <a:endParaRPr lang="ru-RU" sz="3600" dirty="0">
              <a:latin typeface="+mn-lt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67329" y="1844976"/>
          <a:ext cx="8282016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7710"/>
                <a:gridCol w="6284306"/>
              </a:tblGrid>
              <a:tr h="237490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Сентябрь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Индивидуальные беседы с родителями</a:t>
                      </a:r>
                    </a:p>
                  </a:txBody>
                  <a:tcPr>
                    <a:noFill/>
                  </a:tcPr>
                </a:tc>
              </a:tr>
              <a:tr h="24701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Октябрь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Буклет для родителей «Как развивать речь ребёнка дома»</a:t>
                      </a:r>
                    </a:p>
                  </a:txBody>
                  <a:tcPr/>
                </a:tc>
              </a:tr>
              <a:tr h="90678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Ноябрь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ym typeface="+mn-ea"/>
                        </a:rPr>
                        <a:t>Консультация «Как помочь ребенку, если он забывает, путает, неправильно пишет буквы?»</a:t>
                      </a:r>
                      <a:endParaRPr lang="ru-RU" sz="1400" dirty="0"/>
                    </a:p>
                    <a:p>
                      <a:r>
                        <a:rPr lang="ru-RU" sz="1400" dirty="0">
                          <a:sym typeface="+mn-ea"/>
                        </a:rPr>
                        <a:t>Консультация «Игры и упражнения для развития навыков звукового анализа и синтеза у дошкольников»</a:t>
                      </a:r>
                      <a:endParaRPr lang="ru-RU" sz="1400" dirty="0"/>
                    </a:p>
                  </a:txBody>
                  <a:tcPr/>
                </a:tc>
              </a:tr>
              <a:tr h="40386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Декабрь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ym typeface="+mn-ea"/>
                        </a:rPr>
                        <a:t>Семинар-практикум «Звуковой анализ слова. Учимся, играя».</a:t>
                      </a:r>
                      <a:endParaRPr lang="ru-RU" sz="1400" dirty="0"/>
                    </a:p>
                    <a:p>
                      <a:r>
                        <a:rPr lang="ru-RU" sz="1400" dirty="0">
                          <a:sym typeface="+mn-ea"/>
                        </a:rPr>
                        <a:t>Буклет для родителей «Играем - фонематический слух развиваем»</a:t>
                      </a:r>
                      <a:endParaRPr lang="ru-RU" sz="1400" dirty="0"/>
                    </a:p>
                  </a:txBody>
                  <a:tcPr/>
                </a:tc>
              </a:tr>
              <a:tr h="2565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Январь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ym typeface="+mn-ea"/>
                        </a:rPr>
                        <a:t>Консультация «Фонематический слух-основа правильной речи»</a:t>
                      </a:r>
                      <a:endParaRPr lang="ru-RU" sz="1400" dirty="0"/>
                    </a:p>
                  </a:txBody>
                  <a:tcPr/>
                </a:tc>
              </a:tr>
              <a:tr h="61722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Февраль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dirty="0">
                          <a:sym typeface="+mn-ea"/>
                        </a:rPr>
                        <a:t>Школа речевого развития «Уроки фонетики». Памятка для родителей «Занимаясь с ребёнком, помните…»</a:t>
                      </a:r>
                      <a:endParaRPr lang="ru-RU" sz="14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dirty="0">
                          <a:sym typeface="+mn-ea"/>
                        </a:rPr>
                        <a:t>Буклет для родителей «Звуковой анализ слов»</a:t>
                      </a:r>
                      <a:endParaRPr lang="ru-RU" sz="1400" dirty="0" smtClean="0"/>
                    </a:p>
                  </a:txBody>
                  <a:tcPr/>
                </a:tc>
              </a:tr>
              <a:tr h="45148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Март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ym typeface="+mn-ea"/>
                        </a:rPr>
                        <a:t>Консультация «Самые распространённые ошибки, допускаемые взрослыми при обучении детей чтению в домашних условиях»</a:t>
                      </a:r>
                      <a:endParaRPr lang="ru-RU" sz="1400" dirty="0"/>
                    </a:p>
                  </a:txBody>
                  <a:tcPr/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Апрель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ym typeface="+mn-ea"/>
                        </a:rPr>
                        <a:t>Семинар-практикум «Формирование навыка звукового анализа и синтеза».</a:t>
                      </a:r>
                      <a:endParaRPr lang="ru-RU" sz="1400" dirty="0"/>
                    </a:p>
                    <a:p>
                      <a:r>
                        <a:rPr lang="ru-RU" sz="1400" dirty="0">
                          <a:sym typeface="+mn-ea"/>
                        </a:rPr>
                        <a:t>Консультация «Звуковой анализ слова»</a:t>
                      </a:r>
                      <a:endParaRPr lang="ru-RU" sz="1400" dirty="0"/>
                    </a:p>
                  </a:txBody>
                  <a:tcPr/>
                </a:tc>
              </a:tr>
              <a:tr h="73152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Май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ym typeface="+mn-ea"/>
                        </a:rPr>
                        <a:t>Мониторинг компетенции родителей по вопросу развития фонематического слуха у детей. Анкетирование. Подведение итогов. Консультация «Наши успехи». Фотоколлаж «Учимся играя». 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14414" y="1071546"/>
            <a:ext cx="6930000" cy="4286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8" y="214313"/>
            <a:ext cx="8229600" cy="71437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dirty="0" smtClean="0">
                <a:latin typeface="+mn-lt"/>
              </a:rPr>
              <a:t>Актуальность проекта</a:t>
            </a:r>
            <a:endParaRPr lang="ru-RU" sz="3600" dirty="0">
              <a:latin typeface="+mn-lt"/>
            </a:endParaRPr>
          </a:p>
        </p:txBody>
      </p:sp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500063" y="857232"/>
            <a:ext cx="8229600" cy="5857915"/>
          </a:xfrm>
        </p:spPr>
        <p:txBody>
          <a:bodyPr/>
          <a:lstStyle/>
          <a:p>
            <a:pPr algn="just">
              <a:buNone/>
            </a:pPr>
            <a:r>
              <a:rPr lang="ru-RU" sz="1400" dirty="0" smtClean="0"/>
              <a:t>                </a:t>
            </a:r>
          </a:p>
          <a:p>
            <a:pPr algn="just">
              <a:buNone/>
            </a:pPr>
            <a:r>
              <a:rPr lang="ru-RU" sz="1400" dirty="0" smtClean="0"/>
              <a:t>               </a:t>
            </a:r>
            <a:r>
              <a:rPr lang="ru-RU" sz="1600" dirty="0" smtClean="0"/>
              <a:t>Отсутствие полноценного восприятия фонем ведёт к следующим нарушениям: </a:t>
            </a:r>
          </a:p>
          <a:p>
            <a:pPr algn="just">
              <a:buNone/>
            </a:pPr>
            <a:endParaRPr lang="ru-RU" sz="2800" dirty="0" smtClean="0"/>
          </a:p>
          <a:p>
            <a:pPr algn="just">
              <a:buFont typeface="Wingdings 2" panose="05020102010507070707" pitchFamily="18" charset="2"/>
              <a:buNone/>
            </a:pPr>
            <a:endParaRPr lang="ru-RU" sz="1800" dirty="0" smtClean="0"/>
          </a:p>
          <a:p>
            <a:pPr algn="just">
              <a:buNone/>
            </a:pPr>
            <a:r>
              <a:rPr lang="ru-RU" sz="1400" dirty="0" smtClean="0"/>
              <a:t>                </a:t>
            </a:r>
            <a:endParaRPr lang="ru-RU" sz="1800" dirty="0" smtClean="0"/>
          </a:p>
          <a:p>
            <a:pPr algn="just">
              <a:buFont typeface="Wingdings 2" panose="05020102010507070707" pitchFamily="18" charset="2"/>
              <a:buNone/>
            </a:pPr>
            <a:endParaRPr lang="ru-RU" sz="1800" dirty="0" smtClean="0"/>
          </a:p>
          <a:p>
            <a:pPr algn="just">
              <a:buFont typeface="Wingdings 2" panose="05020102010507070707" pitchFamily="18" charset="2"/>
              <a:buNone/>
            </a:pPr>
            <a:endParaRPr lang="ru-RU" sz="1800" dirty="0" smtClean="0"/>
          </a:p>
          <a:p>
            <a:pPr algn="just">
              <a:buFont typeface="Wingdings 2" panose="05020102010507070707" pitchFamily="18" charset="2"/>
              <a:buNone/>
            </a:pPr>
            <a:endParaRPr lang="ru-RU" sz="1800" dirty="0" smtClean="0"/>
          </a:p>
          <a:p>
            <a:pPr algn="just">
              <a:buFont typeface="Wingdings 2" panose="05020102010507070707" pitchFamily="18" charset="2"/>
              <a:buNone/>
            </a:pPr>
            <a:endParaRPr lang="ru-RU" sz="1800" dirty="0" smtClean="0"/>
          </a:p>
          <a:p>
            <a:pPr algn="just">
              <a:buFont typeface="Wingdings 2" panose="05020102010507070707" pitchFamily="18" charset="2"/>
              <a:buNone/>
            </a:pPr>
            <a:endParaRPr lang="ru-RU" sz="1800" dirty="0" smtClean="0"/>
          </a:p>
          <a:p>
            <a:pPr algn="just">
              <a:buFont typeface="Wingdings 2" panose="05020102010507070707" pitchFamily="18" charset="2"/>
              <a:buNone/>
            </a:pPr>
            <a:endParaRPr lang="ru-RU" sz="1800" dirty="0" smtClean="0"/>
          </a:p>
          <a:p>
            <a:pPr algn="just">
              <a:buFont typeface="Wingdings 2" panose="05020102010507070707" pitchFamily="18" charset="2"/>
              <a:buNone/>
            </a:pPr>
            <a:endParaRPr lang="ru-RU" sz="1800" dirty="0" smtClean="0"/>
          </a:p>
          <a:p>
            <a:pPr algn="just">
              <a:buFont typeface="Wingdings 2" panose="05020102010507070707" pitchFamily="18" charset="2"/>
              <a:buNone/>
            </a:pPr>
            <a:endParaRPr lang="ru-RU" sz="1800" dirty="0" smtClean="0"/>
          </a:p>
          <a:p>
            <a:pPr algn="just">
              <a:buFont typeface="Wingdings 2" panose="05020102010507070707" pitchFamily="18" charset="2"/>
              <a:buNone/>
            </a:pPr>
            <a:endParaRPr lang="ru-RU" sz="1800" dirty="0" smtClean="0"/>
          </a:p>
          <a:p>
            <a:pPr algn="just">
              <a:buFont typeface="Wingdings 2" panose="05020102010507070707" pitchFamily="18" charset="2"/>
              <a:buNone/>
            </a:pPr>
            <a:endParaRPr lang="ru-RU" sz="1800" dirty="0" smtClean="0"/>
          </a:p>
          <a:p>
            <a:pPr algn="just">
              <a:buFont typeface="Wingdings 2" panose="05020102010507070707" pitchFamily="18" charset="2"/>
              <a:buNone/>
            </a:pPr>
            <a:endParaRPr lang="ru-RU" sz="1800" dirty="0" smtClean="0"/>
          </a:p>
          <a:p>
            <a:pPr algn="just">
              <a:buFont typeface="Wingdings 2" panose="05020102010507070707" pitchFamily="18" charset="2"/>
              <a:buNone/>
            </a:pPr>
            <a:endParaRPr lang="ru-RU" sz="1800" dirty="0" smtClean="0"/>
          </a:p>
        </p:txBody>
      </p:sp>
      <p:sp>
        <p:nvSpPr>
          <p:cNvPr id="5" name="Стрелка вниз 4"/>
          <p:cNvSpPr/>
          <p:nvPr/>
        </p:nvSpPr>
        <p:spPr>
          <a:xfrm>
            <a:off x="4500562" y="1500174"/>
            <a:ext cx="484632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285852" y="2071678"/>
            <a:ext cx="6929486" cy="4286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страдает фонетическая сторона речи </a:t>
            </a:r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>
            <a:off x="4500562" y="2500306"/>
            <a:ext cx="484632" cy="57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3071810"/>
            <a:ext cx="6929486" cy="428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слоговая структура слова</a:t>
            </a:r>
            <a:endParaRPr lang="ru-RU" dirty="0"/>
          </a:p>
        </p:txBody>
      </p:sp>
      <p:sp>
        <p:nvSpPr>
          <p:cNvPr id="9" name="Стрелка вниз 8"/>
          <p:cNvSpPr/>
          <p:nvPr/>
        </p:nvSpPr>
        <p:spPr>
          <a:xfrm>
            <a:off x="4500562" y="3500438"/>
            <a:ext cx="484632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285852" y="4071942"/>
            <a:ext cx="6930000" cy="428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Font typeface="Wingdings 2" panose="05020102010507070707" pitchFamily="18" charset="2"/>
              <a:buNone/>
            </a:pPr>
            <a:r>
              <a:rPr lang="ru-RU" dirty="0" smtClean="0"/>
              <a:t>  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ru-RU" dirty="0" smtClean="0"/>
              <a:t>словарный запас и грамматический строй речи</a:t>
            </a:r>
          </a:p>
          <a:p>
            <a:pPr algn="ctr"/>
            <a:endParaRPr lang="ru-RU" dirty="0"/>
          </a:p>
        </p:txBody>
      </p:sp>
      <p:sp>
        <p:nvSpPr>
          <p:cNvPr id="11" name="Стрелка вниз 10"/>
          <p:cNvSpPr/>
          <p:nvPr/>
        </p:nvSpPr>
        <p:spPr>
          <a:xfrm>
            <a:off x="4500562" y="4500570"/>
            <a:ext cx="484632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357290" y="5000636"/>
            <a:ext cx="6930000" cy="4286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невозможно становление звукового анализа и синтеза</a:t>
            </a:r>
            <a:endParaRPr lang="ru-RU" dirty="0"/>
          </a:p>
        </p:txBody>
      </p:sp>
      <p:sp>
        <p:nvSpPr>
          <p:cNvPr id="13" name="Стрелка вниз 12"/>
          <p:cNvSpPr/>
          <p:nvPr/>
        </p:nvSpPr>
        <p:spPr>
          <a:xfrm>
            <a:off x="4500562" y="5500702"/>
            <a:ext cx="484632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285852" y="6072206"/>
            <a:ext cx="6930000" cy="4286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Что в дальнейшем приведёт к </a:t>
            </a:r>
            <a:r>
              <a:rPr lang="ru-RU" dirty="0" err="1" smtClean="0"/>
              <a:t>дислексии</a:t>
            </a:r>
            <a:r>
              <a:rPr lang="ru-RU" dirty="0" smtClean="0"/>
              <a:t> и </a:t>
            </a:r>
            <a:r>
              <a:rPr lang="ru-RU" dirty="0" err="1" smtClean="0"/>
              <a:t>дисграфии</a:t>
            </a:r>
            <a:r>
              <a:rPr lang="ru-RU" dirty="0" smtClean="0"/>
              <a:t>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E774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7360" y="332740"/>
            <a:ext cx="2535555" cy="2663825"/>
          </a:xfrm>
          <a:prstGeom prst="rect">
            <a:avLst/>
          </a:prstGeom>
        </p:spPr>
      </p:pic>
      <p:pic>
        <p:nvPicPr>
          <p:cNvPr id="5" name="Picture 4" descr="IMG_774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95015" y="332740"/>
            <a:ext cx="5400675" cy="32404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32020" y="2755900"/>
            <a:ext cx="3074670" cy="48520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705" y="3114040"/>
            <a:ext cx="3605530" cy="360553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E79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404495"/>
            <a:ext cx="4309110" cy="40709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800000">
            <a:off x="4632960" y="981075"/>
            <a:ext cx="4211320" cy="2586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800000">
            <a:off x="3996055" y="3717290"/>
            <a:ext cx="5009515" cy="301815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605" y="188595"/>
            <a:ext cx="8229600" cy="4481830"/>
          </a:xfrm>
        </p:spPr>
        <p:txBody>
          <a:bodyPr>
            <a:normAutofit fontScale="90000"/>
          </a:bodyPr>
          <a:lstStyle/>
          <a:p>
            <a:pPr marL="0" indent="0" algn="ctr"/>
            <a:r>
              <a:rPr lang="ru-RU" sz="1100" dirty="0" smtClean="0">
                <a:latin typeface="+mn-lt"/>
              </a:rPr>
              <a:t/>
            </a:r>
            <a:br>
              <a:rPr lang="ru-RU" sz="1100" dirty="0" smtClean="0">
                <a:latin typeface="+mn-lt"/>
              </a:rPr>
            </a:br>
            <a:r>
              <a:rPr lang="ru-RU" sz="1100" dirty="0" smtClean="0">
                <a:latin typeface="+mn-lt"/>
              </a:rPr>
              <a:t>     </a:t>
            </a:r>
            <a:r>
              <a:rPr lang="ru-RU" sz="3600" dirty="0" smtClean="0">
                <a:latin typeface="+mn-lt"/>
              </a:rPr>
              <a:t>Результаты работы</a:t>
            </a:r>
            <a:r>
              <a:rPr lang="ru-RU" sz="1100" dirty="0" smtClean="0">
                <a:latin typeface="+mn-lt"/>
              </a:rPr>
              <a:t/>
            </a:r>
            <a:br>
              <a:rPr lang="ru-RU" sz="1100" dirty="0" smtClean="0">
                <a:latin typeface="+mn-lt"/>
              </a:rPr>
            </a:br>
            <a:r>
              <a:rPr lang="ru-RU" sz="1600" dirty="0" smtClean="0">
                <a:solidFill>
                  <a:schemeClr val="tx2"/>
                </a:solidFill>
                <a:latin typeface="+mn-lt"/>
              </a:rPr>
              <a:t>В ходе реализации проекта, в результате целенаправленной, планомерной и систематической работы по формированию фонематического слуха у дошкольников мы добились следующих результатов:</a:t>
            </a:r>
            <a:br>
              <a:rPr lang="ru-RU" sz="1600" dirty="0" smtClean="0">
                <a:solidFill>
                  <a:schemeClr val="tx2"/>
                </a:solidFill>
                <a:latin typeface="+mn-lt"/>
              </a:rPr>
            </a:br>
            <a:r>
              <a:rPr lang="ru-RU" sz="1600" dirty="0" smtClean="0">
                <a:solidFill>
                  <a:schemeClr val="tx2"/>
                </a:solidFill>
                <a:latin typeface="+mn-lt"/>
              </a:rPr>
              <a:t>1.сформировался высокий уровень развития фонематического слуха у детей;</a:t>
            </a:r>
            <a:br>
              <a:rPr lang="ru-RU" sz="1600" dirty="0" smtClean="0">
                <a:solidFill>
                  <a:schemeClr val="tx2"/>
                </a:solidFill>
                <a:latin typeface="+mn-lt"/>
              </a:rPr>
            </a:br>
            <a:r>
              <a:rPr lang="ru-RU" sz="1600" dirty="0" smtClean="0">
                <a:solidFill>
                  <a:schemeClr val="tx2"/>
                </a:solidFill>
                <a:latin typeface="+mn-lt"/>
              </a:rPr>
              <a:t>2.повысился интерес детей к логопедическим занятиям;</a:t>
            </a:r>
            <a:br>
              <a:rPr lang="ru-RU" sz="1600" dirty="0" smtClean="0">
                <a:solidFill>
                  <a:schemeClr val="tx2"/>
                </a:solidFill>
                <a:latin typeface="+mn-lt"/>
              </a:rPr>
            </a:br>
            <a:r>
              <a:rPr lang="ru-RU" sz="1600" dirty="0" smtClean="0">
                <a:solidFill>
                  <a:schemeClr val="tx2"/>
                </a:solidFill>
                <a:latin typeface="+mn-lt"/>
              </a:rPr>
              <a:t>3.наметилась динамика в становлении звукопроизношения и других сторон речи;</a:t>
            </a:r>
            <a:br>
              <a:rPr lang="ru-RU" sz="1600" dirty="0" smtClean="0">
                <a:solidFill>
                  <a:schemeClr val="tx2"/>
                </a:solidFill>
                <a:latin typeface="+mn-lt"/>
              </a:rPr>
            </a:br>
            <a:r>
              <a:rPr lang="ru-RU" sz="1600" dirty="0" smtClean="0">
                <a:solidFill>
                  <a:schemeClr val="tx2"/>
                </a:solidFill>
                <a:latin typeface="+mn-lt"/>
              </a:rPr>
              <a:t>4.появилась заинтересованность родителей во всестороннем речевом развитии ребёнка.</a:t>
            </a:r>
            <a:br>
              <a:rPr lang="ru-RU" sz="1600" dirty="0" smtClean="0">
                <a:solidFill>
                  <a:schemeClr val="tx2"/>
                </a:solidFill>
                <a:latin typeface="+mn-lt"/>
              </a:rPr>
            </a:br>
            <a:r>
              <a:rPr lang="ru-RU" sz="1600" dirty="0" smtClean="0">
                <a:solidFill>
                  <a:schemeClr val="tx2"/>
                </a:solidFill>
                <a:latin typeface="+mn-lt"/>
              </a:rPr>
              <a:t>Проведенная работа по развитию фонематического слуха у детей старшего дошкольного возраста привела к следующим результатам, дети стали:</a:t>
            </a:r>
            <a:br>
              <a:rPr lang="ru-RU" sz="1600" dirty="0" smtClean="0">
                <a:solidFill>
                  <a:schemeClr val="tx2"/>
                </a:solidFill>
                <a:latin typeface="+mn-lt"/>
              </a:rPr>
            </a:br>
            <a:r>
              <a:rPr lang="ru-RU" sz="1600" dirty="0" smtClean="0">
                <a:solidFill>
                  <a:schemeClr val="tx2"/>
                </a:solidFill>
                <a:latin typeface="+mn-lt"/>
              </a:rPr>
              <a:t>-опознавать звук в речевом потоке;</a:t>
            </a:r>
            <a:br>
              <a:rPr lang="ru-RU" sz="1600" dirty="0" smtClean="0">
                <a:solidFill>
                  <a:schemeClr val="tx2"/>
                </a:solidFill>
                <a:latin typeface="+mn-lt"/>
              </a:rPr>
            </a:br>
            <a:r>
              <a:rPr lang="ru-RU" sz="1600" dirty="0" smtClean="0">
                <a:solidFill>
                  <a:schemeClr val="tx2"/>
                </a:solidFill>
                <a:latin typeface="+mn-lt"/>
              </a:rPr>
              <a:t>-находить заданный звук в словах;</a:t>
            </a:r>
            <a:br>
              <a:rPr lang="ru-RU" sz="1600" dirty="0" smtClean="0">
                <a:solidFill>
                  <a:schemeClr val="tx2"/>
                </a:solidFill>
                <a:latin typeface="+mn-lt"/>
              </a:rPr>
            </a:br>
            <a:r>
              <a:rPr lang="ru-RU" sz="1600" dirty="0" smtClean="0">
                <a:solidFill>
                  <a:schemeClr val="tx2"/>
                </a:solidFill>
                <a:latin typeface="+mn-lt"/>
              </a:rPr>
              <a:t>-«слышать» заданный звук в разных позициях (начале, середине, конце слова);</a:t>
            </a:r>
            <a:br>
              <a:rPr lang="ru-RU" sz="1600" dirty="0" smtClean="0">
                <a:solidFill>
                  <a:schemeClr val="tx2"/>
                </a:solidFill>
                <a:latin typeface="+mn-lt"/>
              </a:rPr>
            </a:br>
            <a:r>
              <a:rPr lang="ru-RU" sz="1600" dirty="0" smtClean="0">
                <a:solidFill>
                  <a:schemeClr val="tx2"/>
                </a:solidFill>
                <a:latin typeface="+mn-lt"/>
              </a:rPr>
              <a:t>-различать гласные и согласные, твердые и мягкие согласные звуки;</a:t>
            </a:r>
            <a:br>
              <a:rPr lang="ru-RU" sz="1600" dirty="0" smtClean="0">
                <a:solidFill>
                  <a:schemeClr val="tx2"/>
                </a:solidFill>
                <a:latin typeface="+mn-lt"/>
              </a:rPr>
            </a:br>
            <a:r>
              <a:rPr lang="ru-RU" sz="1600" dirty="0" smtClean="0">
                <a:solidFill>
                  <a:schemeClr val="tx2"/>
                </a:solidFill>
                <a:latin typeface="+mn-lt"/>
              </a:rPr>
              <a:t>-устанавливать количество звуков в слове и их последовательность.</a:t>
            </a:r>
            <a:br>
              <a:rPr lang="ru-RU" sz="1600" dirty="0" smtClean="0">
                <a:solidFill>
                  <a:schemeClr val="tx2"/>
                </a:solidFill>
                <a:latin typeface="+mn-lt"/>
              </a:rPr>
            </a:br>
            <a:r>
              <a:rPr lang="ru-RU" sz="1600" dirty="0" smtClean="0">
                <a:solidFill>
                  <a:schemeClr val="tx2"/>
                </a:solidFill>
                <a:latin typeface="+mn-lt"/>
              </a:rPr>
              <a:t>-правильно выстраивать схему слова.</a:t>
            </a:r>
            <a:br>
              <a:rPr lang="ru-RU" sz="1600" dirty="0" smtClean="0">
                <a:solidFill>
                  <a:schemeClr val="tx2"/>
                </a:solidFill>
                <a:latin typeface="+mn-lt"/>
              </a:rPr>
            </a:br>
            <a:r>
              <a:rPr lang="ru-RU" sz="1600" dirty="0" smtClean="0">
                <a:solidFill>
                  <a:schemeClr val="tx2"/>
                </a:solidFill>
              </a:rPr>
              <a:t>Проведённый анализ изучения уровня речевой подготовки детей к </a:t>
            </a:r>
            <a:br>
              <a:rPr lang="ru-RU" sz="1600" dirty="0" smtClean="0">
                <a:solidFill>
                  <a:schemeClr val="tx2"/>
                </a:solidFill>
              </a:rPr>
            </a:br>
            <a:r>
              <a:rPr lang="ru-RU" sz="1600" dirty="0" smtClean="0">
                <a:solidFill>
                  <a:schemeClr val="tx2"/>
                </a:solidFill>
              </a:rPr>
              <a:t>обучению в школе по разделу изучения уровня практического осознания элементов языка показал следующие результаты</a:t>
            </a:r>
            <a:endParaRPr lang="ru-RU" sz="1600" dirty="0" smtClean="0">
              <a:solidFill>
                <a:schemeClr val="tx2"/>
              </a:solidFill>
              <a:latin typeface="+mn-lt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395605" y="4724718"/>
          <a:ext cx="8229600" cy="1680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097"/>
                <a:gridCol w="1487103"/>
                <a:gridCol w="1371600"/>
                <a:gridCol w="1371600"/>
                <a:gridCol w="1414482"/>
                <a:gridCol w="1328718"/>
              </a:tblGrid>
              <a:tr h="36957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Звукопроизношение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Звукобуквенный анализ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Слоговой анализ и синтез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FF0000"/>
                          </a:solidFill>
                        </a:rPr>
                        <a:t>Нарушение на начало года</a:t>
                      </a:r>
                      <a:r>
                        <a:rPr lang="ru-RU" sz="1600" dirty="0" smtClean="0"/>
                        <a:t> 100%</a:t>
                      </a:r>
                      <a:endParaRPr lang="ru-RU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FF0000"/>
                          </a:solidFill>
                        </a:rPr>
                        <a:t>На конец года отмечены положительные результаты  </a:t>
                      </a:r>
                      <a:r>
                        <a:rPr lang="ru-RU" sz="1600" dirty="0" smtClean="0"/>
                        <a:t>85%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FF0000"/>
                          </a:solidFill>
                        </a:rPr>
                        <a:t>Нарушение</a:t>
                      </a:r>
                      <a:r>
                        <a:rPr lang="ru-RU" sz="1600" baseline="0" dirty="0" smtClean="0">
                          <a:solidFill>
                            <a:srgbClr val="FF0000"/>
                          </a:solidFill>
                        </a:rPr>
                        <a:t> на начало года</a:t>
                      </a:r>
                      <a:r>
                        <a:rPr lang="ru-RU" sz="1600" baseline="0" dirty="0" smtClean="0"/>
                        <a:t> 100%</a:t>
                      </a:r>
                      <a:endParaRPr lang="ru-RU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FF0000"/>
                          </a:solidFill>
                        </a:rPr>
                        <a:t>На конец года отмечены положительные результаты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78%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dirty="0" smtClean="0">
                          <a:solidFill>
                            <a:srgbClr val="FF0000"/>
                          </a:solidFill>
                        </a:rPr>
                        <a:t>Нарушение на начало года</a:t>
                      </a:r>
                      <a:r>
                        <a:rPr lang="ru-RU" sz="1600" dirty="0" smtClean="0"/>
                        <a:t> 100%</a:t>
                      </a:r>
                    </a:p>
                    <a:p>
                      <a:endParaRPr lang="ru-RU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FF0000"/>
                          </a:solidFill>
                        </a:rPr>
                        <a:t>На конец года отмечены положительные результаты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95%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51460" y="548640"/>
            <a:ext cx="8806180" cy="59264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Теоретическая значимость результатов</a:t>
            </a:r>
          </a:p>
          <a:p>
            <a:r>
              <a:rPr lang="en-US" sz="1400"/>
              <a:t>Речевое развитие ребенка происходит в процессе познания им окружающего мира, за счет включения как можно большего количества анализаторов. А это в полной мере возможно только под руководством взрослого, а также в процессе совместной деятельности всех участников педагогического процесса. В процессе речевого развития у ребенка вырабатывается фонематический слух.</a:t>
            </a:r>
          </a:p>
          <a:p>
            <a:r>
              <a:rPr lang="en-US" sz="1400"/>
              <a:t>Поэтому теоретическая значимость результатов проекта способствует созданию оптимальных условий применения традиционных и инновационных методов для формирования фонематического слуха, позволяет находить новые пути и методы его развития, что, в свою очередь, создает базу для качественного обучения дошкольников грамоте.</a:t>
            </a:r>
          </a:p>
          <a:p>
            <a:pPr algn="ctr"/>
            <a:r>
              <a:rPr lang="en-US">
                <a:solidFill>
                  <a:schemeClr val="tx2"/>
                </a:solidFill>
              </a:rPr>
              <a:t>Практическая значимость результатов</a:t>
            </a:r>
          </a:p>
          <a:p>
            <a:r>
              <a:rPr lang="en-US" sz="1400"/>
              <a:t>Практическая значимость: материалы данного проекта могут быть использованы на занятиях в детских образовательных учреждениях, могут быть использованы в качестве информационного материала при проведении открытых занятий, родительских собраний по формированию фонематического слуха.</a:t>
            </a:r>
          </a:p>
          <a:p>
            <a:r>
              <a:rPr lang="en-US" sz="1400"/>
              <a:t>Разработанные материалы можно использовать при работе в других детских образовательных учреждениях.</a:t>
            </a:r>
          </a:p>
          <a:p>
            <a:pPr algn="ctr"/>
            <a:r>
              <a:rPr lang="en-US">
                <a:solidFill>
                  <a:schemeClr val="tx2"/>
                </a:solidFill>
              </a:rPr>
              <a:t>Познавательная значимость результатов</a:t>
            </a:r>
          </a:p>
          <a:p>
            <a:r>
              <a:rPr lang="en-US" sz="1400"/>
              <a:t>Работа по проекту подтвердила результативность проведённой проектной деятельности. Полученные результаты свидетельствуют, что в итоге реализации практико-ориентированного проекта уровень развития фонематического слуха у детей старшего дошкольного возраста стал качественно и количественно выше, чем в начале года.</a:t>
            </a:r>
          </a:p>
          <a:p>
            <a:endParaRPr lang="en-US" sz="1400"/>
          </a:p>
          <a:p>
            <a:r>
              <a:rPr lang="en-US" sz="1400"/>
              <a:t>Таким образом, анализ результатов диагностики развития фонематического слуха старших дошкольников показывает, что созданы необходимые условия для расширения и обогащения знаний по данной теме, что проделанная работа отразилась на успехах детей. Использование инновационных технологий в работе по развитию фонематического слуха у детей, имеющих нарушения речи, позволило повысить мотивацию к логопедическим занятиям, к которым они стали проявлять больший интерес.</a:t>
            </a:r>
          </a:p>
          <a:p>
            <a:r>
              <a:rPr lang="en-US" sz="1400"/>
              <a:t>Следовательно, проводимая работа достаточно эффективна, результативна и определяет направление дальнейшей работы по формированию фонематического слуха.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Содержимое 2"/>
          <p:cNvSpPr>
            <a:spLocks noGrp="1"/>
          </p:cNvSpPr>
          <p:nvPr>
            <p:ph idx="1"/>
          </p:nvPr>
        </p:nvSpPr>
        <p:spPr>
          <a:xfrm>
            <a:off x="827617" y="2060787"/>
            <a:ext cx="7408333" cy="3450696"/>
          </a:xfrm>
        </p:spPr>
        <p:txBody>
          <a:bodyPr/>
          <a:lstStyle/>
          <a:p>
            <a:pPr algn="ctr">
              <a:buNone/>
            </a:pPr>
            <a:r>
              <a:rPr lang="ru-RU" sz="6000" dirty="0" smtClean="0">
                <a:solidFill>
                  <a:schemeClr val="tx2"/>
                </a:solidFill>
              </a:rPr>
              <a:t>Спасибо</a:t>
            </a:r>
          </a:p>
          <a:p>
            <a:pPr algn="ctr">
              <a:buNone/>
            </a:pPr>
            <a:r>
              <a:rPr lang="ru-RU" sz="6000" dirty="0" smtClean="0">
                <a:solidFill>
                  <a:schemeClr val="tx2"/>
                </a:solidFill>
              </a:rPr>
              <a:t> за </a:t>
            </a:r>
          </a:p>
          <a:p>
            <a:pPr algn="ctr">
              <a:buNone/>
            </a:pPr>
            <a:r>
              <a:rPr lang="ru-RU" sz="6000" dirty="0" smtClean="0">
                <a:solidFill>
                  <a:schemeClr val="tx2"/>
                </a:solidFill>
              </a:rPr>
              <a:t>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39974"/>
          </a:xfrm>
        </p:spPr>
        <p:txBody>
          <a:bodyPr/>
          <a:lstStyle/>
          <a:p>
            <a:pPr algn="ctr"/>
            <a:r>
              <a:rPr lang="ru-RU" sz="4000" dirty="0" smtClean="0">
                <a:latin typeface="+mn-lt"/>
              </a:rPr>
              <a:t>Новизна проекта</a:t>
            </a:r>
            <a:endParaRPr lang="ru-RU" sz="40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420888"/>
            <a:ext cx="8280920" cy="309634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dirty="0" smtClean="0">
                <a:solidFill>
                  <a:schemeClr val="tx2"/>
                </a:solidFill>
              </a:rPr>
              <a:t>Включение игр и упражнений на развитие ритмического чувства</a:t>
            </a:r>
          </a:p>
          <a:p>
            <a:pPr>
              <a:buNone/>
            </a:pPr>
            <a:r>
              <a:rPr lang="ru-RU" sz="2000" dirty="0" smtClean="0"/>
              <a:t>     Детям с фонематическими нарушениями довольно сложно выполнять задания на оценку и восприятия ритмов, за счёт нарушенного слухового восприятия.  Даже при воспроизведении ритмов, состоящих из одной паузы, они допускают ошибки. Им сложно сосчитать количество хлопков, ударов, а затем их воспроизвести.</a:t>
            </a:r>
          </a:p>
          <a:p>
            <a:pPr>
              <a:buNone/>
            </a:pPr>
            <a:r>
              <a:rPr lang="ru-RU" sz="2000" dirty="0" smtClean="0"/>
              <a:t>     Игры на развитие ритмического чувства создают необходимую базу для развития фонематического восприятия, учат не просто слышать, но и прислушиваться, сравнивать и оценивать звуки по силе удара.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+mn-lt"/>
              </a:rPr>
              <a:t>Тип</a:t>
            </a:r>
            <a:r>
              <a:rPr lang="ru-RU" sz="4000" dirty="0" smtClean="0">
                <a:latin typeface="+mn-lt"/>
              </a:rPr>
              <a:t> </a:t>
            </a:r>
            <a:r>
              <a:rPr lang="ru-RU" sz="3600" dirty="0" smtClean="0">
                <a:latin typeface="+mn-lt"/>
              </a:rPr>
              <a:t>проекта</a:t>
            </a:r>
            <a:endParaRPr lang="ru-RU" sz="4000" dirty="0">
              <a:latin typeface="Comic Sans MS" panose="030F0702030302020204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539552" y="1052736"/>
            <a:ext cx="8280920" cy="3447288"/>
          </a:xfrm>
        </p:spPr>
        <p:txBody>
          <a:bodyPr>
            <a:normAutofit fontScale="77500" lnSpcReduction="20000"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ru-RU" sz="3800" dirty="0" smtClean="0"/>
              <a:t>По составу участников: 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sz="3100" dirty="0" smtClean="0"/>
              <a:t>индивидуально-подгрупповой</a:t>
            </a:r>
          </a:p>
          <a:p>
            <a:pPr marL="0" indent="0" algn="ctr">
              <a:lnSpc>
                <a:spcPct val="120000"/>
              </a:lnSpc>
              <a:buNone/>
            </a:pPr>
            <a:endParaRPr lang="ru-RU" sz="2800" dirty="0" smtClean="0"/>
          </a:p>
          <a:p>
            <a:pPr algn="ctr">
              <a:buNone/>
            </a:pPr>
            <a:r>
              <a:rPr lang="ru-RU" sz="3800" dirty="0" smtClean="0">
                <a:solidFill>
                  <a:schemeClr val="tx2"/>
                </a:solidFill>
              </a:rPr>
              <a:t>По сроку реализации: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sz="3100" dirty="0" smtClean="0"/>
              <a:t>долгосрочный (1 год)</a:t>
            </a:r>
          </a:p>
          <a:p>
            <a:pPr marL="0" indent="0" algn="ctr">
              <a:lnSpc>
                <a:spcPct val="120000"/>
              </a:lnSpc>
              <a:buNone/>
            </a:pPr>
            <a:endParaRPr lang="ru-RU" sz="2600" dirty="0" smtClean="0"/>
          </a:p>
          <a:p>
            <a:pPr algn="ctr">
              <a:buNone/>
            </a:pPr>
            <a:r>
              <a:rPr lang="ru-RU" sz="4100" dirty="0" smtClean="0">
                <a:solidFill>
                  <a:schemeClr val="tx2"/>
                </a:solidFill>
              </a:rPr>
              <a:t>По целевой установке: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sz="3100" dirty="0" err="1" smtClean="0"/>
              <a:t>практико</a:t>
            </a:r>
            <a:r>
              <a:rPr lang="ru-RU" sz="3100" dirty="0" smtClean="0"/>
              <a:t> – ориентированный</a:t>
            </a:r>
            <a:endParaRPr lang="ru-RU" sz="3100" b="1" dirty="0" smtClean="0">
              <a:solidFill>
                <a:schemeClr val="tx2"/>
              </a:solidFill>
            </a:endParaRPr>
          </a:p>
          <a:p>
            <a:pPr algn="ctr">
              <a:buNone/>
            </a:pPr>
            <a:endParaRPr lang="ru-RU" sz="2800" dirty="0" smtClean="0">
              <a:latin typeface="Comic Sans MS" panose="030F0702030302020204" pitchFamily="66" charset="0"/>
            </a:endParaRPr>
          </a:p>
          <a:p>
            <a:pPr algn="just">
              <a:buNone/>
            </a:pPr>
            <a:endParaRPr lang="ru-RU" sz="2800" dirty="0" smtClean="0">
              <a:latin typeface="Comic Sans MS" panose="030F0702030302020204" pitchFamily="66" charset="0"/>
            </a:endParaRPr>
          </a:p>
          <a:p>
            <a:pPr>
              <a:buNone/>
            </a:pP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395536" y="4509120"/>
            <a:ext cx="8352928" cy="2232248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12800" dirty="0"/>
              <a:t>Участники проекта : </a:t>
            </a:r>
          </a:p>
          <a:p>
            <a:pPr algn="ctr">
              <a:buFont typeface="Wingdings 2" panose="05020102010507070707" pitchFamily="18" charset="2"/>
              <a:buNone/>
            </a:pPr>
            <a:endParaRPr lang="ru-RU" sz="3600" b="1" dirty="0"/>
          </a:p>
          <a:p>
            <a:pPr lvl="0" algn="ctr">
              <a:buFont typeface="Wingdings" panose="05000000000000000000" pitchFamily="2" charset="2"/>
              <a:buChar char="ü"/>
            </a:pPr>
            <a:r>
              <a:rPr lang="ru-RU" sz="9600" dirty="0"/>
              <a:t>Дети подготовительной группы с педагогическим диагнозом ФФНР, ОНР I, II и </a:t>
            </a:r>
            <a:r>
              <a:rPr lang="en-US" sz="9600" dirty="0"/>
              <a:t>III</a:t>
            </a:r>
            <a:r>
              <a:rPr lang="ru-RU" sz="9600" dirty="0"/>
              <a:t> уровня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sz="9600" dirty="0"/>
              <a:t>Воспитатели группы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sz="9600" dirty="0"/>
              <a:t>Родители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63"/>
            <a:ext cx="8229600" cy="1128737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dirty="0" smtClean="0">
                <a:latin typeface="+mn-lt"/>
              </a:rPr>
              <a:t>Цель проекта</a:t>
            </a:r>
            <a:endParaRPr lang="ru-RU" sz="3600" dirty="0">
              <a:latin typeface="+mn-lt"/>
            </a:endParaRPr>
          </a:p>
        </p:txBody>
      </p:sp>
      <p:sp>
        <p:nvSpPr>
          <p:cNvPr id="18434" name="Содержимое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3726176"/>
          </a:xfrm>
        </p:spPr>
        <p:txBody>
          <a:bodyPr/>
          <a:lstStyle/>
          <a:p>
            <a:pPr algn="ctr">
              <a:buNone/>
            </a:pPr>
            <a:r>
              <a:rPr lang="ru-RU" sz="4800" dirty="0" smtClean="0"/>
              <a:t>Формирование  фонематического слуха у детей 6-7 лет посредством дидактических игр</a:t>
            </a:r>
          </a:p>
          <a:p>
            <a:pPr algn="just">
              <a:buFont typeface="Wingdings 2" panose="05020102010507070707" pitchFamily="18" charset="2"/>
              <a:buNone/>
            </a:pPr>
            <a:endParaRPr lang="ru-RU" dirty="0" smtClean="0"/>
          </a:p>
          <a:p>
            <a:pPr algn="just">
              <a:buFont typeface="Wingdings 2" panose="05020102010507070707" pitchFamily="18" charset="2"/>
              <a:buNone/>
            </a:pPr>
            <a:endParaRPr lang="ru-RU" dirty="0" smtClean="0"/>
          </a:p>
          <a:p>
            <a:pPr algn="just">
              <a:buFont typeface="Wingdings 2" panose="05020102010507070707" pitchFamily="18" charset="2"/>
              <a:buNone/>
            </a:pPr>
            <a:endParaRPr lang="ru-RU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549821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latin typeface="+mn-lt"/>
              </a:rPr>
              <a:t>Задачи</a:t>
            </a:r>
            <a:endParaRPr lang="ru-RU" sz="3200" dirty="0">
              <a:latin typeface="+mn-lt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323528" y="692695"/>
          <a:ext cx="8568952" cy="6023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0"/>
                <a:gridCol w="2736304"/>
                <a:gridCol w="2592288"/>
              </a:tblGrid>
              <a:tr h="5680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 b="0" dirty="0" smtClean="0"/>
                        <a:t>Для детей: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 b="0" dirty="0" smtClean="0"/>
                        <a:t>Для педагогов: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 b="0" dirty="0" smtClean="0"/>
                        <a:t>Для родителей:</a:t>
                      </a:r>
                    </a:p>
                  </a:txBody>
                  <a:tcPr/>
                </a:tc>
              </a:tr>
              <a:tr h="540859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1. Формировать навыки восприятия и воспроизведения простых и сложных ритмов.</a:t>
                      </a:r>
                    </a:p>
                    <a:p>
                      <a:r>
                        <a:rPr lang="ru-RU" sz="1600" dirty="0" smtClean="0"/>
                        <a:t>2.Формировать правильное произношение всех звуков.</a:t>
                      </a:r>
                    </a:p>
                    <a:p>
                      <a:r>
                        <a:rPr lang="ru-RU" sz="1600" dirty="0" smtClean="0"/>
                        <a:t>3.Учить дифференцировать звуки речи по твёрдости – мягкости, звонкости – глухости.</a:t>
                      </a:r>
                    </a:p>
                    <a:p>
                      <a:r>
                        <a:rPr lang="ru-RU" sz="1600" dirty="0" smtClean="0"/>
                        <a:t>4.Развивать способность различать схожие звуки, слоги и слова близкие по звуковому составу.</a:t>
                      </a:r>
                    </a:p>
                    <a:p>
                      <a:r>
                        <a:rPr lang="ru-RU" sz="1600" dirty="0" smtClean="0"/>
                        <a:t>5.Обучать </a:t>
                      </a:r>
                      <a:r>
                        <a:rPr lang="ru-RU" sz="1600" dirty="0" err="1" smtClean="0"/>
                        <a:t>слогоделению</a:t>
                      </a:r>
                      <a:r>
                        <a:rPr lang="ru-RU" sz="1600" dirty="0" smtClean="0"/>
                        <a:t>.</a:t>
                      </a:r>
                    </a:p>
                    <a:p>
                      <a:r>
                        <a:rPr lang="ru-RU" sz="1600" dirty="0" smtClean="0"/>
                        <a:t>6.Учить читать.</a:t>
                      </a:r>
                      <a:endParaRPr lang="ru-RU" sz="1600" b="1" dirty="0" smtClean="0"/>
                    </a:p>
                    <a:p>
                      <a:r>
                        <a:rPr lang="ru-RU" sz="1600" dirty="0" smtClean="0"/>
                        <a:t>7.Развивать слуховое восприятие.</a:t>
                      </a:r>
                    </a:p>
                    <a:p>
                      <a:r>
                        <a:rPr lang="ru-RU" sz="1600" dirty="0" smtClean="0"/>
                        <a:t>8.Развивать навыки звукового и звукобуквенного анализа и синтеза слов.</a:t>
                      </a:r>
                    </a:p>
                    <a:p>
                      <a:r>
                        <a:rPr lang="ru-RU" sz="1600" dirty="0" smtClean="0"/>
                        <a:t>9.Воспитывать умение регулировать громкость и силу голоса в соответствии с условиями общения.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dirty="0" smtClean="0">
                          <a:latin typeface="+mn-lt"/>
                        </a:rPr>
                        <a:t>Обучать специальным методам и приёмам в проведении игр и упражнений по развитию слухового восприятия,  фонематического слуха, развития ритмического чувства, речевого дыхания.</a:t>
                      </a:r>
                    </a:p>
                    <a:p>
                      <a:endParaRPr lang="ru-RU" sz="1600" dirty="0"/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dirty="0" smtClean="0">
                          <a:latin typeface="+mn-lt"/>
                        </a:rPr>
                        <a:t>1. Привлекать родителей к коррекционной работе с детьми с нарушениями речи.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dirty="0" smtClean="0">
                          <a:latin typeface="+mn-lt"/>
                        </a:rPr>
                        <a:t>2. Познакомить родителей с использованием  речевых игр по развитию фонематического слуха в домашних условиях. </a:t>
                      </a:r>
                    </a:p>
                    <a:p>
                      <a:endParaRPr lang="ru-RU" sz="16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latin typeface="+mn-lt"/>
              </a:rPr>
              <a:t>Предполагаемые результаты</a:t>
            </a:r>
            <a:endParaRPr lang="ru-RU" sz="2800" dirty="0">
              <a:latin typeface="+mn-lt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9" y="836712"/>
          <a:ext cx="8496942" cy="6040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67"/>
                <a:gridCol w="2952328"/>
                <a:gridCol w="2232247"/>
              </a:tblGrid>
              <a:tr h="4510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 b="0" dirty="0" smtClean="0"/>
                        <a:t>У детей: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 b="0" dirty="0" smtClean="0"/>
                        <a:t>У родителей: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 b="0" dirty="0" smtClean="0"/>
                        <a:t>У педагогов:</a:t>
                      </a:r>
                    </a:p>
                  </a:txBody>
                  <a:tcPr/>
                </a:tc>
              </a:tr>
              <a:tr h="558918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1.будет сформирован высокий уровень развития фонематического слуха;</a:t>
                      </a:r>
                    </a:p>
                    <a:p>
                      <a:r>
                        <a:rPr lang="ru-RU" sz="1600" dirty="0" smtClean="0"/>
                        <a:t>2.будет сформирован навык восприятия простых и сложных ритмов; </a:t>
                      </a:r>
                    </a:p>
                    <a:p>
                      <a:r>
                        <a:rPr lang="ru-RU" sz="1600" dirty="0" smtClean="0"/>
                        <a:t>3.дифференцирование звуков по звонкости – глухости, твёрдости – мягкости;</a:t>
                      </a:r>
                    </a:p>
                    <a:p>
                      <a:r>
                        <a:rPr lang="ru-RU" sz="1600" dirty="0" smtClean="0"/>
                        <a:t>4.появится умение выполнять звукобуквенный анализ и синтез слов;</a:t>
                      </a:r>
                    </a:p>
                    <a:p>
                      <a:r>
                        <a:rPr lang="ru-RU" sz="1600" dirty="0" smtClean="0"/>
                        <a:t>5.появится умение делить слова на слоги;</a:t>
                      </a:r>
                    </a:p>
                    <a:p>
                      <a:r>
                        <a:rPr lang="ru-RU" sz="1600" dirty="0" smtClean="0"/>
                        <a:t>6.наметится динамика в становлении звукопроизношения и других сторон речи;</a:t>
                      </a:r>
                    </a:p>
                    <a:p>
                      <a:r>
                        <a:rPr lang="ru-RU" sz="1600" dirty="0" smtClean="0"/>
                        <a:t>7.появится навык чтения;</a:t>
                      </a:r>
                    </a:p>
                    <a:p>
                      <a:r>
                        <a:rPr lang="ru-RU" sz="1600" dirty="0" smtClean="0"/>
                        <a:t>8.повысится интерес детей к логопедическим занятиям;</a:t>
                      </a:r>
                    </a:p>
                    <a:p>
                      <a:r>
                        <a:rPr lang="ru-RU" sz="1600" dirty="0" smtClean="0"/>
                        <a:t>9.появится заинтересованность во всестороннем речевом развитии.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1.обогатится уровень знаний родителей по формированию фонематического слуха;</a:t>
                      </a:r>
                    </a:p>
                    <a:p>
                      <a:pPr algn="l"/>
                      <a:r>
                        <a:rPr lang="ru-RU" sz="1600" dirty="0" smtClean="0"/>
                        <a:t>2.появится понимание необходимости развития фонематического слуха детей;</a:t>
                      </a:r>
                    </a:p>
                    <a:p>
                      <a:pPr algn="l"/>
                      <a:r>
                        <a:rPr lang="ru-RU" sz="1600" dirty="0" smtClean="0"/>
                        <a:t>3.появится возможность объединения </a:t>
                      </a:r>
                      <a:r>
                        <a:rPr lang="ru-RU" sz="1600" dirty="0" err="1" smtClean="0"/>
                        <a:t>воспитательно</a:t>
                      </a:r>
                      <a:r>
                        <a:rPr lang="ru-RU" sz="1600" dirty="0" smtClean="0"/>
                        <a:t> — образовательного пространства: «ДОУ — семья — ребенок».</a:t>
                      </a:r>
                    </a:p>
                    <a:p>
                      <a:pPr algn="l"/>
                      <a:r>
                        <a:rPr lang="ru-RU" sz="1600" dirty="0" smtClean="0"/>
                        <a:t>4.возникнет желание родителей принимать участие в совместных проектах.</a:t>
                      </a:r>
                    </a:p>
                    <a:p>
                      <a:pPr algn="just"/>
                      <a:endParaRPr lang="ru-RU" sz="16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dirty="0" smtClean="0"/>
                        <a:t>накопится позитивный опыт применения различных методов и приемов по совершенствованию у детей навыков фонематического слуха.</a:t>
                      </a:r>
                    </a:p>
                    <a:p>
                      <a:pPr algn="just"/>
                      <a:endParaRPr lang="ru-RU" sz="160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25"/>
            <a:ext cx="8229600" cy="85725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latin typeface="+mn-lt"/>
              </a:rPr>
              <a:t>Продукт проекта</a:t>
            </a:r>
          </a:p>
        </p:txBody>
      </p:sp>
      <p:graphicFrame>
        <p:nvGraphicFramePr>
          <p:cNvPr id="20502" name="Group 22"/>
          <p:cNvGraphicFramePr>
            <a:graphicFrameLocks noGrp="1"/>
          </p:cNvGraphicFramePr>
          <p:nvPr>
            <p:ph idx="1"/>
          </p:nvPr>
        </p:nvGraphicFramePr>
        <p:xfrm>
          <a:off x="457200" y="1500188"/>
          <a:ext cx="8229600" cy="5190173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057400"/>
                <a:gridCol w="2057400"/>
              </a:tblGrid>
              <a:tr h="709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0F3CF"/>
                          </a:solidFill>
                          <a:effectLst/>
                          <a:latin typeface="Constantia" panose="02030602050306030303" charset="0"/>
                        </a:rPr>
                        <a:t>Для логопеда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0F3CF"/>
                          </a:solidFill>
                          <a:effectLst/>
                          <a:latin typeface="Constantia" panose="02030602050306030303" charset="0"/>
                        </a:rPr>
                        <a:t>Для детей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0F3CF"/>
                        </a:solidFill>
                        <a:effectLst/>
                        <a:latin typeface="Constantia" panose="02030602050306030303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0F3CF"/>
                          </a:solidFill>
                          <a:effectLst/>
                          <a:latin typeface="Constantia" panose="02030602050306030303" charset="0"/>
                        </a:rPr>
                        <a:t>Для педагогов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0F3CF"/>
                        </a:solidFill>
                        <a:effectLst/>
                        <a:latin typeface="Constantia" panose="02030602050306030303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0F3CF"/>
                          </a:solidFill>
                          <a:effectLst/>
                          <a:latin typeface="Constantia" panose="02030602050306030303" charset="0"/>
                        </a:rPr>
                        <a:t>Для родителей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0F3CF"/>
                        </a:solidFill>
                        <a:effectLst/>
                        <a:latin typeface="Constantia" panose="02030602050306030303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49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anose="02030602050306030303" charset="0"/>
                        </a:rPr>
                        <a:t>Перспективное планирование дидактических игр и упражнений по развитию фонематических процессов у детей 6-7 лет.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anose="02030602050306030303" charset="0"/>
                        </a:rPr>
                        <a:t>Дидактические игры на развитие ритмического чувства, фонематического слуха.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anose="02030602050306030303" charset="0"/>
                        </a:rPr>
                        <a:t>Коллективный альбом «Моя любимая буква», индивидуальная тетрадь.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anose="02030602050306030303" charset="0"/>
                        </a:rPr>
                        <a:t>Картотека дидактических игр по развитию фонематического слуха, мастер-класс, консультации.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anose="02030602050306030303" charset="0"/>
                        </a:rPr>
                        <a:t>Фотоколлаж «Учимся играя», папки-передвижки, мастер-класс, буклеты игр.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4D920DBF4D4B04191863210841415BE" ma:contentTypeVersion="1" ma:contentTypeDescription="Создание документа." ma:contentTypeScope="" ma:versionID="38d73d9ff08d865971145368586c1aa8">
  <xsd:schema xmlns:xsd="http://www.w3.org/2001/XMLSchema" xmlns:xs="http://www.w3.org/2001/XMLSchema" xmlns:p="http://schemas.microsoft.com/office/2006/metadata/properties" xmlns:ns2="c71519f2-859d-46c1-a1b6-2941efed936d" targetNamespace="http://schemas.microsoft.com/office/2006/metadata/properties" ma:root="true" ma:fieldsID="50cb86ceb6424ce5d7cfd0ce4d0e3de2" ns2:_="">
    <xsd:import namespace="c71519f2-859d-46c1-a1b6-2941efed936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519f2-859d-46c1-a1b6-2941efed93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71519f2-859d-46c1-a1b6-2941efed936d">T4CTUPCNHN5M-256796007-4239</_dlc_DocId>
    <_dlc_DocIdUrl xmlns="c71519f2-859d-46c1-a1b6-2941efed936d">
      <Url>https://www.eduportal44.ru/chuhloma/rodnik/1/_layouts/15/DocIdRedir.aspx?ID=T4CTUPCNHN5M-256796007-4239</Url>
      <Description>T4CTUPCNHN5M-256796007-4239</Description>
    </_dlc_DocIdUrl>
  </documentManagement>
</p:properties>
</file>

<file path=customXml/itemProps1.xml><?xml version="1.0" encoding="utf-8"?>
<ds:datastoreItem xmlns:ds="http://schemas.openxmlformats.org/officeDocument/2006/customXml" ds:itemID="{C196202E-D419-4D06-8FA3-613AB501DF4E}"/>
</file>

<file path=customXml/itemProps2.xml><?xml version="1.0" encoding="utf-8"?>
<ds:datastoreItem xmlns:ds="http://schemas.openxmlformats.org/officeDocument/2006/customXml" ds:itemID="{88A4B1FC-0F17-4371-B3E8-5A34BA717BF5}"/>
</file>

<file path=customXml/itemProps3.xml><?xml version="1.0" encoding="utf-8"?>
<ds:datastoreItem xmlns:ds="http://schemas.openxmlformats.org/officeDocument/2006/customXml" ds:itemID="{7CD04101-D15D-4667-9A4F-852711F88EE8}"/>
</file>

<file path=customXml/itemProps4.xml><?xml version="1.0" encoding="utf-8"?>
<ds:datastoreItem xmlns:ds="http://schemas.openxmlformats.org/officeDocument/2006/customXml" ds:itemID="{2B5543CE-43A7-429B-BF87-5C8546E862BB}"/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125</TotalTime>
  <Words>1711</Words>
  <Application>Microsoft Office PowerPoint</Application>
  <PresentationFormat>Экран (4:3)</PresentationFormat>
  <Paragraphs>241</Paragraphs>
  <Slides>34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Волна</vt:lpstr>
      <vt:lpstr>Логопедический проект по развитию фонематического слуха у детей 6-7 лет на тему: «Логопедические игры»</vt:lpstr>
      <vt:lpstr>Проблема: </vt:lpstr>
      <vt:lpstr>Актуальность проекта</vt:lpstr>
      <vt:lpstr>Новизна проекта</vt:lpstr>
      <vt:lpstr>Тип проекта</vt:lpstr>
      <vt:lpstr>Цель проекта</vt:lpstr>
      <vt:lpstr>Задачи</vt:lpstr>
      <vt:lpstr>Предполагаемые результаты</vt:lpstr>
      <vt:lpstr>Продукт проекта</vt:lpstr>
      <vt:lpstr>Этапы реализации проекта:  I этап - подготовительный  (сентябрь - 1 половина октября)</vt:lpstr>
      <vt:lpstr> II этап — основной  (2 половина октября – апрель) </vt:lpstr>
      <vt:lpstr>III этап —   заключительный (май)</vt:lpstr>
      <vt:lpstr>Форма работы с детьми</vt:lpstr>
      <vt:lpstr>Игры с детьми</vt:lpstr>
      <vt:lpstr>Работа с детьми Звуковой анализ и синтез слов с опорой на символы звуков</vt:lpstr>
      <vt:lpstr>Игры на формирование звукового анализа и синтеза</vt:lpstr>
      <vt:lpstr>Презентация PowerPoint</vt:lpstr>
      <vt:lpstr>Д/и «Внимательные ушки», «Ритм», «Считаю слоги» на развитие слухового восприятия, чувства ритма, деление слов на слоги.</vt:lpstr>
      <vt:lpstr>д/и «Составь паровозик» на формирование звукового анализа слова: выделение последнего звука в слове,  развитие фонематического восприятия, различение твердости-мягкости звуков.</vt:lpstr>
      <vt:lpstr>Знакомство с буквами</vt:lpstr>
      <vt:lpstr>Первоначальные навыки чтения</vt:lpstr>
      <vt:lpstr>Презентация PowerPoint</vt:lpstr>
      <vt:lpstr>Презентация PowerPoint</vt:lpstr>
      <vt:lpstr>Презентация PowerPoint</vt:lpstr>
      <vt:lpstr>Индивидуальные тетради детей</vt:lpstr>
      <vt:lpstr>Детский продукт  проекта</vt:lpstr>
      <vt:lpstr>Форма работы с родителями и педагогами</vt:lpstr>
      <vt:lpstr>Работа с педагогами</vt:lpstr>
      <vt:lpstr>Работа с родителями</vt:lpstr>
      <vt:lpstr>Презентация PowerPoint</vt:lpstr>
      <vt:lpstr>Презентация PowerPoint</vt:lpstr>
      <vt:lpstr>      Результаты работы В ходе реализации проекта, в результате целенаправленной, планомерной и систематической работы по формированию фонематического слуха у дошкольников мы добились следующих результатов: 1.сформировался высокий уровень развития фонематического слуха у детей; 2.повысился интерес детей к логопедическим занятиям; 3.наметилась динамика в становлении звукопроизношения и других сторон речи; 4.появилась заинтересованность родителей во всестороннем речевом развитии ребёнка. Проведенная работа по развитию фонематического слуха у детей старшего дошкольного возраста привела к следующим результатам, дети стали: -опознавать звук в речевом потоке; -находить заданный звук в словах; -«слышать» заданный звук в разных позициях (начале, середине, конце слова); -различать гласные и согласные, твердые и мягкие согласные звуки; -устанавливать количество звуков в слове и их последовательность. -правильно выстраивать схему слова. Проведённый анализ изучения уровня речевой подготовки детей к  обучению в школе по разделу изучения уровня практического осознания элементов языка показал следующие результаты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Логопедический проект по развитию фонематического слуха у детей 6-7 лет на тему: «Логопедические игры»</dc:title>
  <dc:creator>Наталия</dc:creator>
  <cp:lastModifiedBy>комп</cp:lastModifiedBy>
  <cp:revision>30</cp:revision>
  <dcterms:created xsi:type="dcterms:W3CDTF">2024-05-16T06:37:00Z</dcterms:created>
  <dcterms:modified xsi:type="dcterms:W3CDTF">2024-05-27T08:11:05Z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3B1475F9F7144C829AAF35E419D176E6_12</vt:lpwstr>
  </property>
  <property fmtid="{D5CDD505-2E9C-101B-9397-08002B2CF9AE}" pid="3" name="KSOProductBuildVer">
    <vt:lpwstr>1033-12.2.0.13472</vt:lpwstr>
  </property>
  <property fmtid="{D5CDD505-2E9C-101B-9397-08002B2CF9AE}" pid="4" name="ContentTypeId">
    <vt:lpwstr>0x010100E4D920DBF4D4B04191863210841415BE</vt:lpwstr>
  </property>
  <property fmtid="{D5CDD505-2E9C-101B-9397-08002B2CF9AE}" pid="5" name="_dlc_DocIdItemGuid">
    <vt:lpwstr>719b9c98-4a78-4b55-9e31-bb1653d40971</vt:lpwstr>
  </property>
</Properties>
</file>