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80" r:id="rId2"/>
    <p:sldId id="281" r:id="rId3"/>
    <p:sldId id="282" r:id="rId4"/>
    <p:sldId id="288" r:id="rId5"/>
    <p:sldId id="289" r:id="rId6"/>
    <p:sldId id="290" r:id="rId7"/>
    <p:sldId id="285" r:id="rId8"/>
    <p:sldId id="287" r:id="rId9"/>
    <p:sldId id="286" r:id="rId10"/>
    <p:sldId id="291" r:id="rId11"/>
    <p:sldId id="292" r:id="rId12"/>
    <p:sldId id="302" r:id="rId13"/>
    <p:sldId id="293" r:id="rId14"/>
    <p:sldId id="296" r:id="rId15"/>
    <p:sldId id="297" r:id="rId16"/>
    <p:sldId id="299" r:id="rId17"/>
    <p:sldId id="300" r:id="rId18"/>
    <p:sldId id="301" r:id="rId19"/>
    <p:sldId id="317" r:id="rId20"/>
    <p:sldId id="318" r:id="rId21"/>
    <p:sldId id="295" r:id="rId22"/>
    <p:sldId id="294" r:id="rId23"/>
    <p:sldId id="298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3" r:id="rId33"/>
    <p:sldId id="311" r:id="rId34"/>
    <p:sldId id="312" r:id="rId35"/>
    <p:sldId id="314" r:id="rId36"/>
    <p:sldId id="31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74" autoAdjust="0"/>
  </p:normalViewPr>
  <p:slideViewPr>
    <p:cSldViewPr showGuides="1">
      <p:cViewPr varScale="1">
        <p:scale>
          <a:sx n="70" d="100"/>
          <a:sy n="70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4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9FAC7-6EB5-453D-B37A-6BEFA98CE177}" type="datetimeFigureOut">
              <a:rPr lang="ru-RU" smtClean="0"/>
              <a:pPr/>
              <a:t>26.01.2025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C2BFC-C807-4075-A100-BB2F3D9A9B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9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C2BFC-C807-4075-A100-BB2F3D9A9BA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C2BFC-C807-4075-A100-BB2F3D9A9BAF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8C4FF4-6EE1-4A76-9B8F-B2F594D6C874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26.01.2025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BF7A747-1B53-4B3F-B8D2-D8AB0E128148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4BD201-5F9C-4593-BEFD-74C971F0B552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26.01.2025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22E6F0-797A-404D-B2F0-96032D2C16E5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7A3035-02C7-4538-A480-C6887B19F5A6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26.01.2025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18664C-3B03-4311-A452-8E87A1DF2E36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24468F-6682-48AA-B5F4-BEF8E7F9833C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Comic Sans MS" panose="030F07020303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26.01.2025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Comic Sans MS" panose="030F070203030202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Comic Sans MS" panose="030F070203030202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82897F-7A41-40D7-BC9E-F666B07C585D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Comic Sans MS" panose="030F07020303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Comic Sans MS" panose="030F07020303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152DDE1-E9F2-4B50-AB95-1A36B28481DE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26.01.2025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87BA6C-DE82-4922-A007-5CB817EE4E20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011FA9-72D4-4D0D-AA04-5200C8F96D1C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26.01.2025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CBFCBB-F7D8-4AD9-B5F9-93687358CA6B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18AA105-3B9A-485F-A7BD-B3B1C1BFF994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26.01.2025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9217202-91A5-4841-8837-12B3422A9C13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003E727-7E97-4B76-A273-97C117DFD6DE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26.01.2025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F140D1-42AB-456C-B3EB-2E58162D29C5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62FDA9A-A9AF-4522-BA4E-959710ABA8F2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26.01.2025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C4C3DF-49FF-4AA4-A1AB-8615103FAECA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1C31E6-6AC6-4E62-806B-D0CB1E8C6262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26.01.2025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1B0E188-B191-46AC-99B7-5113417AE6AB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E59BE0-226E-4980-AAF5-F1A9DF7C7AE8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26.01.2025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D8319C-EFFD-43A6-A723-9E31BBA50F68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94FB44-2B3A-4EA5-B708-4FEB9F41BBF1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26.01.2025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C51498-F984-481A-8E8C-4DDFA9BC9183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2411760" y="1268760"/>
            <a:ext cx="5760640" cy="3928354"/>
            <a:chOff x="1115616" y="2146448"/>
            <a:chExt cx="7165477" cy="312005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46448"/>
              <a:ext cx="7165477" cy="880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66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600000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115616" y="5022056"/>
              <a:ext cx="7165477" cy="2444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000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691680" y="1196752"/>
            <a:ext cx="72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Comic Sans MS" panose="030F0702030302020204"/>
              <a:ea typeface="+mn-ea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000" b="1" dirty="0">
                <a:solidFill>
                  <a:srgbClr val="600000"/>
                </a:solidFill>
                <a:latin typeface="Comic Sans MS" panose="030F0702030302020204"/>
                <a:cs typeface="+mj-lt"/>
              </a:rPr>
              <a:t>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Script" panose="030B0504020000000003" pitchFamily="66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Script" panose="030B0504020000000003" pitchFamily="66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2843530" y="40513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ＭＳ 明朝" charset="0"/>
              </a:rPr>
              <a:t>МБДОУ Чухломский детский сад «Родничок»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ＭＳ 明朝" charset="0"/>
              </a:rPr>
              <a:t>Чухломского муниципального района Костромской области</a:t>
            </a:r>
            <a:endParaRPr kumimoji="0" lang="ru-RU" altLang="en-US" sz="1800" b="0" i="0" u="none" strike="noStrike" kern="1200" cap="none" spc="0" normalizeH="0" baseline="0" noProof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Comic Sans MS" panose="030F0702030302020204"/>
              <a:ea typeface="+mn-ea"/>
              <a:cs typeface="+mn-cs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491865" y="530161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ＭＳ 明朝" charset="0"/>
              </a:rPr>
              <a:t>Подготовила: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ＭＳ 明朝" charset="0"/>
              </a:rPr>
              <a:t>Константиниди Наталия Александровна</a:t>
            </a:r>
            <a:endParaRPr kumimoji="0" lang="ru-RU" altLang="en-US" sz="1800" b="0" i="0" u="none" strike="noStrike" kern="1200" cap="none" spc="0" normalizeH="0" baseline="0" noProof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Comic Sans MS" panose="030F070203030202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39214" y="1612293"/>
            <a:ext cx="5688632" cy="322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Консультация для педагогов</a:t>
            </a:r>
            <a:endParaRPr lang="ru-RU" kern="100" dirty="0">
              <a:ea typeface="Calibri" panose="020F0502020204030204"/>
              <a:cs typeface="Times New Roman" panose="02020603050405020304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kern="100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«Инновационные формы работы по активизации речевых умений детей дошкольного возраста через художественную литературу»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052736"/>
            <a:ext cx="68407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/>
              <a:t> «</a:t>
            </a:r>
            <a:r>
              <a:rPr lang="en-US" altLang="en-US" sz="3200" dirty="0" err="1"/>
              <a:t>Мнемотехника</a:t>
            </a:r>
            <a:r>
              <a:rPr lang="en-US" altLang="en-US" sz="3200" dirty="0"/>
              <a:t>»</a:t>
            </a:r>
            <a:endParaRPr lang="ru-RU" altLang="en-US" sz="3200" dirty="0"/>
          </a:p>
          <a:p>
            <a:pPr algn="ctr"/>
            <a:endParaRPr lang="en-US" altLang="en-US" sz="3200" dirty="0"/>
          </a:p>
          <a:p>
            <a:pPr algn="just"/>
            <a:r>
              <a:rPr lang="en-US" altLang="en-US" sz="2400" dirty="0" err="1"/>
              <a:t>Мнемотехника</a:t>
            </a:r>
            <a:r>
              <a:rPr lang="en-US" altLang="en-US" sz="2400" dirty="0"/>
              <a:t> – </a:t>
            </a:r>
            <a:r>
              <a:rPr lang="en-US" altLang="en-US" sz="2400" dirty="0" err="1"/>
              <a:t>это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система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методов</a:t>
            </a:r>
            <a:r>
              <a:rPr lang="en-US" altLang="en-US" sz="2400" dirty="0"/>
              <a:t> и </a:t>
            </a:r>
            <a:r>
              <a:rPr lang="en-US" altLang="en-US" sz="2400" dirty="0" err="1"/>
              <a:t>приемов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обеспечивающих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успешное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запоминание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сохранение</a:t>
            </a:r>
            <a:r>
              <a:rPr lang="en-US" altLang="en-US" sz="2400" dirty="0"/>
              <a:t> и </a:t>
            </a:r>
            <a:r>
              <a:rPr lang="en-US" altLang="en-US" sz="2400" dirty="0" err="1"/>
              <a:t>воспроизведение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информации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знаний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об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особенностях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объектов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природы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об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окружающем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мире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запоминание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структуры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рассказа</a:t>
            </a:r>
            <a:r>
              <a:rPr lang="en-US" altLang="en-US" sz="2400" dirty="0"/>
              <a:t>, и, </a:t>
            </a:r>
            <a:r>
              <a:rPr lang="en-US" altLang="en-US" sz="2400" dirty="0" err="1"/>
              <a:t>конечно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активизацию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речевых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умений</a:t>
            </a:r>
            <a:r>
              <a:rPr lang="en-US" altLang="en-US" sz="2400" dirty="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1052736"/>
            <a:ext cx="7000141" cy="43204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ересказ рассказа с помощью мнемотехники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85" y="980440"/>
            <a:ext cx="6912610" cy="49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331640" y="477188"/>
            <a:ext cx="7200800" cy="368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CF2E2E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Пересказ рассказа «Здравствуй, зимушка – зима!»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4914"/>
            <a:ext cx="3398294" cy="6045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11960" y="620688"/>
            <a:ext cx="4608512" cy="1656184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Особенно </a:t>
            </a:r>
            <a:r>
              <a:rPr lang="ru-RU" sz="3100" dirty="0"/>
              <a:t>эффективны</a:t>
            </a:r>
            <a:r>
              <a:rPr lang="ru-RU" sz="3600" dirty="0"/>
              <a:t> мнемотаблицы при заучивании стихов</a:t>
            </a:r>
            <a:r>
              <a:rPr lang="ru-RU" dirty="0"/>
              <a:t>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03" y="2409265"/>
            <a:ext cx="3578225" cy="3859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мп\Desktop\фото кружка\IMG_E726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5527"/>
            <a:ext cx="3530131" cy="5373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028"/>
            <a:ext cx="3146028" cy="5410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комп\Desktop\фото кружка\FKRA153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7"/>
            <a:ext cx="3672408" cy="6240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комп\Desktop\фото кружка\HAID565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3672408" cy="6240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8660"/>
            <a:ext cx="3220872" cy="5900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комп\Desktop\фото кружка\NAZA449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8660"/>
            <a:ext cx="3406675" cy="5756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комп\Desktop\фото кружка\IMG_E728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7612691" cy="5616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комп\Desktop\фото 22-23\IMG_E404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3835663" cy="5894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комп\Desktop\фото 22-23\IMG_E404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672"/>
            <a:ext cx="3460008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9332" y="668883"/>
            <a:ext cx="712879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 «Проектная деятельность»</a:t>
            </a:r>
          </a:p>
          <a:p>
            <a:pPr algn="ctr"/>
            <a:endParaRPr lang="ru-RU" sz="1400" dirty="0"/>
          </a:p>
          <a:p>
            <a:pPr algn="just"/>
            <a:r>
              <a:rPr lang="ru-RU" sz="2400" dirty="0"/>
              <a:t>Проектная деятельность – это целенаправленная деятельность с определенной целью, по определенному плану для решения поисковых, исследовательских, практических задач по любому направлению содержания образования. </a:t>
            </a:r>
          </a:p>
          <a:p>
            <a:pPr algn="just"/>
            <a:r>
              <a:rPr lang="ru-RU" sz="2400" dirty="0"/>
              <a:t>Цель проектной деятельности -  </a:t>
            </a:r>
          </a:p>
          <a:p>
            <a:pPr algn="just"/>
            <a:r>
              <a:rPr lang="ru-RU" sz="2400" dirty="0"/>
              <a:t>приобщение дошкольников к </a:t>
            </a:r>
          </a:p>
          <a:p>
            <a:pPr algn="just"/>
            <a:r>
              <a:rPr lang="ru-RU" sz="2400" dirty="0"/>
              <a:t>художественной литературе, </a:t>
            </a:r>
          </a:p>
          <a:p>
            <a:pPr algn="just"/>
            <a:r>
              <a:rPr lang="ru-RU" sz="2400" dirty="0"/>
              <a:t>воспитание будущего читателя.</a:t>
            </a:r>
          </a:p>
          <a:p>
            <a:pPr algn="just"/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658036"/>
            <a:ext cx="2721496" cy="272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63688" y="692696"/>
            <a:ext cx="67687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0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Актуальность  проблемы</a:t>
            </a:r>
          </a:p>
          <a:p>
            <a:pPr algn="ctr"/>
            <a:endParaRPr lang="ru-RU" altLang="en-US" dirty="0"/>
          </a:p>
          <a:p>
            <a:pPr algn="just"/>
            <a:endParaRPr lang="en-US" sz="2000" dirty="0"/>
          </a:p>
        </p:txBody>
      </p:sp>
      <p:sp>
        <p:nvSpPr>
          <p:cNvPr id="3" name="Text Box 1"/>
          <p:cNvSpPr txBox="1"/>
          <p:nvPr/>
        </p:nvSpPr>
        <p:spPr>
          <a:xfrm>
            <a:off x="1500166" y="1643050"/>
            <a:ext cx="6912768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en-US" sz="2400" dirty="0" err="1"/>
              <a:t>Система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работы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по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развитию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речи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детей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дошкольного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возраста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через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художественную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литературу</a:t>
            </a:r>
            <a:r>
              <a:rPr lang="en-US" altLang="en-US" sz="2400" dirty="0"/>
              <a:t> с </a:t>
            </a:r>
            <a:r>
              <a:rPr lang="en-US" altLang="en-US" sz="2400" dirty="0" err="1"/>
              <a:t>использованием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инновационных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технологий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способствует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созданию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мотивации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для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формирования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устного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речевого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общения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дошкольников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правильной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устной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речи</a:t>
            </a:r>
            <a:r>
              <a:rPr lang="en-US" altLang="en-US" sz="2400" dirty="0"/>
              <a:t>, и </a:t>
            </a:r>
            <a:r>
              <a:rPr lang="en-US" altLang="en-US" sz="2400" dirty="0" err="1"/>
              <a:t>как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следствие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речевого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раскрепощения</a:t>
            </a:r>
            <a:r>
              <a:rPr lang="en-US" altLang="en-US" sz="2400" dirty="0"/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2173" y="620688"/>
            <a:ext cx="69127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Формы работы по проекту:</a:t>
            </a:r>
          </a:p>
          <a:p>
            <a:pPr algn="ctr"/>
            <a:endParaRPr lang="ru-RU" sz="2000" dirty="0"/>
          </a:p>
          <a:p>
            <a:pPr algn="just"/>
            <a:r>
              <a:rPr lang="ru-RU" sz="2000" dirty="0"/>
              <a:t>С детьми: </a:t>
            </a:r>
          </a:p>
          <a:p>
            <a:pPr algn="just"/>
            <a:r>
              <a:rPr lang="ru-RU" sz="2000" dirty="0"/>
              <a:t>− чтение и рассматривание художественной литературы; </a:t>
            </a:r>
          </a:p>
          <a:p>
            <a:pPr algn="just"/>
            <a:r>
              <a:rPr lang="ru-RU" sz="2000" dirty="0"/>
              <a:t>− проведение дидактических, словесных, сюжетно-ролевых игр с детьми; </a:t>
            </a:r>
          </a:p>
          <a:p>
            <a:pPr algn="just"/>
            <a:r>
              <a:rPr lang="ru-RU" sz="2000" dirty="0"/>
              <a:t>− инсценировка сказок с детьми; − проведение НОД; </a:t>
            </a:r>
          </a:p>
          <a:p>
            <a:pPr algn="just"/>
            <a:r>
              <a:rPr lang="ru-RU" sz="2000" dirty="0"/>
              <a:t>− самостоятельная изобразительная деятельности по сказкам (рисование, раскраски, лепка, аппликации). </a:t>
            </a:r>
          </a:p>
          <a:p>
            <a:pPr algn="just"/>
            <a:r>
              <a:rPr lang="ru-RU" sz="2000" dirty="0"/>
              <a:t>С родителями:</a:t>
            </a:r>
          </a:p>
          <a:p>
            <a:pPr algn="just"/>
            <a:r>
              <a:rPr lang="ru-RU" sz="2000" dirty="0"/>
              <a:t> − ознакомление с консультациями, рекомендациями, советами; </a:t>
            </a:r>
          </a:p>
          <a:p>
            <a:pPr algn="just"/>
            <a:r>
              <a:rPr lang="ru-RU" sz="2000" dirty="0"/>
              <a:t>− привлечение к участию в выполнении совместных с детьми творческих работ.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692696"/>
            <a:ext cx="676875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/>
              <a:t>«</a:t>
            </a:r>
            <a:r>
              <a:rPr lang="en-US" altLang="en-US" sz="3200" dirty="0" err="1"/>
              <a:t>Лэпбук</a:t>
            </a:r>
            <a:r>
              <a:rPr lang="en-US" altLang="en-US" sz="3200" dirty="0"/>
              <a:t>»</a:t>
            </a:r>
            <a:endParaRPr lang="ru-RU" altLang="en-US" sz="3200" dirty="0"/>
          </a:p>
          <a:p>
            <a:pPr algn="ctr"/>
            <a:endParaRPr lang="en-US" altLang="en-US" sz="2000" dirty="0"/>
          </a:p>
          <a:p>
            <a:pPr algn="just"/>
            <a:r>
              <a:rPr lang="en-US" altLang="en-US" sz="2400" dirty="0" err="1"/>
              <a:t>Лэпбук</a:t>
            </a:r>
            <a:r>
              <a:rPr lang="en-US" altLang="en-US" sz="2400" dirty="0"/>
              <a:t>  – в </a:t>
            </a:r>
            <a:r>
              <a:rPr lang="en-US" altLang="en-US" sz="2400" dirty="0" err="1"/>
              <a:t>дословном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переводе</a:t>
            </a:r>
            <a:r>
              <a:rPr lang="en-US" altLang="en-US" sz="2400" dirty="0"/>
              <a:t> с </a:t>
            </a:r>
            <a:r>
              <a:rPr lang="en-US" altLang="en-US" sz="2400" dirty="0" err="1"/>
              <a:t>английского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языка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означает</a:t>
            </a:r>
            <a:r>
              <a:rPr lang="en-US" altLang="en-US" sz="2400" dirty="0"/>
              <a:t> «</a:t>
            </a:r>
            <a:r>
              <a:rPr lang="en-US" altLang="en-US" sz="2400" dirty="0" err="1"/>
              <a:t>книга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на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коленях</a:t>
            </a:r>
            <a:r>
              <a:rPr lang="en-US" altLang="en-US" sz="2400" dirty="0"/>
              <a:t>», </a:t>
            </a:r>
            <a:r>
              <a:rPr lang="en-US" altLang="en-US" sz="2400" dirty="0" err="1"/>
              <a:t>или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как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его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еще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называют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тематическая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папка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или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коллекция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маленьких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книжек</a:t>
            </a:r>
            <a:r>
              <a:rPr lang="en-US" altLang="en-US" sz="2400" dirty="0"/>
              <a:t> с </a:t>
            </a:r>
            <a:r>
              <a:rPr lang="en-US" altLang="en-US" sz="2400" dirty="0" err="1"/>
              <a:t>кармашками</a:t>
            </a:r>
            <a:r>
              <a:rPr lang="en-US" altLang="en-US" sz="2400" dirty="0"/>
              <a:t> и </a:t>
            </a:r>
            <a:r>
              <a:rPr lang="en-US" altLang="en-US" sz="2400" dirty="0" err="1"/>
              <a:t>окошечками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которые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дают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возможность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размещать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информацию</a:t>
            </a:r>
            <a:r>
              <a:rPr lang="en-US" altLang="en-US" sz="2400" dirty="0"/>
              <a:t> в </a:t>
            </a:r>
            <a:endParaRPr lang="ru-RU" altLang="en-US" sz="2400" dirty="0"/>
          </a:p>
          <a:p>
            <a:pPr algn="just"/>
            <a:r>
              <a:rPr lang="en-US" altLang="en-US" sz="2400" dirty="0" err="1"/>
              <a:t>виде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рисунков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небольших</a:t>
            </a:r>
            <a:endParaRPr lang="ru-RU" altLang="en-US" sz="2400" dirty="0"/>
          </a:p>
          <a:p>
            <a:pPr algn="just"/>
            <a:r>
              <a:rPr lang="en-US" altLang="en-US" sz="2400" dirty="0" err="1"/>
              <a:t>текстов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диаграмм</a:t>
            </a:r>
            <a:r>
              <a:rPr lang="en-US" altLang="en-US" sz="2400" dirty="0"/>
              <a:t> и </a:t>
            </a:r>
            <a:endParaRPr lang="ru-RU" altLang="en-US" sz="2400" dirty="0"/>
          </a:p>
          <a:p>
            <a:pPr algn="just"/>
            <a:r>
              <a:rPr lang="en-US" altLang="en-US" sz="2400" dirty="0" err="1"/>
              <a:t>графиков</a:t>
            </a:r>
            <a:r>
              <a:rPr lang="en-US" altLang="en-US" sz="2400" dirty="0"/>
              <a:t> в </a:t>
            </a:r>
            <a:r>
              <a:rPr lang="en-US" altLang="en-US" sz="2400" dirty="0" err="1"/>
              <a:t>любой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форме</a:t>
            </a:r>
            <a:r>
              <a:rPr lang="en-US" altLang="en-US" sz="2400" dirty="0"/>
              <a:t> </a:t>
            </a:r>
            <a:endParaRPr lang="ru-RU" altLang="en-US" sz="2400" dirty="0"/>
          </a:p>
          <a:p>
            <a:pPr algn="just"/>
            <a:r>
              <a:rPr lang="en-US" altLang="en-US" sz="2400" dirty="0"/>
              <a:t>и </a:t>
            </a:r>
            <a:r>
              <a:rPr lang="en-US" altLang="en-US" sz="2400" dirty="0" err="1"/>
              <a:t>на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любую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тему</a:t>
            </a:r>
            <a:r>
              <a:rPr lang="en-US" altLang="en-US" sz="24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221" y="3794899"/>
            <a:ext cx="238918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331657"/>
            <a:ext cx="7884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/>
              <a:t>Лэпбук</a:t>
            </a:r>
            <a:r>
              <a:rPr lang="ru-RU" sz="2000" dirty="0"/>
              <a:t> - отличный способ закрепить определенную тему с детьми, осмыслить содержание книги, провести исследовательскую работу, в процессе которой ребенок участвует в поиске, анализе и сортировке информации.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745" y="1628800"/>
            <a:ext cx="5880094" cy="4406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" y="296604"/>
            <a:ext cx="4274041" cy="32055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616796-15BD-2245-A246-9690CF691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1631" y="313985"/>
            <a:ext cx="4455273" cy="28769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919B4E-3C49-A68B-1546-046BADE887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3190937"/>
            <a:ext cx="4423657" cy="29998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6D2F6D-C84F-B0CF-0AAE-245436AE2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51" y="3502133"/>
            <a:ext cx="4423657" cy="320552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404664"/>
            <a:ext cx="763284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dirty="0"/>
              <a:t> </a:t>
            </a:r>
            <a:r>
              <a:rPr lang="en-US" altLang="en-US" sz="3200" dirty="0"/>
              <a:t>«</a:t>
            </a:r>
            <a:r>
              <a:rPr lang="en-US" altLang="en-US" sz="3200" dirty="0" err="1"/>
              <a:t>Технология</a:t>
            </a:r>
            <a:r>
              <a:rPr lang="en-US" altLang="en-US" sz="3200" dirty="0"/>
              <a:t> – </a:t>
            </a:r>
            <a:r>
              <a:rPr lang="en-US" altLang="en-US" sz="3200" dirty="0" err="1"/>
              <a:t>портфолио</a:t>
            </a:r>
            <a:r>
              <a:rPr lang="en-US" altLang="en-US" sz="3200" dirty="0"/>
              <a:t>»</a:t>
            </a:r>
            <a:endParaRPr lang="ru-RU" altLang="en-US" sz="3200" dirty="0"/>
          </a:p>
          <a:p>
            <a:pPr algn="ctr"/>
            <a:endParaRPr lang="en-US" altLang="en-US" sz="1400" dirty="0"/>
          </a:p>
          <a:p>
            <a:pPr algn="just"/>
            <a:r>
              <a:rPr lang="en-US" altLang="en-US" sz="2000" dirty="0" err="1"/>
              <a:t>Портфолио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позволяет</a:t>
            </a:r>
            <a:r>
              <a:rPr lang="en-US" altLang="en-US" sz="2000" dirty="0"/>
              <a:t> </a:t>
            </a:r>
            <a:r>
              <a:rPr lang="en-US" altLang="en-US" sz="2000" dirty="0" err="1"/>
              <a:t>учитывать</a:t>
            </a:r>
            <a:r>
              <a:rPr lang="en-US" altLang="en-US" sz="2000" dirty="0"/>
              <a:t> </a:t>
            </a:r>
            <a:r>
              <a:rPr lang="en-US" altLang="en-US" sz="2000" dirty="0" err="1"/>
              <a:t>результаты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достигнутые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воспитанником</a:t>
            </a:r>
            <a:r>
              <a:rPr lang="en-US" altLang="en-US" sz="2000" dirty="0"/>
              <a:t> в </a:t>
            </a:r>
            <a:r>
              <a:rPr lang="en-US" altLang="en-US" sz="2000" dirty="0" err="1"/>
              <a:t>разнообразных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видах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деятельности</a:t>
            </a:r>
            <a:r>
              <a:rPr lang="en-US" altLang="en-US" sz="2000" dirty="0"/>
              <a:t>. </a:t>
            </a:r>
            <a:r>
              <a:rPr lang="en-US" altLang="en-US" sz="2000" dirty="0" err="1"/>
              <a:t>Данный</a:t>
            </a:r>
            <a:r>
              <a:rPr lang="en-US" altLang="en-US" sz="2000" dirty="0"/>
              <a:t> </a:t>
            </a:r>
            <a:r>
              <a:rPr lang="en-US" altLang="en-US" sz="2000" dirty="0" err="1"/>
              <a:t>способ</a:t>
            </a:r>
            <a:r>
              <a:rPr lang="en-US" altLang="en-US" sz="2000" dirty="0"/>
              <a:t> </a:t>
            </a:r>
            <a:r>
              <a:rPr lang="en-US" altLang="en-US" sz="2000" dirty="0" err="1"/>
              <a:t>фиксации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индивидуальных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достижений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позволяет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отразить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положительные</a:t>
            </a:r>
            <a:r>
              <a:rPr lang="en-US" altLang="en-US" sz="2000" dirty="0"/>
              <a:t> </a:t>
            </a:r>
            <a:r>
              <a:rPr lang="en-US" altLang="en-US" sz="2000" dirty="0" err="1"/>
              <a:t>эмоции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творческие</a:t>
            </a:r>
            <a:r>
              <a:rPr lang="en-US" altLang="en-US" sz="2000" dirty="0"/>
              <a:t> </a:t>
            </a:r>
            <a:r>
              <a:rPr lang="en-US" altLang="en-US" sz="2000" dirty="0" err="1"/>
              <a:t>успехи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впечатления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награды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забавные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высказывания</a:t>
            </a:r>
            <a:r>
              <a:rPr lang="en-US" altLang="en-US" sz="20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29" y="2996952"/>
            <a:ext cx="2623445" cy="30051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89" y="2996952"/>
            <a:ext cx="2113950" cy="30051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186B51-EE7A-D19D-809D-01BA1F5C2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5656" y="2689316"/>
            <a:ext cx="2371673" cy="331281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60" y="250623"/>
            <a:ext cx="2250836" cy="32217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60" y="3397110"/>
            <a:ext cx="2250836" cy="3183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68" y="2373352"/>
            <a:ext cx="2464292" cy="35224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356" y="1150497"/>
            <a:ext cx="3039588" cy="4056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59162" y="408652"/>
            <a:ext cx="53850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Основные разделы портфолио дошкольника могут быть следующие: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04664"/>
            <a:ext cx="763284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/>
              <a:t>«LEGO – </a:t>
            </a:r>
            <a:r>
              <a:rPr lang="en-US" altLang="en-US" sz="3200" dirty="0" err="1"/>
              <a:t>технология</a:t>
            </a:r>
            <a:r>
              <a:rPr lang="en-US" altLang="en-US" sz="3200" dirty="0"/>
              <a:t>»</a:t>
            </a:r>
          </a:p>
          <a:p>
            <a:pPr algn="just"/>
            <a:r>
              <a:rPr lang="en-US" altLang="en-US" sz="2000" dirty="0" err="1"/>
              <a:t>Применение</a:t>
            </a:r>
            <a:r>
              <a:rPr lang="en-US" altLang="en-US" sz="2000" dirty="0"/>
              <a:t> LEGO-</a:t>
            </a:r>
            <a:r>
              <a:rPr lang="en-US" altLang="en-US" sz="2000" dirty="0" err="1"/>
              <a:t>технологий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ориентированных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на</a:t>
            </a:r>
            <a:r>
              <a:rPr lang="en-US" altLang="en-US" sz="2000" dirty="0"/>
              <a:t> </a:t>
            </a:r>
            <a:r>
              <a:rPr lang="en-US" altLang="en-US" sz="2000" dirty="0" err="1"/>
              <a:t>развитие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мелкой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моторики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являются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незаменимыми</a:t>
            </a:r>
            <a:r>
              <a:rPr lang="en-US" altLang="en-US" sz="2000" dirty="0"/>
              <a:t> в </a:t>
            </a:r>
            <a:r>
              <a:rPr lang="en-US" altLang="en-US" sz="2000" dirty="0" err="1"/>
              <a:t>речевом</a:t>
            </a:r>
            <a:r>
              <a:rPr lang="en-US" altLang="en-US" sz="2000" dirty="0"/>
              <a:t> </a:t>
            </a:r>
            <a:r>
              <a:rPr lang="en-US" altLang="en-US" sz="2000" dirty="0" err="1"/>
              <a:t>развитии</a:t>
            </a:r>
            <a:r>
              <a:rPr lang="en-US" altLang="en-US" sz="2000" dirty="0"/>
              <a:t> </a:t>
            </a:r>
            <a:r>
              <a:rPr lang="en-US" altLang="en-US" sz="2000" dirty="0" err="1"/>
              <a:t>дошкольников</a:t>
            </a:r>
            <a:r>
              <a:rPr lang="en-US" altLang="en-US" sz="2000" dirty="0"/>
              <a:t>.</a:t>
            </a:r>
            <a:r>
              <a:rPr lang="ru-RU" altLang="en-US" sz="2000" dirty="0"/>
              <a:t> </a:t>
            </a:r>
            <a:endParaRPr lang="en-US" altLang="en-US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2060848"/>
            <a:ext cx="6768752" cy="381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9969" y="3855312"/>
            <a:ext cx="381033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6330" y="1103378"/>
            <a:ext cx="3119800" cy="2621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9" t="-22581"/>
          <a:stretch>
            <a:fillRect/>
          </a:stretch>
        </p:blipFill>
        <p:spPr>
          <a:xfrm>
            <a:off x="1258134" y="3356992"/>
            <a:ext cx="352989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34" y="1103378"/>
            <a:ext cx="3938389" cy="2621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8134" y="395492"/>
            <a:ext cx="73402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С использованием ЛЕГО работа над рассказом, пересказом, диалогом становится более эффективной.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748883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«</a:t>
            </a:r>
            <a:r>
              <a:rPr lang="ru-RU" sz="3200" dirty="0" err="1"/>
              <a:t>Буккроссинг</a:t>
            </a:r>
            <a:r>
              <a:rPr lang="ru-RU" sz="3200" dirty="0"/>
              <a:t>»</a:t>
            </a:r>
          </a:p>
          <a:p>
            <a:pPr algn="ctr"/>
            <a:endParaRPr lang="ru-RU" sz="1100" dirty="0"/>
          </a:p>
          <a:p>
            <a:pPr algn="just"/>
            <a:r>
              <a:rPr lang="ru-RU" sz="2000" dirty="0"/>
              <a:t>«</a:t>
            </a:r>
            <a:r>
              <a:rPr lang="ru-RU" sz="2000" dirty="0" err="1"/>
              <a:t>Буккроссинг</a:t>
            </a:r>
            <a:r>
              <a:rPr lang="ru-RU" sz="2000" dirty="0"/>
              <a:t>» (англ. </a:t>
            </a:r>
            <a:r>
              <a:rPr lang="ru-RU" sz="2000" dirty="0" err="1"/>
              <a:t>bookcrossing</a:t>
            </a:r>
            <a:r>
              <a:rPr lang="ru-RU" sz="2000" dirty="0"/>
              <a:t>) - в буквальном переводе с английского значит «перемещение книг» или «</a:t>
            </a:r>
            <a:r>
              <a:rPr lang="ru-RU" sz="2000" dirty="0" err="1"/>
              <a:t>книговорот</a:t>
            </a:r>
            <a:r>
              <a:rPr lang="ru-RU" sz="2000" dirty="0"/>
              <a:t>».</a:t>
            </a:r>
          </a:p>
          <a:p>
            <a:pPr algn="just"/>
            <a:r>
              <a:rPr lang="ru-RU" sz="2000" dirty="0"/>
              <a:t>Цель «</a:t>
            </a:r>
            <a:r>
              <a:rPr lang="ru-RU" sz="2000" dirty="0" err="1"/>
              <a:t>Буккроссинга</a:t>
            </a:r>
            <a:r>
              <a:rPr lang="ru-RU" sz="2000" dirty="0"/>
              <a:t>» в детском саду — пропаганда чтения, повышение интереса к книгам, возрождение интереса к чтению, к чтению русских народных сказок, возрождение традиции семейного чтения.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C2BA2-5E02-7525-D292-0916774B0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0868" y="3068960"/>
            <a:ext cx="4662264" cy="33869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186E0F-313A-5C63-52D4-F46BFB16E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648" y="404664"/>
            <a:ext cx="7416824" cy="54948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620688"/>
            <a:ext cx="705678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/>
              <a:t>В </a:t>
            </a:r>
            <a:r>
              <a:rPr lang="en-US" altLang="en-US" sz="2400" dirty="0" err="1"/>
              <a:t>работе</a:t>
            </a:r>
            <a:r>
              <a:rPr lang="en-US" altLang="en-US" sz="2400" dirty="0"/>
              <a:t> с </a:t>
            </a:r>
            <a:r>
              <a:rPr lang="en-US" altLang="en-US" sz="2400" dirty="0" err="1"/>
              <a:t>детьми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по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речевому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развитию</a:t>
            </a:r>
            <a:r>
              <a:rPr lang="en-US" altLang="en-US" sz="2400" dirty="0"/>
              <a:t> в </a:t>
            </a:r>
            <a:r>
              <a:rPr lang="en-US" altLang="en-US" sz="2400" dirty="0" err="1"/>
              <a:t>ознакомлении</a:t>
            </a:r>
            <a:r>
              <a:rPr lang="en-US" altLang="en-US" sz="2400" dirty="0"/>
              <a:t> с </a:t>
            </a:r>
            <a:r>
              <a:rPr lang="en-US" altLang="en-US" sz="2400" dirty="0" err="1"/>
              <a:t>художественной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литературой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дошкольников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можно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использовать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следующие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инновационные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технологии</a:t>
            </a:r>
            <a:r>
              <a:rPr lang="en-US" altLang="en-US" sz="2400" dirty="0"/>
              <a:t>:</a:t>
            </a:r>
            <a:endParaRPr lang="ru-RU" altLang="en-US" sz="2400" dirty="0"/>
          </a:p>
          <a:p>
            <a:pPr algn="just"/>
            <a:endParaRPr lang="en-US" altLang="en-US" sz="2400" dirty="0"/>
          </a:p>
          <a:p>
            <a:pPr algn="just"/>
            <a:r>
              <a:rPr lang="en-US" altLang="en-US" sz="2400" dirty="0"/>
              <a:t>•	 «Критическое мышление»</a:t>
            </a:r>
          </a:p>
          <a:p>
            <a:pPr algn="just"/>
            <a:r>
              <a:rPr lang="en-US" altLang="en-US" sz="2400" dirty="0"/>
              <a:t>•	«</a:t>
            </a:r>
            <a:r>
              <a:rPr lang="en-US" altLang="en-US" sz="2400" dirty="0" err="1"/>
              <a:t>Информационно-коммуникативная</a:t>
            </a:r>
            <a:r>
              <a:rPr lang="en-US" altLang="en-US" sz="2400" dirty="0"/>
              <a:t>» </a:t>
            </a:r>
          </a:p>
          <a:p>
            <a:pPr algn="just"/>
            <a:r>
              <a:rPr lang="en-US" altLang="en-US" sz="2400" dirty="0"/>
              <a:t>•	«</a:t>
            </a:r>
            <a:r>
              <a:rPr lang="en-US" altLang="en-US" sz="2400" dirty="0" err="1"/>
              <a:t>Мнемотехника</a:t>
            </a:r>
            <a:r>
              <a:rPr lang="en-US" altLang="en-US" sz="2400" dirty="0"/>
              <a:t>» </a:t>
            </a:r>
          </a:p>
          <a:p>
            <a:pPr algn="just"/>
            <a:r>
              <a:rPr lang="en-US" altLang="en-US" sz="2400" dirty="0"/>
              <a:t>•	«</a:t>
            </a:r>
            <a:r>
              <a:rPr lang="en-US" altLang="en-US" sz="2400" dirty="0" err="1"/>
              <a:t>Проектная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деятельность</a:t>
            </a:r>
            <a:r>
              <a:rPr lang="en-US" altLang="en-US" sz="2400" dirty="0"/>
              <a:t>»</a:t>
            </a:r>
          </a:p>
          <a:p>
            <a:pPr algn="just"/>
            <a:r>
              <a:rPr lang="en-US" altLang="en-US" sz="2400" dirty="0"/>
              <a:t>•	«</a:t>
            </a:r>
            <a:r>
              <a:rPr lang="en-US" altLang="en-US" sz="2400" dirty="0" err="1"/>
              <a:t>Лэпбук</a:t>
            </a:r>
            <a:r>
              <a:rPr lang="en-US" altLang="en-US" sz="2400" dirty="0"/>
              <a:t>»</a:t>
            </a:r>
          </a:p>
          <a:p>
            <a:pPr algn="just"/>
            <a:r>
              <a:rPr lang="en-US" altLang="en-US" sz="2400" dirty="0"/>
              <a:t>•	«</a:t>
            </a:r>
            <a:r>
              <a:rPr lang="en-US" altLang="en-US" sz="2400" dirty="0" err="1"/>
              <a:t>Технология</a:t>
            </a:r>
            <a:r>
              <a:rPr lang="en-US" altLang="en-US" sz="2400" dirty="0"/>
              <a:t> – </a:t>
            </a:r>
            <a:r>
              <a:rPr lang="en-US" altLang="en-US" sz="2400" dirty="0" err="1"/>
              <a:t>портфолио</a:t>
            </a:r>
            <a:r>
              <a:rPr lang="en-US" altLang="en-US" sz="2400" dirty="0"/>
              <a:t>»</a:t>
            </a:r>
          </a:p>
          <a:p>
            <a:pPr algn="just"/>
            <a:r>
              <a:rPr lang="en-US" altLang="en-US" sz="2400" dirty="0"/>
              <a:t>•	«LEGO – </a:t>
            </a:r>
            <a:r>
              <a:rPr lang="en-US" altLang="en-US" sz="2400" dirty="0" err="1"/>
              <a:t>технология</a:t>
            </a:r>
            <a:r>
              <a:rPr lang="en-US" altLang="en-US" sz="2400" dirty="0"/>
              <a:t>» </a:t>
            </a:r>
          </a:p>
          <a:p>
            <a:pPr algn="just"/>
            <a:r>
              <a:rPr lang="en-US" altLang="en-US" sz="2400" dirty="0"/>
              <a:t>•	«</a:t>
            </a:r>
            <a:r>
              <a:rPr lang="en-US" altLang="en-US" sz="2400" dirty="0" err="1"/>
              <a:t>Буккроссинг</a:t>
            </a:r>
            <a:r>
              <a:rPr lang="en-US" altLang="en-US" sz="2400" dirty="0"/>
              <a:t>»</a:t>
            </a:r>
          </a:p>
          <a:p>
            <a:pPr algn="just"/>
            <a:r>
              <a:rPr lang="en-US" altLang="en-US" sz="2400" dirty="0"/>
              <a:t>•	«</a:t>
            </a:r>
            <a:r>
              <a:rPr lang="en-US" altLang="en-US" sz="2400" dirty="0" err="1"/>
              <a:t>Сторисек</a:t>
            </a:r>
            <a:r>
              <a:rPr lang="en-US" altLang="en-US" sz="2400" dirty="0"/>
              <a:t>»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04664"/>
            <a:ext cx="698477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200" dirty="0"/>
              <a:t>«</a:t>
            </a:r>
            <a:r>
              <a:rPr lang="ru-RU" sz="3200" dirty="0" err="1"/>
              <a:t>Сторисек</a:t>
            </a:r>
            <a:r>
              <a:rPr lang="ru-RU" sz="3200" dirty="0"/>
              <a:t>»</a:t>
            </a:r>
          </a:p>
          <a:p>
            <a:pPr algn="ctr"/>
            <a:endParaRPr lang="ru-RU" sz="1600" dirty="0"/>
          </a:p>
          <a:p>
            <a:r>
              <a:rPr lang="ru-RU" dirty="0"/>
              <a:t> </a:t>
            </a:r>
            <a:r>
              <a:rPr lang="ru-RU" sz="2000" dirty="0"/>
              <a:t>Одним из интереснейших способов привлечения дошкольников к художественной литературе, является метод «</a:t>
            </a:r>
            <a:r>
              <a:rPr lang="ru-RU" sz="2000" dirty="0" err="1"/>
              <a:t>Сторисек</a:t>
            </a:r>
            <a:r>
              <a:rPr lang="ru-RU" sz="2000" dirty="0"/>
              <a:t>» или «Как потрогать сказку». «</a:t>
            </a:r>
            <a:r>
              <a:rPr lang="ru-RU" sz="2000" dirty="0" err="1"/>
              <a:t>Сторисек</a:t>
            </a:r>
            <a:r>
              <a:rPr lang="ru-RU" sz="2000" dirty="0"/>
              <a:t>» в переводе с английского языка означает «мешок историй».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58" y="2564904"/>
            <a:ext cx="4560168" cy="342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656"/>
            <a:ext cx="7560840" cy="566324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43" y="404664"/>
            <a:ext cx="7301069" cy="5475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6"/>
            <a:ext cx="7613104" cy="570239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2656"/>
            <a:ext cx="7541096" cy="564845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7632848" cy="610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kern="100" dirty="0"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традиционных и инновационных образовательных методов и форм позволяет достичь хороших результатов в формировании устойчивого интереса к лучшим произведениям художественной литературы, в приобщении детей к чтению, дает возможность значительно повысить качественную сторону речи воспитанников:</a:t>
            </a:r>
            <a:endParaRPr lang="ru-RU" sz="1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kern="100" dirty="0">
                <a:ea typeface="Calibri" panose="020F0502020204030204" pitchFamily="34" charset="0"/>
                <a:cs typeface="Times New Roman" panose="02020603050405020304" pitchFamily="18" charset="0"/>
              </a:rPr>
              <a:t>появляется речевое раскрепощение;</a:t>
            </a:r>
            <a:endParaRPr lang="ru-RU" sz="1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kern="100" dirty="0">
                <a:ea typeface="Calibri" panose="020F0502020204030204" pitchFamily="34" charset="0"/>
                <a:cs typeface="Times New Roman" panose="02020603050405020304" pitchFamily="18" charset="0"/>
              </a:rPr>
              <a:t>формируется понимание, что речь должна быть четкой, звучной, выразительной, неторопливой;</a:t>
            </a:r>
            <a:endParaRPr lang="ru-RU" sz="1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kern="100" dirty="0">
                <a:ea typeface="Calibri" panose="020F0502020204030204" pitchFamily="34" charset="0"/>
                <a:cs typeface="Times New Roman" panose="02020603050405020304" pitchFamily="18" charset="0"/>
              </a:rPr>
              <a:t>дети овладевают диалогической и монологической речью, согласно возрастным особенностям;</a:t>
            </a:r>
            <a:endParaRPr lang="ru-RU" sz="1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kern="100" dirty="0">
                <a:ea typeface="Calibri" panose="020F0502020204030204" pitchFamily="34" charset="0"/>
                <a:cs typeface="Times New Roman" panose="02020603050405020304" pitchFamily="18" charset="0"/>
              </a:rPr>
              <a:t>совершенствуется  развитие памяти – способность удерживать события и воспроизводить их последовательно;</a:t>
            </a:r>
            <a:endParaRPr lang="ru-RU" sz="1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kern="100" dirty="0">
                <a:ea typeface="Calibri" panose="020F0502020204030204" pitchFamily="34" charset="0"/>
                <a:cs typeface="Times New Roman" panose="02020603050405020304" pitchFamily="18" charset="0"/>
              </a:rPr>
              <a:t>значительно улучшается  понимание эмоционального состояния других людей, умение оценивать их действия;</a:t>
            </a:r>
            <a:endParaRPr lang="ru-RU" sz="1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kern="100" dirty="0">
                <a:ea typeface="Calibri" panose="020F0502020204030204" pitchFamily="34" charset="0"/>
                <a:cs typeface="Times New Roman" panose="02020603050405020304" pitchFamily="18" charset="0"/>
              </a:rPr>
              <a:t>формируются навыки коммуникативных партнерских отношений;</a:t>
            </a:r>
            <a:endParaRPr lang="ru-RU" sz="1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kern="100" dirty="0">
                <a:ea typeface="Calibri" panose="020F0502020204030204" pitchFamily="34" charset="0"/>
                <a:cs typeface="Times New Roman" panose="02020603050405020304" pitchFamily="18" charset="0"/>
              </a:rPr>
              <a:t>появляется множество ценных человеческих качеств как: наблюдательность, жизнерадостность, общительность.</a:t>
            </a:r>
            <a:endParaRPr lang="ru-RU" sz="1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лако 9"/>
          <p:cNvSpPr/>
          <p:nvPr/>
        </p:nvSpPr>
        <p:spPr>
          <a:xfrm>
            <a:off x="2123728" y="1268760"/>
            <a:ext cx="5904656" cy="3600400"/>
          </a:xfrm>
          <a:prstGeom prst="cloud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59832" y="2132856"/>
            <a:ext cx="40623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Segoe Script" panose="030B0504020000000003" pitchFamily="66" charset="0"/>
              </a:rPr>
              <a:t>СПАСИБО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Segoe Script" panose="030B0504020000000003" pitchFamily="66" charset="0"/>
              </a:rPr>
              <a:t>ЗА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Segoe Script" panose="030B0504020000000003" pitchFamily="66" charset="0"/>
              </a:rPr>
              <a:t>ВНИМАНИЕ 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75656" y="611397"/>
            <a:ext cx="6696744" cy="48013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/>
            <a:r>
              <a:rPr lang="en-US" altLang="en-US" sz="3200" dirty="0"/>
              <a:t> «Критическое мышление»</a:t>
            </a:r>
            <a:endParaRPr lang="ru-RU" altLang="en-US" sz="3200" dirty="0"/>
          </a:p>
          <a:p>
            <a:pPr algn="ctr"/>
            <a:endParaRPr lang="en-US" altLang="en-US" sz="3200" dirty="0"/>
          </a:p>
          <a:p>
            <a:pPr algn="just"/>
            <a:r>
              <a:rPr kumimoji="0" lang="ru-RU" sz="32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Синквейн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универсальная технология интеллектуально – речевого развития»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4958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58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Слово  «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 происходит </a:t>
            </a:r>
          </a:p>
          <a:p>
            <a:pPr marL="0" marR="0" lvl="0" indent="44958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французского слова «пять» и означает «стихотворение, состоящее из пяти строк».</a:t>
            </a:r>
          </a:p>
          <a:p>
            <a:pPr marL="0" marR="0" lvl="0" indent="44958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58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это  стихотворение, </a:t>
            </a:r>
          </a:p>
          <a:p>
            <a:pPr marL="0" marR="0" lvl="0" indent="44958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написанное в соответствии </a:t>
            </a:r>
          </a:p>
          <a:p>
            <a:pPr marL="0" marR="0" lvl="0" indent="44958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определёнными правилами.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4509120"/>
            <a:ext cx="7056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1.   Предмет (тема) – одно слово-существительное.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2.   Два прилагательных по теме.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3.   Три глагола по теме.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4.   Предложение по теме.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5.   Ассоциация по теме: одно слово-предмет.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56130" y="476885"/>
            <a:ext cx="653415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Алгоритм составления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синквейна</a:t>
            </a:r>
          </a:p>
        </p:txBody>
      </p:sp>
      <p:pic>
        <p:nvPicPr>
          <p:cNvPr id="7" name="Рисунок 4" descr="http://festival.1september.ru/articles/586446/img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80728"/>
            <a:ext cx="4320480" cy="349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40253" y="422108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0" hangingPunct="0"/>
            <a:r>
              <a:rPr lang="ru-RU" altLang="ru-RU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Ежик</a:t>
            </a:r>
          </a:p>
          <a:p>
            <a:pPr marL="342900" indent="-342900" algn="ctr" eaLnBrk="0" hangingPunct="0"/>
            <a:r>
              <a:rPr lang="ru-RU" altLang="ru-RU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Серый, колючий</a:t>
            </a:r>
          </a:p>
          <a:p>
            <a:pPr marL="342900" indent="-342900" algn="ctr" eaLnBrk="0" hangingPunct="0"/>
            <a:r>
              <a:rPr lang="ru-RU" altLang="ru-RU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Фыркает, спит, сворачивается.</a:t>
            </a:r>
          </a:p>
          <a:p>
            <a:pPr marL="342900" indent="-342900" algn="ctr" eaLnBrk="0" hangingPunct="0"/>
            <a:r>
              <a:rPr lang="ru-RU" altLang="ru-RU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Мне нравится маленький ежик.</a:t>
            </a:r>
          </a:p>
          <a:p>
            <a:pPr marL="342900" indent="-342900" algn="ctr" eaLnBrk="0" hangingPunct="0"/>
            <a:r>
              <a:rPr lang="ru-RU" altLang="ru-RU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 Лес.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52470" y="476885"/>
            <a:ext cx="313499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  </a:t>
            </a:r>
            <a:r>
              <a:rPr lang="ru-RU" altLang="ru-RU" sz="2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</a:p>
        </p:txBody>
      </p:sp>
      <p:pic>
        <p:nvPicPr>
          <p:cNvPr id="6" name="Picture 2" descr="http://master.festival.1september.ru/articles/586446/img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47" y="1131729"/>
            <a:ext cx="4824536" cy="2894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620688"/>
            <a:ext cx="669674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/>
              <a:t>«</a:t>
            </a:r>
            <a:r>
              <a:rPr lang="en-US" altLang="en-US" sz="3200" dirty="0" err="1"/>
              <a:t>Информационно-коммуникативная</a:t>
            </a:r>
            <a:r>
              <a:rPr lang="en-US" altLang="en-US" sz="3200" dirty="0"/>
              <a:t> </a:t>
            </a:r>
            <a:r>
              <a:rPr lang="en-US" altLang="en-US" sz="3200" dirty="0" err="1"/>
              <a:t>технология</a:t>
            </a:r>
            <a:r>
              <a:rPr lang="en-US" altLang="en-US" sz="3200" dirty="0"/>
              <a:t>»</a:t>
            </a:r>
            <a:endParaRPr lang="ru-RU" altLang="en-US" sz="3200" dirty="0"/>
          </a:p>
          <a:p>
            <a:endParaRPr lang="en-US" altLang="en-US" dirty="0"/>
          </a:p>
          <a:p>
            <a:pPr algn="just"/>
            <a:r>
              <a:rPr lang="en-US" altLang="en-US" sz="2400" dirty="0" err="1"/>
              <a:t>Информационно-коммуникативная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технология</a:t>
            </a:r>
            <a:r>
              <a:rPr lang="en-US" altLang="en-US" sz="2400" dirty="0"/>
              <a:t> (ИКТ) – </a:t>
            </a:r>
            <a:r>
              <a:rPr lang="en-US" altLang="en-US" sz="2400" dirty="0" err="1"/>
              <a:t>это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использование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специальных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технических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средств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интерактивные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доски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компьютеры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аудио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видео</a:t>
            </a:r>
            <a:r>
              <a:rPr lang="en-US" altLang="en-US" sz="2400" dirty="0"/>
              <a:t>). </a:t>
            </a:r>
            <a:r>
              <a:rPr lang="en-US" altLang="en-US" sz="2400" dirty="0" err="1"/>
              <a:t>Технология</a:t>
            </a:r>
            <a:r>
              <a:rPr lang="en-US" altLang="en-US" sz="2400" dirty="0"/>
              <a:t> ИКТ </a:t>
            </a:r>
            <a:r>
              <a:rPr lang="en-US" altLang="en-US" sz="2400" dirty="0" err="1"/>
              <a:t>дает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возможность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более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эффективно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повысить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мотивацию</a:t>
            </a:r>
            <a:r>
              <a:rPr lang="en-US" altLang="en-US" sz="2400" dirty="0"/>
              <a:t> и </a:t>
            </a:r>
            <a:r>
              <a:rPr lang="en-US" altLang="en-US" sz="2400" dirty="0" err="1"/>
              <a:t>индивидуализацию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обучения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детей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развития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речевых</a:t>
            </a:r>
            <a:r>
              <a:rPr lang="en-US" altLang="en-US" sz="2400" dirty="0"/>
              <a:t> и </a:t>
            </a:r>
            <a:r>
              <a:rPr lang="en-US" altLang="en-US" sz="2400" dirty="0" err="1"/>
              <a:t>творческих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способностей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создания</a:t>
            </a:r>
            <a:r>
              <a:rPr lang="en-US" altLang="en-US" sz="2400" dirty="0"/>
              <a:t> </a:t>
            </a:r>
            <a:r>
              <a:rPr lang="en-US" altLang="en-US" sz="2400" dirty="0" err="1"/>
              <a:t>благоприятного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эмоционального</a:t>
            </a:r>
            <a:r>
              <a:rPr lang="en-US" altLang="en-US" sz="2400" dirty="0"/>
              <a:t> </a:t>
            </a:r>
            <a:r>
              <a:rPr lang="en-US" altLang="en-US" sz="2400" dirty="0" err="1"/>
              <a:t>фона</a:t>
            </a:r>
            <a:r>
              <a:rPr lang="en-US" altLang="en-US" sz="2400" dirty="0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21" y="478187"/>
            <a:ext cx="3370090" cy="252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39893"/>
            <a:ext cx="3945830" cy="296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4660" y="3114699"/>
            <a:ext cx="4242082" cy="288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99592" y="54868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/>
              <a:t>Компьютерная игра «Учимся говорить правильно». Состоит из следующих блоков:</a:t>
            </a:r>
          </a:p>
          <a:p>
            <a:pPr algn="just"/>
            <a:r>
              <a:rPr lang="ru-RU" sz="2000" dirty="0"/>
              <a:t>•	Неречевые звуки </a:t>
            </a:r>
          </a:p>
          <a:p>
            <a:pPr algn="just"/>
            <a:r>
              <a:rPr lang="ru-RU" sz="2000" dirty="0"/>
              <a:t>•	Звукоподражание</a:t>
            </a:r>
          </a:p>
          <a:p>
            <a:pPr algn="just"/>
            <a:r>
              <a:rPr lang="ru-RU" sz="2000" dirty="0"/>
              <a:t>•	Речевые звуки</a:t>
            </a:r>
          </a:p>
          <a:p>
            <a:pPr algn="just"/>
            <a:r>
              <a:rPr lang="ru-RU" sz="2000" dirty="0"/>
              <a:t>•	Развитие связной речи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20688"/>
            <a:ext cx="3801814" cy="28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446" y="620688"/>
            <a:ext cx="3765073" cy="282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74" y="3203312"/>
            <a:ext cx="3801814" cy="285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29" y="3244334"/>
            <a:ext cx="3765073" cy="282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07704" y="3279151"/>
            <a:ext cx="4356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«Баба Яга - учимся читать»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21">
      <a:dk1>
        <a:srgbClr val="600000"/>
      </a:dk1>
      <a:lt1>
        <a:srgbClr val="600000"/>
      </a:lt1>
      <a:dk2>
        <a:srgbClr val="600000"/>
      </a:dk2>
      <a:lt2>
        <a:srgbClr val="600000"/>
      </a:lt2>
      <a:accent1>
        <a:srgbClr val="600000"/>
      </a:accent1>
      <a:accent2>
        <a:srgbClr val="C00000"/>
      </a:accent2>
      <a:accent3>
        <a:srgbClr val="600000"/>
      </a:accent3>
      <a:accent4>
        <a:srgbClr val="600000"/>
      </a:accent4>
      <a:accent5>
        <a:srgbClr val="600000"/>
      </a:accent5>
      <a:accent6>
        <a:srgbClr val="600000"/>
      </a:accent6>
      <a:hlink>
        <a:srgbClr val="600000"/>
      </a:hlink>
      <a:folHlink>
        <a:srgbClr val="600000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4D920DBF4D4B04191863210841415BE" ma:contentTypeVersion="1" ma:contentTypeDescription="Создание документа." ma:contentTypeScope="" ma:versionID="38d73d9ff08d865971145368586c1aa8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50cb86ceb6424ce5d7cfd0ce4d0e3de2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T4CTUPCNHN5M-256796007-4234</_dlc_DocId>
    <_dlc_DocIdUrl xmlns="c71519f2-859d-46c1-a1b6-2941efed936d">
      <Url>https://www.eduportal44.ru/chuhloma/rodnik/1/_layouts/15/DocIdRedir.aspx?ID=T4CTUPCNHN5M-256796007-4234</Url>
      <Description>T4CTUPCNHN5M-256796007-4234</Description>
    </_dlc_DocIdUrl>
  </documentManagement>
</p:properties>
</file>

<file path=customXml/itemProps1.xml><?xml version="1.0" encoding="utf-8"?>
<ds:datastoreItem xmlns:ds="http://schemas.openxmlformats.org/officeDocument/2006/customXml" ds:itemID="{14EFDC06-6250-4CEE-9B31-BC5486410034}"/>
</file>

<file path=customXml/itemProps2.xml><?xml version="1.0" encoding="utf-8"?>
<ds:datastoreItem xmlns:ds="http://schemas.openxmlformats.org/officeDocument/2006/customXml" ds:itemID="{63EEE1E6-16A4-4BA2-89B7-9116D4139D94}"/>
</file>

<file path=customXml/itemProps3.xml><?xml version="1.0" encoding="utf-8"?>
<ds:datastoreItem xmlns:ds="http://schemas.openxmlformats.org/officeDocument/2006/customXml" ds:itemID="{0C4A21A4-DFD8-4D13-BEFD-F5FDCE4077E9}"/>
</file>

<file path=customXml/itemProps4.xml><?xml version="1.0" encoding="utf-8"?>
<ds:datastoreItem xmlns:ds="http://schemas.openxmlformats.org/officeDocument/2006/customXml" ds:itemID="{A33DC102-CADB-41F8-A7C8-690000CF30EA}"/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911</Words>
  <Application>Microsoft Office PowerPoint</Application>
  <PresentationFormat>Экран (4:3)</PresentationFormat>
  <Paragraphs>110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Calibri</vt:lpstr>
      <vt:lpstr>Comic Sans MS</vt:lpstr>
      <vt:lpstr>Segoe Script</vt:lpstr>
      <vt:lpstr>Segoe UI</vt:lpstr>
      <vt:lpstr>Symbol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 эффективны мнемотаблицы при заучивании стихов.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</dc:creator>
  <cp:lastModifiedBy>Arina</cp:lastModifiedBy>
  <cp:revision>53</cp:revision>
  <dcterms:created xsi:type="dcterms:W3CDTF">2008-12-31T21:58:00Z</dcterms:created>
  <dcterms:modified xsi:type="dcterms:W3CDTF">2025-01-26T17:18:34Z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507CD0F313B44AEFB9383E225C77196D_12</vt:lpwstr>
  </property>
  <property fmtid="{D5CDD505-2E9C-101B-9397-08002B2CF9AE}" pid="3" name="KSOProductBuildVer">
    <vt:lpwstr>1033-12.2.0.19821</vt:lpwstr>
  </property>
  <property fmtid="{D5CDD505-2E9C-101B-9397-08002B2CF9AE}" pid="4" name="ContentTypeId">
    <vt:lpwstr>0x010100E4D920DBF4D4B04191863210841415BE</vt:lpwstr>
  </property>
  <property fmtid="{D5CDD505-2E9C-101B-9397-08002B2CF9AE}" pid="5" name="_dlc_DocIdItemGuid">
    <vt:lpwstr>60e22e40-5450-45dc-9764-ba20ff76437a</vt:lpwstr>
  </property>
</Properties>
</file>