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507BD9-0310-4E85-8AC0-A1617072D98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1928802"/>
            <a:ext cx="5643602" cy="1369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15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год у ворот</a:t>
            </a:r>
            <a:endParaRPr lang="ru-RU" sz="4150" b="1" cap="all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643314"/>
            <a:ext cx="357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Каплюк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Надежда Владимировна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79012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казенное дошкольное 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Чухломский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детский сад «Родничок»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Чухломского муниципального района Костромской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Румынии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Молдавии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снежного дедушку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зовут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Мош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Крэчун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 очень похож на нашего Деда Мороза.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005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 </a:t>
            </a:r>
            <a:r>
              <a:rPr lang="ru-RU" sz="2800" i="1" dirty="0" smtClean="0">
                <a:solidFill>
                  <a:srgbClr val="FF0000"/>
                </a:solidFill>
              </a:rPr>
              <a:t>Узбекистане </a:t>
            </a:r>
            <a:r>
              <a:rPr lang="ru-RU" sz="2800" dirty="0" smtClean="0">
                <a:solidFill>
                  <a:srgbClr val="FF0000"/>
                </a:solidFill>
              </a:rPr>
              <a:t>Деда Мороза зовут </a:t>
            </a:r>
            <a:r>
              <a:rPr lang="ru-RU" sz="2800" b="1" dirty="0" smtClean="0">
                <a:solidFill>
                  <a:srgbClr val="FF0000"/>
                </a:solidFill>
              </a:rPr>
              <a:t>Корбобо </a:t>
            </a:r>
            <a:r>
              <a:rPr lang="ru-RU" sz="2800" i="1" dirty="0" smtClean="0">
                <a:solidFill>
                  <a:srgbClr val="FF0000"/>
                </a:solidFill>
              </a:rPr>
              <a:t>("Снежный 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i="1" dirty="0" smtClean="0">
                <a:solidFill>
                  <a:srgbClr val="FF0000"/>
                </a:solidFill>
              </a:rPr>
              <a:t>Дед")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78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43570" y="357166"/>
            <a:ext cx="3143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</a:schemeClr>
                </a:solidFill>
              </a:rPr>
              <a:t>В </a:t>
            </a:r>
            <a:r>
              <a:rPr lang="ru-RU" sz="3200" i="1" dirty="0" smtClean="0">
                <a:solidFill>
                  <a:schemeClr val="tx1">
                    <a:lumMod val="65000"/>
                  </a:schemeClr>
                </a:solidFill>
              </a:rPr>
              <a:t>Германии </a:t>
            </a:r>
            <a:r>
              <a:rPr lang="ru-RU" sz="3200" dirty="0" smtClean="0">
                <a:solidFill>
                  <a:schemeClr val="tx1">
                    <a:lumMod val="65000"/>
                  </a:schemeClr>
                </a:solidFill>
              </a:rPr>
              <a:t>—  </a:t>
            </a:r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</a:rPr>
              <a:t>«</a:t>
            </a:r>
            <a:r>
              <a:rPr lang="ru-RU" sz="3200" b="1" dirty="0" err="1" smtClean="0">
                <a:solidFill>
                  <a:schemeClr val="tx1">
                    <a:lumMod val="65000"/>
                  </a:schemeClr>
                </a:solidFill>
              </a:rPr>
              <a:t>Nikolaus</a:t>
            </a:r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</a:rPr>
              <a:t>»</a:t>
            </a:r>
            <a:r>
              <a:rPr lang="ru-RU" sz="32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65000"/>
                  </a:schemeClr>
                </a:solidFill>
              </a:rPr>
              <a:t>Кстати, в Германском фольклере, дети клали в свои ботинки морковку для пролетающего коня Одина.</a:t>
            </a:r>
            <a:endParaRPr lang="ru-RU" sz="3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72428" cy="68580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 </a:t>
            </a:r>
            <a:r>
              <a:rPr lang="ru-RU" sz="3200" i="1" dirty="0" smtClean="0">
                <a:solidFill>
                  <a:srgbClr val="FFFF00"/>
                </a:solidFill>
              </a:rPr>
              <a:t>Индии</a:t>
            </a:r>
            <a:r>
              <a:rPr lang="ru-RU" sz="3200" b="1" i="1" dirty="0" smtClean="0">
                <a:solidFill>
                  <a:srgbClr val="FFFF00"/>
                </a:solidFill>
              </a:rPr>
              <a:t> </a:t>
            </a:r>
            <a:r>
              <a:rPr lang="ru-RU" sz="3200" dirty="0" smtClean="0">
                <a:solidFill>
                  <a:srgbClr val="FFFF00"/>
                </a:solidFill>
              </a:rPr>
              <a:t>функции Деда Мороза выполняет богиня  Лакшми деви - богиня счастья и процветания.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СПАСИБО ЗА ВНИМАНИЕ 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8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429256" y="0"/>
            <a:ext cx="31432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Дед Мороз – это дедушка с большой белой бородой, с усами, с заснеженными бровями, в нарядной красной шубе, усыпанной снежинками, в красной шапке, с посохом в руках и мешком с подарками.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ubfei.ru/files/pictures/picture_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6143644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Он приходит к нам со своей внучкой Снегурочкой. 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linfotour.ru/uploads/ustyug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Живет Дед Мороз в красивом деревянном тереме в городе Великий Устюг.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wegate.ru/s/media/shvedskiy-ded-moro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4643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pic>
        <p:nvPicPr>
          <p:cNvPr id="3" name="Рисунок 2" descr="http://ndparis.narod.ru/common/images_ndp/jultomt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4214810" cy="5143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4572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 Швеции вместо Деда Мороза подарки детям дарит сутулый дед с шишковатым носом, которого зовут Юлтомтеннен. Вместе с ним ходит карлик Юлниссар.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menianarthall.com/uploads/posts/2010-12/1293213198_42359027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858280" cy="635798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6211669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Дед Мороз в Болгарии приходит вывернутой бараньей шкуре.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4643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Рисунок 2" descr="http://bm.img.com.ua/img/prikol/images/large/0/1/171910_340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00042"/>
            <a:ext cx="5286380" cy="607223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6488668"/>
            <a:ext cx="3991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Итальянский Дед Мороз </a:t>
            </a:r>
            <a:r>
              <a:rPr lang="ru-RU" dirty="0" err="1" smtClean="0">
                <a:solidFill>
                  <a:srgbClr val="00B050"/>
                </a:solidFill>
              </a:rPr>
              <a:t>Баббо</a:t>
            </a:r>
            <a:r>
              <a:rPr lang="ru-RU" dirty="0" smtClean="0">
                <a:solidFill>
                  <a:srgbClr val="00B050"/>
                </a:solidFill>
              </a:rPr>
              <a:t> Натале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Волшебница Бефане и у каждой кроватки оставляет новогодние подарки.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appy-year.narod.ru/img/dedmoroz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643866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 Америке, Канаде, Нидерландах, Англии и во многих других странах Деда Мороза называют Санта Клаусом. 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op-antropos.com/images/10/Joulupukki/Joulupukki%20(6).jpg"/>
          <p:cNvPicPr/>
          <p:nvPr/>
        </p:nvPicPr>
        <p:blipFill>
          <a:blip r:embed="rId2" cstate="print"/>
          <a:srcRect r="14756"/>
          <a:stretch>
            <a:fillRect/>
          </a:stretch>
        </p:blipFill>
        <p:spPr bwMode="auto">
          <a:xfrm>
            <a:off x="285720" y="285728"/>
            <a:ext cx="8572560" cy="65722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Финский Дед Мороз носит красную шапку. Вместе с ним ходят гномы. А подарки раздает не  сам Дед Мороз, а козел. Его зовут Иолупукки. И раздает подарки только тем детям, кто хорошо вел себя весь 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T4CTUPCNHN5M-256796007-1145</_dlc_DocId>
    <_dlc_DocIdUrl xmlns="c71519f2-859d-46c1-a1b6-2941efed936d">
      <Url>http://edu-sps.koiro.local/chuhloma/rodnik/1/_layouts/15/DocIdRedir.aspx?ID=T4CTUPCNHN5M-256796007-1145</Url>
      <Description>T4CTUPCNHN5M-256796007-1145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B2D971-804E-406A-8F0B-3E83CBFFB395}"/>
</file>

<file path=customXml/itemProps2.xml><?xml version="1.0" encoding="utf-8"?>
<ds:datastoreItem xmlns:ds="http://schemas.openxmlformats.org/officeDocument/2006/customXml" ds:itemID="{32C272A6-B04B-4E45-A18E-AB844818B107}"/>
</file>

<file path=customXml/itemProps3.xml><?xml version="1.0" encoding="utf-8"?>
<ds:datastoreItem xmlns:ds="http://schemas.openxmlformats.org/officeDocument/2006/customXml" ds:itemID="{07CF7BFD-7879-4D43-8AE3-ACA5B606CD49}"/>
</file>

<file path=customXml/itemProps4.xml><?xml version="1.0" encoding="utf-8"?>
<ds:datastoreItem xmlns:ds="http://schemas.openxmlformats.org/officeDocument/2006/customXml" ds:itemID="{AF8076A0-730D-4D1E-B236-EAF43C8964C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202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Надежда</cp:lastModifiedBy>
  <cp:revision>11</cp:revision>
  <dcterms:created xsi:type="dcterms:W3CDTF">2014-11-30T15:55:15Z</dcterms:created>
  <dcterms:modified xsi:type="dcterms:W3CDTF">2019-01-13T17:24:18Z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5114668f-815a-448d-bec5-29a8ab691249</vt:lpwstr>
  </property>
</Properties>
</file>