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7" r:id="rId2"/>
    <p:sldId id="299" r:id="rId3"/>
    <p:sldId id="300" r:id="rId4"/>
    <p:sldId id="263" r:id="rId5"/>
    <p:sldId id="315" r:id="rId6"/>
    <p:sldId id="316" r:id="rId7"/>
    <p:sldId id="317" r:id="rId8"/>
    <p:sldId id="319" r:id="rId9"/>
    <p:sldId id="318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38" r:id="rId18"/>
    <p:sldId id="337" r:id="rId19"/>
    <p:sldId id="314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1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7" autoAdjust="0"/>
  </p:normalViewPr>
  <p:slideViewPr>
    <p:cSldViewPr>
      <p:cViewPr>
        <p:scale>
          <a:sx n="66" d="100"/>
          <a:sy n="66" d="100"/>
        </p:scale>
        <p:origin x="-149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4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688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688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71EEC-8E98-45C4-866D-C631E63C06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9257D-EEFE-4C6F-9BA3-BB6BE56FB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29A5B-D12E-4B7A-8A2A-42FD97D576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BAC92-293D-4A64-99EB-9AC3F49BD2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1D041-64D9-462D-9E53-BBEF9A95F8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68667-279A-4ABB-AB53-0D0CD9E770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4E77A-FBDB-437E-B0EB-0F759CBC4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A6C0C-8591-4FD8-B32D-F51D77C47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F83C-6F07-4862-8626-82EF13FDB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7EDB7-3B74-4392-911B-158C00E45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5C6DC-390F-484A-AA98-6EE0020B0B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31722-1A2F-4A93-8CA9-E7A25C6C05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584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4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584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584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584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85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85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85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85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585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585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6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6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586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86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6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6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E44A0D4-7D10-48ED-8993-04DCB11F07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8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0" y="152400"/>
            <a:ext cx="8915400" cy="5486400"/>
          </a:xfrm>
        </p:spPr>
        <p:txBody>
          <a:bodyPr anchor="t"/>
          <a:lstStyle/>
          <a:p>
            <a:pPr eaLnBrk="1" hangingPunct="1"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5400" dirty="0" smtClean="0">
                <a:solidFill>
                  <a:srgbClr val="FFFF00"/>
                </a:solidFill>
              </a:rPr>
              <a:t>«</a:t>
            </a:r>
            <a:r>
              <a:rPr lang="ru-RU" sz="5400" b="1" dirty="0" smtClean="0">
                <a:solidFill>
                  <a:srgbClr val="FFFF00"/>
                </a:solidFill>
              </a:rPr>
              <a:t>Значение </a:t>
            </a:r>
            <a:br>
              <a:rPr lang="ru-RU" sz="5400" b="1" dirty="0" smtClean="0">
                <a:solidFill>
                  <a:srgbClr val="FFFF00"/>
                </a:solidFill>
              </a:rPr>
            </a:br>
            <a:r>
              <a:rPr lang="ru-RU" sz="5400" b="1" dirty="0" smtClean="0">
                <a:solidFill>
                  <a:srgbClr val="FFFF00"/>
                </a:solidFill>
              </a:rPr>
              <a:t>психолого-педагогического сопровождения  </a:t>
            </a:r>
            <a:r>
              <a:rPr lang="ru-RU" sz="5400" b="1" dirty="0" err="1" smtClean="0">
                <a:solidFill>
                  <a:srgbClr val="FFFF00"/>
                </a:solidFill>
              </a:rPr>
              <a:t>гиперактивных</a:t>
            </a:r>
            <a:r>
              <a:rPr lang="ru-RU" sz="5400" b="1" dirty="0" smtClean="0">
                <a:solidFill>
                  <a:srgbClr val="FFFF00"/>
                </a:solidFill>
              </a:rPr>
              <a:t> детей »</a:t>
            </a:r>
            <a:endParaRPr lang="ru-RU" sz="5400" dirty="0" smtClean="0">
              <a:solidFill>
                <a:srgbClr val="FFFF00"/>
              </a:solidFill>
            </a:endParaRPr>
          </a:p>
        </p:txBody>
      </p:sp>
      <p:pic>
        <p:nvPicPr>
          <p:cNvPr id="3" name="Picture 3" descr="C:\Documents and Settings\я\Рабочий стол\ГИПЕРАКТИВНЫЙ РЕБЁНОК\ЫКЕРК.jpeg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152400" y="228600"/>
            <a:ext cx="1600200" cy="1371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 descr="C:\Documents and Settings\я\Рабочий стол\ГИПЕРАКТИВНЫЙ РЕБЁНОК\КЕГ.jpe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6858000" y="4572000"/>
            <a:ext cx="1775897" cy="19848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r>
              <a:rPr lang="ru-RU" sz="2800" b="1" smtClean="0"/>
              <a:t>Существуют 3 основных признака (симптома) этого заболевания:</a:t>
            </a:r>
            <a:br>
              <a:rPr lang="ru-RU" sz="2800" b="1" smtClean="0"/>
            </a:br>
            <a:endParaRPr lang="ru-RU" sz="2800" b="1" smtClean="0"/>
          </a:p>
          <a:p>
            <a:r>
              <a:rPr lang="ru-RU" sz="2400" smtClean="0"/>
              <a:t>1. </a:t>
            </a:r>
            <a:r>
              <a:rPr lang="ru-RU" sz="2400" b="1" smtClean="0"/>
              <a:t>Недостаток активного внимания</a:t>
            </a:r>
            <a:r>
              <a:rPr lang="ru-RU" sz="2400" smtClean="0"/>
              <a:t>: </a:t>
            </a:r>
            <a:r>
              <a:rPr lang="ru-RU" sz="2400" smtClean="0">
                <a:solidFill>
                  <a:srgbClr val="FFFF00"/>
                </a:solidFill>
              </a:rPr>
              <a:t>ребёнок невнимателен, часто ошибается; во время занятий легко отвлекается; не организован, теряет и забывает личные вещи; не любит заданий, которые требуют сосредоточенности и умственного напряжения.</a:t>
            </a:r>
            <a:br>
              <a:rPr lang="ru-RU" sz="2400" smtClean="0">
                <a:solidFill>
                  <a:srgbClr val="FFFF00"/>
                </a:solidFill>
              </a:rPr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2. </a:t>
            </a:r>
            <a:r>
              <a:rPr lang="ru-RU" sz="2400" b="1" smtClean="0"/>
              <a:t>Двигательная активность</a:t>
            </a:r>
            <a:r>
              <a:rPr lang="ru-RU" sz="2400" smtClean="0"/>
              <a:t>: </a:t>
            </a:r>
            <a:r>
              <a:rPr lang="ru-RU" sz="2400" smtClean="0">
                <a:solidFill>
                  <a:srgbClr val="FFFF00"/>
                </a:solidFill>
              </a:rPr>
              <a:t>ребёнок постоянно находится в движении, часто без определённой цели, суетится; не может спокойно сидеть на месте, постоянно что-то передвигает, теребит руками, под столом двигает ногами; мало и плохо спит; очень разговорчив, даже с посторонними.</a:t>
            </a:r>
            <a:br>
              <a:rPr lang="ru-RU" sz="2400" smtClean="0">
                <a:solidFill>
                  <a:srgbClr val="FFFF00"/>
                </a:solidFill>
              </a:rPr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r>
              <a:rPr lang="ru-RU" sz="2400" smtClean="0"/>
              <a:t>. </a:t>
            </a:r>
            <a:r>
              <a:rPr lang="ru-RU" sz="2400" b="1" smtClean="0"/>
              <a:t>3. Импульсивность</a:t>
            </a:r>
            <a:r>
              <a:rPr lang="ru-RU" sz="2400" smtClean="0"/>
              <a:t>: </a:t>
            </a:r>
            <a:r>
              <a:rPr lang="ru-RU" sz="2400" smtClean="0">
                <a:solidFill>
                  <a:srgbClr val="FFFF00"/>
                </a:solidFill>
              </a:rPr>
              <a:t>ребёнок отвечает, не выслушав полностью вопроса; плохо контролирует свои действия, не признаёт установленных правил; часто конфликтует с другими детьми, но быстро забывает обиды, проявляет агрессивность.  Кроме перечисленных основных признаков, у детей с синдромом часто наблюдается капризность, раздражительность, излишняя болтливость, невосприимчивость к запретам и замечаниям, эгоистичность, выраженное стремление к лидерству, склонность к общению с младшими по возрасту, левшество (ребёнок левша). Примерно у половины детей с синдромом наблюдаются головные боли напряжения.</a:t>
            </a:r>
          </a:p>
          <a:p>
            <a:r>
              <a:rPr lang="ru-RU" sz="2000" smtClean="0"/>
              <a:t>Первые признаки заболевания заметны ещё в младенческом возрасте: ребёнок мало и плохо спит, очень подвижен, чрезмерно реагирует на раздражители – свет, звук, имеет постоянно повышенный или пониженный мышечный тонус. К 3-4 годам становится заметно, что ребёнок не может сосредоточиться, самостоятельно играть. Он любопытен, но суть его не интересует.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r>
              <a:rPr lang="ru-RU" sz="2400" dirty="0" smtClean="0"/>
              <a:t> </a:t>
            </a:r>
            <a:r>
              <a:rPr lang="ru-RU" dirty="0" smtClean="0"/>
              <a:t>Цель подхода в воспитании и обучении ребенка с  СДВГ – </a:t>
            </a:r>
            <a:r>
              <a:rPr lang="ru-RU" dirty="0" smtClean="0">
                <a:solidFill>
                  <a:srgbClr val="FFFF00"/>
                </a:solidFill>
              </a:rPr>
              <a:t>восстановление или компенсация нарушенных функциональных связей центральной нервной системы ребёнка и адаптация его в коллективе и обществе. Для эффективной работы с детьми необходимо</a:t>
            </a:r>
            <a:r>
              <a:rPr lang="ru-RU" dirty="0" smtClean="0"/>
              <a:t> взаимодействие всех специалистов ДОУ (психолога, воспитателей, логопеда, муз. руководителя, инструктора по физкультуре). </a:t>
            </a:r>
            <a:r>
              <a:rPr lang="ru-RU" sz="2800" b="1" dirty="0" smtClean="0"/>
              <a:t>Все вместе они проводят комплексную диагностику, а затем составляют план коррекционно-развивающей работы </a:t>
            </a:r>
            <a:r>
              <a:rPr lang="ru-RU" sz="2800" b="1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Подход должен носить комплексный характер и в общем случае включать: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  – консультирование родителей;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– педагогическую и социально-педагогическую работу с ребёнком;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– двигательные занятия с ребёнком;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–психологическую помощь;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– медикаментозную поддержку.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b="1" dirty="0" smtClean="0"/>
              <a:t>Критерии выявления </a:t>
            </a:r>
            <a:r>
              <a:rPr lang="ru-RU" b="1" dirty="0" err="1" smtClean="0"/>
              <a:t>гиперактивного</a:t>
            </a:r>
            <a:r>
              <a:rPr lang="ru-RU" b="1" dirty="0" smtClean="0"/>
              <a:t> ребенка (</a:t>
            </a:r>
            <a:r>
              <a:rPr lang="ru-RU" dirty="0" smtClean="0"/>
              <a:t>СДВГ)</a:t>
            </a:r>
            <a:r>
              <a:rPr lang="ru-RU" b="1" dirty="0" smtClean="0"/>
              <a:t>  в группе дошкольного учреждения</a:t>
            </a:r>
          </a:p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Критерии </a:t>
            </a:r>
            <a:r>
              <a:rPr lang="ru-RU" b="1" dirty="0" err="1" smtClean="0">
                <a:solidFill>
                  <a:srgbClr val="FFFF00"/>
                </a:solidFill>
              </a:rPr>
              <a:t>гиперактивности</a:t>
            </a:r>
            <a:r>
              <a:rPr lang="ru-RU" b="1" dirty="0" smtClean="0">
                <a:solidFill>
                  <a:srgbClr val="FFFF00"/>
                </a:solidFill>
              </a:rPr>
              <a:t> (схема наблюдений за ребенком для воспитателя ДОУ)</a:t>
            </a:r>
          </a:p>
          <a:p>
            <a:r>
              <a:rPr lang="ru-RU" sz="1800" b="1" dirty="0" smtClean="0"/>
              <a:t>Дефицит активного внимания (Оценка внимания)</a:t>
            </a:r>
          </a:p>
          <a:p>
            <a:r>
              <a:rPr lang="ru-RU" sz="1800" b="1" dirty="0" smtClean="0">
                <a:solidFill>
                  <a:srgbClr val="FFFF00"/>
                </a:solidFill>
              </a:rPr>
              <a:t>1. Непоследователен, ему трудно долго удерживать внимание.</a:t>
            </a:r>
          </a:p>
          <a:p>
            <a:r>
              <a:rPr lang="ru-RU" sz="1800" b="1" dirty="0" smtClean="0">
                <a:solidFill>
                  <a:srgbClr val="FFFF00"/>
                </a:solidFill>
              </a:rPr>
              <a:t>2. Не слушает, когда к нему обращаются.</a:t>
            </a:r>
          </a:p>
          <a:p>
            <a:r>
              <a:rPr lang="ru-RU" sz="1800" b="1" dirty="0" smtClean="0">
                <a:solidFill>
                  <a:srgbClr val="FFFF00"/>
                </a:solidFill>
              </a:rPr>
              <a:t>3. С большим энтузиазмом берется за задание, но так и не заканчивает его.</a:t>
            </a:r>
          </a:p>
          <a:p>
            <a:r>
              <a:rPr lang="ru-RU" sz="1800" b="1" dirty="0" smtClean="0">
                <a:solidFill>
                  <a:srgbClr val="FFFF00"/>
                </a:solidFill>
              </a:rPr>
              <a:t>4. Испытывает трудности в организации.</a:t>
            </a:r>
          </a:p>
          <a:p>
            <a:r>
              <a:rPr lang="ru-RU" sz="1800" b="1" dirty="0" smtClean="0">
                <a:solidFill>
                  <a:srgbClr val="FFFF00"/>
                </a:solidFill>
              </a:rPr>
              <a:t>5. Часто теряет вещи.</a:t>
            </a:r>
          </a:p>
          <a:p>
            <a:r>
              <a:rPr lang="ru-RU" sz="1800" b="1" dirty="0" smtClean="0">
                <a:solidFill>
                  <a:srgbClr val="FFFF00"/>
                </a:solidFill>
              </a:rPr>
              <a:t>6. Избегает скучных и требующих умственных усилий заданий.</a:t>
            </a:r>
          </a:p>
          <a:p>
            <a:r>
              <a:rPr lang="ru-RU" sz="1800" b="1" dirty="0" smtClean="0">
                <a:solidFill>
                  <a:srgbClr val="FFFF00"/>
                </a:solidFill>
              </a:rPr>
              <a:t>7. Часто бывает забывчив.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000" b="1" dirty="0" smtClean="0"/>
              <a:t>Двигательная расторможенность (Оценка </a:t>
            </a:r>
            <a:r>
              <a:rPr lang="ru-RU" sz="2000" b="1" dirty="0" err="1" smtClean="0"/>
              <a:t>сверхактивности</a:t>
            </a:r>
            <a:r>
              <a:rPr lang="ru-RU" sz="2000" b="1" dirty="0" smtClean="0"/>
              <a:t>).</a:t>
            </a:r>
            <a:endParaRPr lang="ru-RU" sz="2000" dirty="0" smtClean="0"/>
          </a:p>
          <a:p>
            <a:r>
              <a:rPr lang="ru-RU" sz="2000" dirty="0" smtClean="0">
                <a:solidFill>
                  <a:srgbClr val="FFFF00"/>
                </a:solidFill>
              </a:rPr>
              <a:t>1. Постоянно ерзает.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2. Проявляет признаки беспокойства (барабанит пальцами, двигается в кресле, бегает, забирается куда-либо).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3. Спит намного меньше, чем другие дети, даже во младенчестве.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4. Очень говорлив.</a:t>
            </a:r>
            <a:endParaRPr lang="ru-RU" sz="20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2000" b="1" dirty="0" smtClean="0"/>
              <a:t>       Импульсивность:</a:t>
            </a:r>
            <a:endParaRPr lang="ru-RU" sz="2000" dirty="0" smtClean="0"/>
          </a:p>
          <a:p>
            <a:r>
              <a:rPr lang="ru-RU" sz="2000" dirty="0" smtClean="0">
                <a:solidFill>
                  <a:srgbClr val="FFFF00"/>
                </a:solidFill>
              </a:rPr>
              <a:t>1. Начинает отвечать, не дослушав вопроса.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2. Не способен дождаться своей очереди, часто вмешивается, прерывает.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3. Плохо сосредоточивает внимание.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4. Не может дожидаться вознаграждения (если между действием и вознаграждением есть пауза).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5. Не может контролировать и регулировать свои действия. Поведение слабо управляемо правилами.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6. При выполнении заданий ведет себя по-разному и показывает очень разные результаты. (На некоторых занятиях ребенок спокоен, на других — нет, на одних уроках он успешен, на других — нет).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5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5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5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5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5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5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5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59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>
              <a:buNone/>
            </a:pPr>
            <a:r>
              <a:rPr lang="ru-RU" sz="2600" dirty="0" smtClean="0">
                <a:solidFill>
                  <a:srgbClr val="FFFF00"/>
                </a:solidFill>
              </a:rPr>
              <a:t>    </a:t>
            </a:r>
          </a:p>
          <a:p>
            <a:pPr>
              <a:buNone/>
            </a:pPr>
            <a:r>
              <a:rPr lang="ru-RU" sz="2600" dirty="0" smtClean="0">
                <a:solidFill>
                  <a:srgbClr val="FFFF00"/>
                </a:solidFill>
              </a:rPr>
              <a:t>    Если в возрасте до 7 лет </a:t>
            </a:r>
            <a:r>
              <a:rPr lang="ru-RU" sz="2600" b="1" dirty="0" smtClean="0">
                <a:solidFill>
                  <a:srgbClr val="FFFF00"/>
                </a:solidFill>
              </a:rPr>
              <a:t>проявляются хотя бы</a:t>
            </a:r>
            <a:r>
              <a:rPr lang="ru-RU" sz="2600" b="1" dirty="0" smtClean="0"/>
              <a:t> шесть   и более из перечисленных признаков</a:t>
            </a:r>
            <a:r>
              <a:rPr lang="ru-RU" sz="2600" dirty="0" smtClean="0"/>
              <a:t>, </a:t>
            </a:r>
            <a:r>
              <a:rPr lang="ru-RU" sz="2600" dirty="0" smtClean="0">
                <a:solidFill>
                  <a:srgbClr val="FFFF00"/>
                </a:solidFill>
              </a:rPr>
              <a:t>воспитатель может предположить заболевание (но не поставить диагноз!) , даже если у ребёнка имеются многие из характерных признаков СДВГ, поставить правильный диагноз сможет только врач-психоневролог. При этом потребуются дополнительные обследования и консультации с родителями, врачом-педиатром, педагогом, психологом, возможно с невропатологом и психиатром.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 algn="ctr"/>
            <a:r>
              <a:rPr lang="ru-RU" sz="2000" b="1" smtClean="0"/>
              <a:t>ВЫВОДЫ</a:t>
            </a:r>
            <a:endParaRPr lang="ru-RU" sz="2000" smtClean="0"/>
          </a:p>
          <a:p>
            <a:r>
              <a:rPr lang="ru-RU" sz="1900" b="1" smtClean="0">
                <a:solidFill>
                  <a:srgbClr val="FFFF00"/>
                </a:solidFill>
              </a:rPr>
              <a:t>1</a:t>
            </a:r>
            <a:r>
              <a:rPr lang="ru-RU" sz="1900" smtClean="0">
                <a:solidFill>
                  <a:srgbClr val="FFFF00"/>
                </a:solidFill>
              </a:rPr>
              <a:t>.Необходимо ознакомиться с информацией о природе и проявлениях СДВГ.  </a:t>
            </a:r>
          </a:p>
          <a:p>
            <a:r>
              <a:rPr lang="ru-RU" sz="1900" smtClean="0">
                <a:solidFill>
                  <a:srgbClr val="FFFF00"/>
                </a:solidFill>
              </a:rPr>
              <a:t>2.Чтобы организовать  и построить работу с гиперактивными детьми  правильно и грамотно, необходимо </a:t>
            </a:r>
            <a:r>
              <a:rPr lang="ru-RU" sz="1900" b="1" smtClean="0">
                <a:solidFill>
                  <a:srgbClr val="FFFF00"/>
                </a:solidFill>
              </a:rPr>
              <a:t>четко разграничить две категории гиперактивных детей: дети гиперактивные и дети с СДВГ.</a:t>
            </a:r>
            <a:endParaRPr lang="ru-RU" sz="1900" smtClean="0">
              <a:solidFill>
                <a:srgbClr val="FFFF00"/>
              </a:solidFill>
            </a:endParaRPr>
          </a:p>
          <a:p>
            <a:r>
              <a:rPr lang="ru-RU" sz="1900" smtClean="0">
                <a:solidFill>
                  <a:srgbClr val="FFFF00"/>
                </a:solidFill>
              </a:rPr>
              <a:t>3. В основе обучения и воспитания гиперактивных детей и детей с СДВГ находятся  разные подходы. Гиперактивные дети – необходима  коррекция поведения, которая опирается на индивидуальные особенности ребенка и семейное воспитание. Работа с детьми с СДВГ должна проводиться комплексно специалистами разного профиля под наблюдением врача-психоневролога. Важное место в преодолении синдрома дефицита внимания принадлежит медикаментозной терапии.</a:t>
            </a:r>
          </a:p>
          <a:p>
            <a:r>
              <a:rPr lang="ru-RU" sz="1900" smtClean="0">
                <a:solidFill>
                  <a:srgbClr val="FFFF00"/>
                </a:solidFill>
              </a:rPr>
              <a:t>4. Цель психолого-педагогического подхода к детям с СДВГ – восстановление или компенсация нарушенных функциональных связей центральной нервной системы ребёнка и адаптация его в коллективе и обществе. В оказании психологической помощи гиперактивным детям решающее значение имеет работа с их родителями и учителями. Необходимо разъяснить взрослым проблемы ребенка, дать понять, что его поступки не являются умышленными, показать, что без помощи и поддержки, взрослых такой ребенок не сможет справиться с существующими у него трудностями</a:t>
            </a:r>
            <a:r>
              <a:rPr lang="ru-RU" sz="1900" smtClean="0"/>
              <a:t>.</a:t>
            </a:r>
          </a:p>
          <a:p>
            <a:pPr algn="ctr"/>
            <a:endParaRPr lang="ru-RU" sz="1900" smtClean="0"/>
          </a:p>
          <a:p>
            <a:endParaRPr lang="ru-RU" sz="19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r>
              <a:rPr lang="ru-RU" sz="1900" dirty="0" smtClean="0">
                <a:solidFill>
                  <a:srgbClr val="FFFF00"/>
                </a:solidFill>
              </a:rPr>
              <a:t>5. Для эффективной </a:t>
            </a:r>
            <a:r>
              <a:rPr lang="ru-RU" sz="1900" dirty="0" err="1" smtClean="0">
                <a:solidFill>
                  <a:srgbClr val="FFFF00"/>
                </a:solidFill>
              </a:rPr>
              <a:t>работыс</a:t>
            </a:r>
            <a:r>
              <a:rPr lang="ru-RU" sz="1900" dirty="0" smtClean="0">
                <a:solidFill>
                  <a:srgbClr val="FFFF00"/>
                </a:solidFill>
              </a:rPr>
              <a:t> </a:t>
            </a:r>
            <a:r>
              <a:rPr lang="ru-RU" sz="1900" dirty="0" err="1" smtClean="0">
                <a:solidFill>
                  <a:srgbClr val="FFFF00"/>
                </a:solidFill>
              </a:rPr>
              <a:t>гиперактивными</a:t>
            </a:r>
            <a:r>
              <a:rPr lang="ru-RU" sz="1900" dirty="0" smtClean="0">
                <a:solidFill>
                  <a:srgbClr val="FFFF00"/>
                </a:solidFill>
              </a:rPr>
              <a:t> детьми необходимо взаимодействие всех специалистов ДОУ (психолога, воспитателей, логопеда, муз. руководителя, инструктора по физкультуре). Все вместе они проводят комплексную диагностику, а затем составляют совместный план коррекционно-развивающей работы. </a:t>
            </a:r>
          </a:p>
          <a:p>
            <a:r>
              <a:rPr lang="ru-RU" sz="1900" b="1" u="sng" dirty="0" smtClean="0">
                <a:solidFill>
                  <a:srgbClr val="FFFF00"/>
                </a:solidFill>
              </a:rPr>
              <a:t>6. </a:t>
            </a:r>
            <a:r>
              <a:rPr lang="ru-RU" sz="1900" dirty="0" smtClean="0">
                <a:solidFill>
                  <a:srgbClr val="FFFF00"/>
                </a:solidFill>
              </a:rPr>
              <a:t>В работе с такими детьми можно использовать три основных направления: 1. по развитию </a:t>
            </a:r>
            <a:r>
              <a:rPr lang="ru-RU" sz="1900" dirty="0" err="1" smtClean="0">
                <a:solidFill>
                  <a:srgbClr val="FFFF00"/>
                </a:solidFill>
              </a:rPr>
              <a:t>дефицитарных</a:t>
            </a:r>
            <a:r>
              <a:rPr lang="ru-RU" sz="1900" dirty="0" smtClean="0">
                <a:solidFill>
                  <a:srgbClr val="FFFF00"/>
                </a:solidFill>
              </a:rPr>
              <a:t> функций (внимания, контроля поведения, двигательного контроля); 2. по отработке конкретных навыков взаимодействия с взрослыми и сверстниками; 3. при необходимости должна осуществляться работа с гневом.</a:t>
            </a:r>
          </a:p>
          <a:p>
            <a:r>
              <a:rPr lang="ru-RU" sz="1900" dirty="0" smtClean="0"/>
              <a:t>7. .</a:t>
            </a:r>
            <a:r>
              <a:rPr lang="ru-RU" sz="1900" b="1" u="sng" dirty="0" smtClean="0"/>
              <a:t> </a:t>
            </a:r>
            <a:r>
              <a:rPr lang="ru-RU" sz="1900" b="1" u="sng" dirty="0" err="1" smtClean="0"/>
              <a:t>Гиперактивный</a:t>
            </a:r>
            <a:r>
              <a:rPr lang="ru-RU" sz="1900" b="1" u="sng" dirty="0" smtClean="0"/>
              <a:t> ребёнок – это не просто отдельные случаи заболевания детей, а социальная проблема, имеющая для общества государственное значение. Количество детей с СДВГ угрожающе велико и продолжает расти. Подавляющее большинство их не получает никакого лечения и помощи. Предоставленные самим себе, лишённые родительской любви и понимания окружающих, дети с синдромом часто находят утешение в употреблении алкоголя, наркотиков. Их называют «трудный ребёнок». Необходимо изменить отношение родителей, педагогов, врачей к этой не «детской» проблеме. Одна из важнейших задач заключается в совершенствовании методов диагностики, лечения и педагогической работы с детьми.</a:t>
            </a:r>
            <a:br>
              <a:rPr lang="ru-RU" sz="1900" b="1" u="sng" dirty="0" smtClean="0"/>
            </a:br>
            <a:endParaRPr lang="ru-RU" sz="1900" dirty="0" smtClean="0"/>
          </a:p>
          <a:p>
            <a:endParaRPr lang="ru-RU" sz="19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AppData\Local\Temp\Rar$DIa0.479\игры на вниамние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0638" y="461963"/>
            <a:ext cx="6562725" cy="5934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4"/>
          <p:cNvSpPr>
            <a:spLocks noGrp="1"/>
          </p:cNvSpPr>
          <p:nvPr>
            <p:ph idx="4294967295"/>
          </p:nvPr>
        </p:nvSpPr>
        <p:spPr>
          <a:xfrm>
            <a:off x="0" y="381000"/>
            <a:ext cx="8839200" cy="609600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rgbClr val="FFFF00"/>
                </a:solidFill>
              </a:rPr>
              <a:t>Что такое </a:t>
            </a:r>
            <a:r>
              <a:rPr lang="ru-RU" sz="2800" b="1" dirty="0" err="1" smtClean="0">
                <a:solidFill>
                  <a:srgbClr val="FFFF00"/>
                </a:solidFill>
              </a:rPr>
              <a:t>гиперактивность</a:t>
            </a:r>
            <a:r>
              <a:rPr lang="ru-RU" sz="2800" b="1" dirty="0" smtClean="0">
                <a:solidFill>
                  <a:srgbClr val="FFFF00"/>
                </a:solidFill>
              </a:rPr>
              <a:t>?</a:t>
            </a:r>
          </a:p>
          <a:p>
            <a:pPr>
              <a:defRPr/>
            </a:pPr>
            <a:r>
              <a:rPr lang="ru-RU" sz="2400" dirty="0" smtClean="0">
                <a:solidFill>
                  <a:srgbClr val="FFFF00"/>
                </a:solidFill>
              </a:rPr>
              <a:t> "</a:t>
            </a:r>
            <a:r>
              <a:rPr lang="ru-RU" sz="2400" dirty="0" err="1" smtClean="0">
                <a:solidFill>
                  <a:srgbClr val="FFFF00"/>
                </a:solidFill>
              </a:rPr>
              <a:t>Гипер</a:t>
            </a:r>
            <a:r>
              <a:rPr lang="ru-RU" sz="2400" dirty="0" smtClean="0">
                <a:solidFill>
                  <a:srgbClr val="FFFF00"/>
                </a:solidFill>
              </a:rPr>
              <a:t>...” — (от греч. — над, сверху) — составная часть слов, указывающая на превышение нормы. Слово "активный” пришло в русский язык из латинского и означает "действенный, деятельный”.</a:t>
            </a:r>
          </a:p>
          <a:p>
            <a:pPr>
              <a:defRPr/>
            </a:pPr>
            <a:r>
              <a:rPr lang="ru-RU" sz="2400" dirty="0" smtClean="0">
                <a:solidFill>
                  <a:srgbClr val="FFFF00"/>
                </a:solidFill>
              </a:rPr>
              <a:t>Авторы психологического словаря относят к внешним проявлениям </a:t>
            </a:r>
            <a:r>
              <a:rPr lang="ru-RU" sz="2400" dirty="0" err="1" smtClean="0">
                <a:solidFill>
                  <a:srgbClr val="FFFF00"/>
                </a:solidFill>
              </a:rPr>
              <a:t>гиперактивности</a:t>
            </a:r>
            <a:r>
              <a:rPr lang="ru-RU" sz="2400" dirty="0" smtClean="0">
                <a:solidFill>
                  <a:srgbClr val="FFFF00"/>
                </a:solidFill>
              </a:rPr>
              <a:t>: невнимательность, отвлекаемость, импульсивность, повышенную двигательную активность. Часто </a:t>
            </a:r>
            <a:r>
              <a:rPr lang="ru-RU" sz="2400" dirty="0" err="1" smtClean="0">
                <a:solidFill>
                  <a:srgbClr val="FFFF00"/>
                </a:solidFill>
              </a:rPr>
              <a:t>гиперактивности</a:t>
            </a:r>
            <a:r>
              <a:rPr lang="ru-RU" sz="2400" dirty="0" smtClean="0">
                <a:solidFill>
                  <a:srgbClr val="FFFF00"/>
                </a:solidFill>
              </a:rPr>
              <a:t> сопутствуют проблемы во взаимоотношениях с окружающими, трудности в обучении, низкая самооценка. </a:t>
            </a:r>
            <a:r>
              <a:rPr lang="ru-RU" sz="2400" b="1" i="1" dirty="0" smtClean="0"/>
              <a:t>При этом уровень интеллектуального развития у детей не зависит от степени </a:t>
            </a:r>
            <a:r>
              <a:rPr lang="ru-RU" sz="2400" b="1" i="1" dirty="0" err="1" smtClean="0"/>
              <a:t>гиперактивности</a:t>
            </a:r>
            <a:r>
              <a:rPr lang="ru-RU" sz="2400" b="1" i="1" dirty="0" smtClean="0"/>
              <a:t> и может превышать показатели возрастной нормы.</a:t>
            </a:r>
            <a:endParaRPr lang="ru-RU" sz="2400" i="1" dirty="0" smtClean="0"/>
          </a:p>
          <a:p>
            <a:pPr marL="0" indent="342900"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AppData\Local\Temp\Rar$DIa0.138\23361_842d6daf1f5398c1d3f407c0a833226b.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50" y="1185863"/>
            <a:ext cx="5981700" cy="4486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AppData\Local\Temp\Rar$DIa0.340\8yMRZK0HYQ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39396"/>
            <a:ext cx="6324599" cy="5475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AppData\Local\Temp\Rar$DIa0.381\1306607331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3025" y="525463"/>
            <a:ext cx="6457950" cy="5807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AppData\Local\Temp\Rar$DIa0.250\11455206_89610nothumb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762000"/>
            <a:ext cx="6096000" cy="466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AppData\Local\Temp\Rar$DIa0.176\11455195_29135nothumb6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33400"/>
            <a:ext cx="75438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AppData\Local\Temp\Rar$DIa0.019\снегирь_рас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04800"/>
            <a:ext cx="6553200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AppData\Local\Temp\Rar$DIa0.412\My_first_handwriting_4-5_years_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04800"/>
            <a:ext cx="641985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AppData\Local\Temp\Rar$DIa0.102\87234718_large_0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95250"/>
            <a:ext cx="6400800" cy="666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AppData\Local\Temp\Rar$DIa0.827\62921348_1282234053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00013"/>
            <a:ext cx="7239000" cy="6657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AppData\Local\Temp\Rar$DIa0.401\218ac3fe3df6ff2c8fe8f9353f1084f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"/>
            <a:ext cx="6553200" cy="655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4"/>
          <p:cNvSpPr>
            <a:spLocks noGrp="1"/>
          </p:cNvSpPr>
          <p:nvPr>
            <p:ph idx="4294967295"/>
          </p:nvPr>
        </p:nvSpPr>
        <p:spPr>
          <a:xfrm>
            <a:off x="0" y="152400"/>
            <a:ext cx="8915400" cy="64008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FF00"/>
                </a:solidFill>
              </a:rPr>
              <a:t>Гиперактивные  дети выделяются из среды своих сверстников неудержимой энергией. Находясь постоянно в движении, они вовлекают в свои шумные забавы остальных. На занятиях невнимательны, часто отвлекаются, разговаривают. Задания выполняют неохотно и плохо. На замечания совершенно не реагируют или обижаются. В коллективе конфликтуют.</a:t>
            </a:r>
          </a:p>
          <a:p>
            <a:pPr eaLnBrk="1" hangingPunct="1"/>
            <a:endParaRPr lang="ru-RU" smtClean="0"/>
          </a:p>
        </p:txBody>
      </p:sp>
      <p:pic>
        <p:nvPicPr>
          <p:cNvPr id="5123" name="Picture 3" descr="C:\Documents and Settings\я\Рабочий стол\ИЗО\Детки(шк)\Рисунок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800600"/>
            <a:ext cx="32004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458200" cy="32004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>
              <a:defRPr/>
            </a:pPr>
            <a:endParaRPr lang="ru-RU" sz="2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ru-RU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</a:t>
            </a:r>
            <a:r>
              <a:rPr lang="ru-RU" sz="2800" dirty="0" smtClean="0">
                <a:solidFill>
                  <a:srgbClr val="FFFF00"/>
                </a:solidFill>
              </a:rPr>
              <a:t>тобы организовать  и построить работу с </a:t>
            </a:r>
            <a:r>
              <a:rPr lang="ru-RU" sz="2800" dirty="0" err="1" smtClean="0">
                <a:solidFill>
                  <a:srgbClr val="FFFF00"/>
                </a:solidFill>
              </a:rPr>
              <a:t>гиперактивными</a:t>
            </a:r>
            <a:r>
              <a:rPr lang="ru-RU" sz="2800" dirty="0" smtClean="0">
                <a:solidFill>
                  <a:srgbClr val="FFFF00"/>
                </a:solidFill>
              </a:rPr>
              <a:t> детьми  правильно и грамотно, необходимо </a:t>
            </a:r>
            <a:r>
              <a:rPr lang="ru-RU" sz="2800" b="1" dirty="0" smtClean="0">
                <a:solidFill>
                  <a:srgbClr val="FFFF00"/>
                </a:solidFill>
              </a:rPr>
              <a:t>четко разграничить две категории </a:t>
            </a:r>
            <a:r>
              <a:rPr lang="ru-RU" sz="2800" b="1" dirty="0" err="1" smtClean="0">
                <a:solidFill>
                  <a:srgbClr val="FFFF00"/>
                </a:solidFill>
              </a:rPr>
              <a:t>гиперактивных</a:t>
            </a:r>
            <a:r>
              <a:rPr lang="ru-RU" sz="2800" b="1" dirty="0" smtClean="0">
                <a:solidFill>
                  <a:srgbClr val="FFFF00"/>
                </a:solidFill>
              </a:rPr>
              <a:t> детей. Именно от этого зависит, какие формы и методы работы необходимо применять.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defRPr/>
            </a:pPr>
            <a:r>
              <a:rPr lang="ru-RU" sz="2800" dirty="0" smtClean="0"/>
              <a:t>Следует различать два понятия, такие как: 1)</a:t>
            </a:r>
            <a:r>
              <a:rPr lang="ru-RU" sz="2800" b="1" dirty="0" err="1" smtClean="0"/>
              <a:t>Гиперактивность</a:t>
            </a:r>
            <a:r>
              <a:rPr lang="ru-RU" sz="2800" b="1" dirty="0" smtClean="0"/>
              <a:t> </a:t>
            </a:r>
          </a:p>
          <a:p>
            <a:pPr>
              <a:defRPr/>
            </a:pPr>
            <a:r>
              <a:rPr lang="ru-RU" sz="2800" b="1" dirty="0" smtClean="0"/>
              <a:t>2) СДВГ (синдром дефицита внимания и </a:t>
            </a:r>
            <a:r>
              <a:rPr lang="ru-RU" sz="2800" b="1" dirty="0" err="1" smtClean="0"/>
              <a:t>гиперактивность</a:t>
            </a:r>
            <a:r>
              <a:rPr lang="ru-RU" sz="2800" b="1" dirty="0" smtClean="0"/>
              <a:t>).</a:t>
            </a:r>
            <a:endParaRPr lang="ru-RU" sz="2800" dirty="0" smtClean="0"/>
          </a:p>
          <a:p>
            <a:pPr>
              <a:defRPr/>
            </a:pPr>
            <a:r>
              <a:rPr lang="ru-RU" b="1" i="1" dirty="0" err="1" smtClean="0">
                <a:solidFill>
                  <a:srgbClr val="FFFF00"/>
                </a:solidFill>
              </a:rPr>
              <a:t>Гиперактивность</a:t>
            </a:r>
            <a:r>
              <a:rPr lang="ru-RU" b="1" i="1" dirty="0" smtClean="0">
                <a:solidFill>
                  <a:srgbClr val="FFFF00"/>
                </a:solidFill>
              </a:rPr>
              <a:t> и СДВГ: что это? </a:t>
            </a:r>
            <a:endParaRPr lang="ru-RU" i="1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  <a:defRPr/>
            </a:pPr>
            <a:endParaRPr lang="ru-RU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600" b="1" dirty="0" smtClean="0"/>
              <a:t>   </a:t>
            </a:r>
            <a:r>
              <a:rPr lang="ru-RU" sz="2600" b="1" dirty="0" err="1" smtClean="0"/>
              <a:t>Гиперакти́вность</a:t>
            </a:r>
            <a:r>
              <a:rPr lang="ru-RU" sz="2600" b="1" dirty="0" smtClean="0"/>
              <a:t> - </a:t>
            </a:r>
            <a:r>
              <a:rPr lang="ru-RU" sz="2600" dirty="0" smtClean="0">
                <a:solidFill>
                  <a:srgbClr val="FFFF00"/>
                </a:solidFill>
              </a:rPr>
              <a:t>состояние, при котором активность и возбудимость человека превышает норму. В случае, если подобное поведение является проблемой для других, </a:t>
            </a:r>
            <a:r>
              <a:rPr lang="ru-RU" sz="2600" dirty="0" err="1" smtClean="0">
                <a:solidFill>
                  <a:srgbClr val="FFFF00"/>
                </a:solidFill>
              </a:rPr>
              <a:t>гиперактивность</a:t>
            </a:r>
            <a:r>
              <a:rPr lang="ru-RU" sz="2600" dirty="0" smtClean="0">
                <a:solidFill>
                  <a:srgbClr val="FFFF00"/>
                </a:solidFill>
              </a:rPr>
              <a:t> трактуется как поведенческое расстройство. Относится к легко протекающим синдромам, не требующих какого-либо медицинского вмешательства. Такое поведение – результат проявления индивидуальных особенностей и особенностей родительского воспитания. </a:t>
            </a:r>
          </a:p>
          <a:p>
            <a:pPr eaLnBrk="1" hangingPunct="1">
              <a:buFontTx/>
              <a:buNone/>
              <a:defRPr/>
            </a:pPr>
            <a:r>
              <a:rPr lang="ru-RU" sz="2600" dirty="0" smtClean="0"/>
              <a:t>!!!</a:t>
            </a:r>
            <a:r>
              <a:rPr lang="ru-RU" sz="2600" dirty="0" smtClean="0">
                <a:solidFill>
                  <a:srgbClr val="FFFF00"/>
                </a:solidFill>
              </a:rPr>
              <a:t> </a:t>
            </a:r>
            <a:r>
              <a:rPr lang="ru-RU" sz="2600" b="1" dirty="0" smtClean="0"/>
              <a:t>В данном случае требуется только лишь коррекция поведения, диагностика индивидуальных особенностей и, соответственно, определение системы требований и запретов, поощрений и наказаний, взаимодействие с родителями.</a:t>
            </a:r>
            <a:endParaRPr lang="ru-RU" sz="2600" dirty="0" smtClean="0"/>
          </a:p>
          <a:p>
            <a:pPr eaLnBrk="1" hangingPunct="1">
              <a:buFontTx/>
              <a:buNone/>
              <a:defRPr/>
            </a:pPr>
            <a:endParaRPr lang="ru-RU" sz="26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r>
              <a:rPr lang="ru-RU" sz="2600" b="1" smtClean="0"/>
              <a:t> </a:t>
            </a:r>
            <a:r>
              <a:rPr lang="ru-RU" sz="3600" smtClean="0"/>
              <a:t>Встает вопрос</a:t>
            </a:r>
            <a:r>
              <a:rPr lang="ru-RU" smtClean="0"/>
              <a:t>:</a:t>
            </a:r>
          </a:p>
          <a:p>
            <a:r>
              <a:rPr lang="ru-RU" sz="2800" smtClean="0"/>
              <a:t> </a:t>
            </a:r>
            <a:r>
              <a:rPr lang="ru-RU" sz="2800" smtClean="0">
                <a:solidFill>
                  <a:srgbClr val="FFFF00"/>
                </a:solidFill>
              </a:rPr>
              <a:t>Что это – результат плохого воспитания или отклонения в психике ребенка? Не исключено, что у ребёнка заболевание, в основе которого лежит минимальная мозговая дисфункция – нарушение функциональной деятельности отдельных подкорковых структур и участков коры головного мозга. Так называемый синдром дефицита внимания с гиперактивностью, имеющий во врачебной практике сокращенное название СДВГ.</a:t>
            </a:r>
          </a:p>
        </p:txBody>
      </p:sp>
      <p:pic>
        <p:nvPicPr>
          <p:cNvPr id="3" name="Picture 2" descr="C:\Documents and Settings\я\Рабочий стол\ИЗО\Родит. воспиит\Рисунок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572000"/>
            <a:ext cx="18288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7" descr="C:\Documents and Settings\я\Рабочий стол\ИЗО\Родит. воспиит\Рисунок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724400"/>
            <a:ext cx="2147902" cy="15859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r>
              <a:rPr lang="ru-RU" sz="3600" b="1" dirty="0" smtClean="0"/>
              <a:t>Синдром дефицита внимания </a:t>
            </a:r>
            <a:r>
              <a:rPr lang="en-US" sz="3600" b="1" dirty="0" smtClean="0"/>
              <a:t>c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гиперактивностью</a:t>
            </a:r>
            <a:r>
              <a:rPr lang="ru-RU" sz="3600" b="1" dirty="0" smtClean="0"/>
              <a:t> ( СДВГ) -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неврологическо-поведенческое</a:t>
            </a:r>
            <a:r>
              <a:rPr lang="ru-RU" b="1" dirty="0" smtClean="0">
                <a:solidFill>
                  <a:srgbClr val="FFFF00"/>
                </a:solidFill>
              </a:rPr>
              <a:t> расстройство развития, начинающееся в детском возрасте. Проявляется тремя сочетающимися симптомами, как: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1)трудности концентрации внимания, 2)</a:t>
            </a:r>
            <a:r>
              <a:rPr lang="ru-RU" b="1" dirty="0" err="1" smtClean="0">
                <a:solidFill>
                  <a:srgbClr val="FFFF00"/>
                </a:solidFill>
              </a:rPr>
              <a:t>гиперактивность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3)плохо управляемая импульсивность.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sz="2600" b="1" dirty="0" smtClean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r>
              <a:rPr lang="ru-RU" sz="3000" b="1" smtClean="0">
                <a:solidFill>
                  <a:srgbClr val="FFFF00"/>
                </a:solidFill>
              </a:rPr>
              <a:t>Как правило, дисфункция возникает и нарастает к началу посещения детского сада и школы. Подобная закономерность может быть объяснена неспособностью ЦНС справляться с новыми требованиями, предъявляемые ребенку в условиях увеличения психических и физических нагрузок</a:t>
            </a:r>
            <a:r>
              <a:rPr lang="ru-RU" sz="3000" b="1" smtClean="0"/>
              <a:t>. СДВГ - диагноз, который ставит врач путем медицинского обследования.</a:t>
            </a:r>
            <a:r>
              <a:rPr lang="ru-RU" sz="3000" smtClean="0"/>
              <a:t> Диагноз гиперактивность не может ставиться "на глаз»!!!. </a:t>
            </a:r>
            <a:r>
              <a:rPr lang="ru-RU" sz="3000" b="1" smtClean="0">
                <a:solidFill>
                  <a:srgbClr val="FFFF00"/>
                </a:solidFill>
              </a:rPr>
              <a:t>Таким образом, в основе обучения и воспитания гиперактивных детей и детей с СДВГ находятся  разные подходы</a:t>
            </a:r>
            <a:r>
              <a:rPr lang="ru-RU" b="1" smtClean="0">
                <a:solidFill>
                  <a:srgbClr val="FFFF00"/>
                </a:solidFill>
              </a:rPr>
              <a:t>.</a:t>
            </a:r>
            <a:r>
              <a:rPr lang="ru-RU" smtClean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 algn="ctr"/>
            <a:r>
              <a:rPr lang="ru-RU" b="1" dirty="0" smtClean="0"/>
              <a:t>Причины (факторы) СДВГ</a:t>
            </a:r>
          </a:p>
          <a:p>
            <a:r>
              <a:rPr lang="ru-RU" sz="2800" b="1" dirty="0" smtClean="0"/>
              <a:t>Выделяют несколько возможных причин СДВГ: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1. </a:t>
            </a:r>
            <a:r>
              <a:rPr lang="ru-RU" sz="2400" b="1" dirty="0" smtClean="0">
                <a:solidFill>
                  <a:srgbClr val="FFFF00"/>
                </a:solidFill>
              </a:rPr>
              <a:t>Биологические (наследственная предрасположенность, осложнения во время беременности, родовые травмы).</a:t>
            </a:r>
            <a:br>
              <a:rPr lang="ru-RU" sz="2400" b="1" dirty="0" smtClean="0">
                <a:solidFill>
                  <a:srgbClr val="FFFF00"/>
                </a:solidFill>
              </a:rPr>
            </a:br>
            <a:r>
              <a:rPr lang="ru-RU" sz="2400" b="1" dirty="0" smtClean="0"/>
              <a:t>2. </a:t>
            </a:r>
            <a:r>
              <a:rPr lang="ru-RU" sz="2400" b="1" dirty="0" smtClean="0">
                <a:solidFill>
                  <a:srgbClr val="FFFF00"/>
                </a:solidFill>
              </a:rPr>
              <a:t>Генетические (врожденные отклонения от нормы некоторых систем мозга).</a:t>
            </a:r>
            <a:br>
              <a:rPr lang="ru-RU" sz="2400" b="1" dirty="0" smtClean="0">
                <a:solidFill>
                  <a:srgbClr val="FFFF00"/>
                </a:solidFill>
              </a:rPr>
            </a:br>
            <a:r>
              <a:rPr lang="ru-RU" sz="2400" b="1" dirty="0" smtClean="0"/>
              <a:t>3. </a:t>
            </a:r>
            <a:r>
              <a:rPr lang="ru-RU" sz="2400" b="1" dirty="0" smtClean="0">
                <a:solidFill>
                  <a:srgbClr val="FFFF00"/>
                </a:solidFill>
              </a:rPr>
              <a:t>Социальные (характер и склонности родителей, условия воспитания в семье </a:t>
            </a:r>
            <a:r>
              <a:rPr lang="ru-RU" sz="2400" b="1" dirty="0" smtClean="0">
                <a:solidFill>
                  <a:srgbClr val="FFFF00"/>
                </a:solidFill>
              </a:rPr>
              <a:t>и в </a:t>
            </a:r>
            <a:r>
              <a:rPr lang="ru-RU" sz="2400" b="1" dirty="0" smtClean="0">
                <a:solidFill>
                  <a:srgbClr val="FFFF00"/>
                </a:solidFill>
              </a:rPr>
              <a:t>детском саду</a:t>
            </a:r>
            <a:r>
              <a:rPr lang="ru-RU" sz="2400" b="1" dirty="0" smtClean="0">
                <a:solidFill>
                  <a:srgbClr val="FFFF00"/>
                </a:solidFill>
              </a:rPr>
              <a:t>, </a:t>
            </a:r>
            <a:r>
              <a:rPr lang="ru-RU" sz="2400" b="1" dirty="0" smtClean="0">
                <a:solidFill>
                  <a:srgbClr val="FFFF00"/>
                </a:solidFill>
              </a:rPr>
              <a:t>материальное положение семьи).</a:t>
            </a:r>
          </a:p>
          <a:p>
            <a:r>
              <a:rPr lang="ru-RU" sz="2400" b="1" dirty="0" smtClean="0"/>
              <a:t> Но…диагнозы ставят только врачи, все остальное может быть предположением, которое формируется в течение длительного наблюдения со стороны воспитателей, психологов и родителей за ребенком. Даже если у ребёнка имеются многие из характерных признаков СДВГ, поставить правильный диагноз сможет только врач-психоневролог</a:t>
            </a:r>
            <a:r>
              <a:rPr lang="ru-RU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4D920DBF4D4B04191863210841415BE" ma:contentTypeVersion="1" ma:contentTypeDescription="Создание документа." ma:contentTypeScope="" ma:versionID="38d73d9ff08d865971145368586c1aa8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50cb86ceb6424ce5d7cfd0ce4d0e3de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T4CTUPCNHN5M-256796007-292</_dlc_DocId>
    <_dlc_DocIdUrl xmlns="c71519f2-859d-46c1-a1b6-2941efed936d">
      <Url>http://edu-sps.koiro.local/chuhloma/rodnik/1/_layouts/15/DocIdRedir.aspx?ID=T4CTUPCNHN5M-256796007-292</Url>
      <Description>T4CTUPCNHN5M-256796007-292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ECFEE54-57D9-4792-A086-838A9DA7274B}"/>
</file>

<file path=customXml/itemProps2.xml><?xml version="1.0" encoding="utf-8"?>
<ds:datastoreItem xmlns:ds="http://schemas.openxmlformats.org/officeDocument/2006/customXml" ds:itemID="{184174C0-9CB0-4D0A-886D-89AC85B82856}"/>
</file>

<file path=customXml/itemProps3.xml><?xml version="1.0" encoding="utf-8"?>
<ds:datastoreItem xmlns:ds="http://schemas.openxmlformats.org/officeDocument/2006/customXml" ds:itemID="{D63AE2D0-3144-4B3B-AD15-47E784A2D42D}"/>
</file>

<file path=customXml/itemProps4.xml><?xml version="1.0" encoding="utf-8"?>
<ds:datastoreItem xmlns:ds="http://schemas.openxmlformats.org/officeDocument/2006/customXml" ds:itemID="{30EC8226-D91D-4162-BD78-5563D323CB90}"/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635</TotalTime>
  <Words>1407</Words>
  <Application>Microsoft Office PowerPoint</Application>
  <PresentationFormat>Экран (4:3)</PresentationFormat>
  <Paragraphs>61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Вершина горы</vt:lpstr>
      <vt:lpstr> «Значение  психолого-педагогического сопровождения  гиперактивных детей 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77</cp:revision>
  <cp:lastPrinted>1601-01-01T00:00:00Z</cp:lastPrinted>
  <dcterms:created xsi:type="dcterms:W3CDTF">1601-01-01T00:00:00Z</dcterms:created>
  <dcterms:modified xsi:type="dcterms:W3CDTF">2016-10-05T07:50:26Z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0x010100E4D920DBF4D4B04191863210841415BE</vt:lpwstr>
  </property>
  <property fmtid="{D5CDD505-2E9C-101B-9397-08002B2CF9AE}" pid="4" name="_dlc_DocIdItemGuid">
    <vt:lpwstr>9902e56c-7817-4b72-976d-00fe34647cd5</vt:lpwstr>
  </property>
</Properties>
</file>