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18288000" cy="10287000"/>
  <p:notesSz cx="6858000" cy="9144000"/>
  <p:embeddedFontLst>
    <p:embeddedFont>
      <p:font typeface="Arimo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3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825380" y="241478"/>
            <a:ext cx="1127950" cy="13231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20954" y="363463"/>
            <a:ext cx="575851" cy="10600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72614" y="3624339"/>
            <a:ext cx="6524327" cy="303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9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Зоя </a:t>
            </a:r>
          </a:p>
          <a:p>
            <a:pPr algn="ctr">
              <a:lnSpc>
                <a:spcPts val="7920"/>
              </a:lnSpc>
            </a:pPr>
            <a:r>
              <a:rPr lang="en-US" sz="9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Анатольевна </a:t>
            </a:r>
          </a:p>
          <a:p>
            <a:pPr algn="ctr">
              <a:lnSpc>
                <a:spcPts val="7920"/>
              </a:lnSpc>
            </a:pPr>
            <a:r>
              <a:rPr lang="en-US" sz="9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Космодемьянская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51689"/>
          <a:stretch>
            <a:fillRect/>
          </a:stretch>
        </p:blipFill>
        <p:spPr>
          <a:xfrm>
            <a:off x="0" y="823315"/>
            <a:ext cx="6857876" cy="94636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65500" y="1909534"/>
            <a:ext cx="10419444" cy="804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139" dirty="0">
                <a:solidFill>
                  <a:srgbClr val="000000"/>
                </a:solidFill>
                <a:latin typeface="Muller"/>
              </a:rPr>
              <a:t>Зоя Анатольевна Космодемьянская родилась </a:t>
            </a:r>
          </a:p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139" dirty="0">
                <a:solidFill>
                  <a:srgbClr val="000000"/>
                </a:solidFill>
                <a:latin typeface="Muller"/>
              </a:rPr>
              <a:t>13 сентября 1923 в селе Осино-Гай Гавриловского района Тамбовской области в семье служащего. Русская. </a:t>
            </a:r>
          </a:p>
          <a:p>
            <a:pPr algn="ctr">
              <a:lnSpc>
                <a:spcPts val="3265"/>
              </a:lnSpc>
              <a:spcBef>
                <a:spcPct val="0"/>
              </a:spcBef>
            </a:pPr>
            <a:endParaRPr lang="en-US" sz="3139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139" dirty="0">
                <a:solidFill>
                  <a:srgbClr val="000000"/>
                </a:solidFill>
                <a:latin typeface="Muller"/>
              </a:rPr>
              <a:t>В 1930 году семья Космодемьянских переехала в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Москву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.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Окончила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9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классов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школы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201.</a:t>
            </a:r>
          </a:p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139" dirty="0">
                <a:solidFill>
                  <a:srgbClr val="000000"/>
                </a:solidFill>
                <a:latin typeface="Muller"/>
              </a:rPr>
              <a:t>В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первые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дни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начала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Великой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Отечественной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войны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Зоя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обратилась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в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Октябрьский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райком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комсомола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с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просьбой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послать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ее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фронт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.</a:t>
            </a:r>
          </a:p>
          <a:p>
            <a:pPr algn="ctr">
              <a:lnSpc>
                <a:spcPts val="3265"/>
              </a:lnSpc>
              <a:spcBef>
                <a:spcPct val="0"/>
              </a:spcBef>
            </a:pPr>
            <a:endParaRPr lang="en-US" sz="3139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Вскоре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она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была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направлена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в </a:t>
            </a:r>
            <a:r>
              <a:rPr lang="ru-RU" sz="3139" dirty="0">
                <a:solidFill>
                  <a:srgbClr val="000000"/>
                </a:solidFill>
                <a:latin typeface="Muller"/>
              </a:rPr>
              <a:t>специальное подразделение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действовавш</a:t>
            </a:r>
            <a:r>
              <a:rPr lang="ru-RU" sz="3139" dirty="0">
                <a:solidFill>
                  <a:srgbClr val="000000"/>
                </a:solidFill>
                <a:latin typeface="Muller"/>
              </a:rPr>
              <a:t>ее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по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заданию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штаба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Западного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фронта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в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можайском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направлении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3265"/>
              </a:lnSpc>
              <a:spcBef>
                <a:spcPct val="0"/>
              </a:spcBef>
            </a:pPr>
            <a:endParaRPr lang="en-US" sz="3139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139" dirty="0" err="1">
                <a:solidFill>
                  <a:srgbClr val="000000"/>
                </a:solidFill>
                <a:latin typeface="Muller"/>
              </a:rPr>
              <a:t>Дважды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направлялась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в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тыл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противника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139" dirty="0">
                <a:solidFill>
                  <a:srgbClr val="000000"/>
                </a:solidFill>
                <a:latin typeface="Muller"/>
              </a:rPr>
              <a:t>В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конце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ноября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1941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года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в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районе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деревне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Петрищево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(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Рузский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район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Московской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области)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была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схвачена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139" dirty="0" err="1">
                <a:solidFill>
                  <a:srgbClr val="000000"/>
                </a:solidFill>
                <a:latin typeface="Muller"/>
              </a:rPr>
              <a:t>фашистами</a:t>
            </a:r>
            <a:r>
              <a:rPr lang="en-US" sz="3139" dirty="0">
                <a:solidFill>
                  <a:srgbClr val="000000"/>
                </a:solidFill>
                <a:latin typeface="Mulle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721592" y="159963"/>
            <a:ext cx="1326702" cy="13267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973664" y="663960"/>
            <a:ext cx="30837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4"/>
              </a:lnSpc>
              <a:spcBef>
                <a:spcPct val="0"/>
              </a:spcBef>
            </a:pPr>
            <a:r>
              <a:rPr lang="en-US" sz="768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Биография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21592" y="159963"/>
            <a:ext cx="1326702" cy="1326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45669"/>
          <a:stretch>
            <a:fillRect/>
          </a:stretch>
        </p:blipFill>
        <p:spPr>
          <a:xfrm>
            <a:off x="12531963" y="3184761"/>
            <a:ext cx="5787988" cy="71022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36462" y="2362035"/>
            <a:ext cx="12487458" cy="751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</a:pPr>
            <a:r>
              <a:rPr lang="en-US" sz="2954" dirty="0">
                <a:solidFill>
                  <a:srgbClr val="000000"/>
                </a:solidFill>
                <a:latin typeface="Muller"/>
              </a:rPr>
              <a:t>В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ночь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с 21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22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ноября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1941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года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Зоя Космодемьянская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перешла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линию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фронта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в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составе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специальной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диверсионно-разведывательной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группы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из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10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человек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3072"/>
              </a:lnSpc>
            </a:pPr>
            <a:endParaRPr lang="en-US" sz="2954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072"/>
              </a:lnSpc>
            </a:pPr>
            <a:r>
              <a:rPr lang="en-US" sz="2954" dirty="0" err="1">
                <a:solidFill>
                  <a:srgbClr val="000000"/>
                </a:solidFill>
                <a:latin typeface="Muller"/>
              </a:rPr>
              <a:t>Уже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оккупированной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территории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бойцы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в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глубине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леса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напоролись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вражеский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патруль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.</a:t>
            </a:r>
          </a:p>
          <a:p>
            <a:pPr algn="ctr">
              <a:lnSpc>
                <a:spcPts val="3072"/>
              </a:lnSpc>
            </a:pPr>
            <a:endParaRPr lang="en-US" sz="2954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072"/>
              </a:lnSpc>
            </a:pP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Кто-то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погиб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кто-то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проявив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малодушие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повернул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назад</a:t>
            </a:r>
            <a:r>
              <a:rPr lang="ru-RU" sz="2954" dirty="0">
                <a:solidFill>
                  <a:srgbClr val="000000"/>
                </a:solidFill>
                <a:latin typeface="Muller"/>
              </a:rPr>
              <a:t>.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ru-RU" sz="2954" dirty="0">
                <a:solidFill>
                  <a:srgbClr val="000000"/>
                </a:solidFill>
                <a:latin typeface="Muller"/>
              </a:rPr>
              <a:t>Только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трое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–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командир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группы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Борис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Крайнов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, Зоя Космодемьянская и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комсорг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разведшколы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Василий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Клубков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продолжили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движение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ранее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определённому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маршруту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3072"/>
              </a:lnSpc>
            </a:pPr>
            <a:endParaRPr lang="en-US" sz="2954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072"/>
              </a:lnSpc>
            </a:pPr>
            <a:r>
              <a:rPr lang="en-US" sz="2954" dirty="0">
                <a:solidFill>
                  <a:srgbClr val="000000"/>
                </a:solidFill>
                <a:latin typeface="Muller"/>
              </a:rPr>
              <a:t>В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ночь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с 27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28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ноября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они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достигли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деревни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Петрищево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где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помимо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других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военных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объектов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гитлеровцев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предстояло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уничтожить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тщательно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замаскированный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под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конюшню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полевой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пункт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радио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- и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радиотехнической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954" dirty="0" err="1">
                <a:solidFill>
                  <a:srgbClr val="000000"/>
                </a:solidFill>
                <a:latin typeface="Muller"/>
              </a:rPr>
              <a:t>разведки</a:t>
            </a:r>
            <a:r>
              <a:rPr lang="en-US" sz="2954" dirty="0">
                <a:solidFill>
                  <a:srgbClr val="000000"/>
                </a:solidFill>
                <a:latin typeface="Muller"/>
              </a:rPr>
              <a:t>.</a:t>
            </a:r>
          </a:p>
          <a:p>
            <a:pPr algn="ctr">
              <a:lnSpc>
                <a:spcPts val="3072"/>
              </a:lnSpc>
            </a:pPr>
            <a:endParaRPr lang="en-US" sz="2954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072"/>
              </a:lnSpc>
            </a:pPr>
            <a:endParaRPr lang="en-US" sz="2954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072"/>
              </a:lnSpc>
              <a:spcBef>
                <a:spcPct val="0"/>
              </a:spcBef>
            </a:pPr>
            <a:endParaRPr lang="en-US" sz="2954" dirty="0">
              <a:solidFill>
                <a:srgbClr val="000000"/>
              </a:solidFill>
              <a:latin typeface="Mull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07546" y="967636"/>
            <a:ext cx="6106942" cy="105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4"/>
              </a:lnSpc>
              <a:spcBef>
                <a:spcPct val="0"/>
              </a:spcBef>
            </a:pPr>
            <a:r>
              <a:rPr lang="en-US" sz="7686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Подвиг</a:t>
            </a:r>
            <a:r>
              <a:rPr lang="en-US" sz="768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 </a:t>
            </a:r>
            <a:r>
              <a:rPr lang="en-US" sz="7686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девушки</a:t>
            </a:r>
            <a:r>
              <a:rPr lang="en-US" sz="768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21592" y="159963"/>
            <a:ext cx="1326702" cy="1326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67804" t="1609"/>
          <a:stretch>
            <a:fillRect/>
          </a:stretch>
        </p:blipFill>
        <p:spPr>
          <a:xfrm rot="265819">
            <a:off x="13259566" y="2891955"/>
            <a:ext cx="3355811" cy="576174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38800" y="880465"/>
            <a:ext cx="6218459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7"/>
              </a:lnSpc>
              <a:spcBef>
                <a:spcPct val="0"/>
              </a:spcBef>
            </a:pPr>
            <a:r>
              <a:rPr lang="ru-RU" sz="683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наказание</a:t>
            </a:r>
            <a:endParaRPr lang="en-US" sz="683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ach Milk 2.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0166" y="1943100"/>
            <a:ext cx="9994034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482" dirty="0">
                <a:latin typeface="Muller"/>
              </a:rPr>
              <a:t>   </a:t>
            </a:r>
            <a:r>
              <a:rPr lang="en-US" sz="3200" dirty="0" err="1" smtClean="0">
                <a:latin typeface="Muller"/>
              </a:rPr>
              <a:t>Зоя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Космодемьянская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проникает</a:t>
            </a:r>
            <a:r>
              <a:rPr lang="en-US" sz="3200" dirty="0" smtClean="0">
                <a:latin typeface="Muller"/>
              </a:rPr>
              <a:t> в </a:t>
            </a:r>
            <a:r>
              <a:rPr lang="en-US" sz="3200" dirty="0" err="1" smtClean="0">
                <a:latin typeface="Muller"/>
              </a:rPr>
              <a:t>южную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часть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деревни</a:t>
            </a:r>
            <a:r>
              <a:rPr lang="en-US" sz="3200" dirty="0" smtClean="0">
                <a:latin typeface="Muller"/>
              </a:rPr>
              <a:t> и </a:t>
            </a:r>
            <a:r>
              <a:rPr lang="en-US" sz="3200" dirty="0" err="1" smtClean="0">
                <a:latin typeface="Muller"/>
              </a:rPr>
              <a:t>бутылками</a:t>
            </a:r>
            <a:r>
              <a:rPr lang="en-US" sz="3200" dirty="0" smtClean="0">
                <a:latin typeface="Muller"/>
              </a:rPr>
              <a:t> с </a:t>
            </a:r>
            <a:r>
              <a:rPr lang="en-US" sz="3200" dirty="0" err="1" smtClean="0">
                <a:latin typeface="Muller"/>
              </a:rPr>
              <a:t>зажигательной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смесью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уничтожает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дома</a:t>
            </a:r>
            <a:r>
              <a:rPr lang="en-US" sz="3200" dirty="0" smtClean="0">
                <a:latin typeface="Muller"/>
              </a:rPr>
              <a:t>, </a:t>
            </a:r>
            <a:r>
              <a:rPr lang="en-US" sz="3200" dirty="0" err="1" smtClean="0">
                <a:latin typeface="Muller"/>
              </a:rPr>
              <a:t>где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квартируют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немцы</a:t>
            </a:r>
            <a:r>
              <a:rPr lang="en-US" sz="3200" dirty="0" smtClean="0">
                <a:latin typeface="Muller"/>
              </a:rPr>
              <a:t>. 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00" dirty="0" smtClean="0">
                <a:latin typeface="Muller"/>
              </a:rPr>
              <a:t>    </a:t>
            </a:r>
            <a:r>
              <a:rPr lang="en-US" sz="3200" dirty="0" err="1" smtClean="0">
                <a:latin typeface="Muller"/>
              </a:rPr>
              <a:t>Зоя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успешно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выполнила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боевое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задание</a:t>
            </a:r>
            <a:r>
              <a:rPr lang="en-US" sz="3200" dirty="0" smtClean="0">
                <a:latin typeface="Muller"/>
              </a:rPr>
              <a:t> - </a:t>
            </a:r>
            <a:r>
              <a:rPr lang="en-US" sz="3200" dirty="0" err="1" smtClean="0">
                <a:latin typeface="Muller"/>
              </a:rPr>
              <a:t>бутылками</a:t>
            </a:r>
            <a:r>
              <a:rPr lang="en-US" sz="3200" dirty="0" smtClean="0">
                <a:latin typeface="Muller"/>
              </a:rPr>
              <a:t> «КС» </a:t>
            </a:r>
            <a:r>
              <a:rPr lang="en-US" sz="3200" dirty="0" err="1" smtClean="0">
                <a:latin typeface="Muller"/>
              </a:rPr>
              <a:t>уничтожила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двавтомобильа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дома</a:t>
            </a:r>
            <a:r>
              <a:rPr lang="en-US" sz="3200" dirty="0" smtClean="0">
                <a:latin typeface="Muller"/>
              </a:rPr>
              <a:t> и </a:t>
            </a:r>
            <a:r>
              <a:rPr lang="en-US" sz="3200" dirty="0" err="1" smtClean="0">
                <a:latin typeface="Muller"/>
              </a:rPr>
              <a:t>вражеский</a:t>
            </a:r>
            <a:r>
              <a:rPr lang="en-US" sz="3200" dirty="0" smtClean="0">
                <a:latin typeface="Muller"/>
              </a:rPr>
              <a:t>. 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endParaRPr lang="ru-RU" sz="3200" dirty="0" smtClean="0">
              <a:latin typeface="Muller"/>
            </a:endParaRP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ru-RU" sz="3200" dirty="0" smtClean="0">
                <a:latin typeface="Muller"/>
              </a:rPr>
              <a:t>После поджога Зоя убежала </a:t>
            </a:r>
            <a:r>
              <a:rPr lang="ru-RU" sz="3200" dirty="0">
                <a:latin typeface="Muller"/>
              </a:rPr>
              <a:t>в </a:t>
            </a:r>
            <a:r>
              <a:rPr lang="ru-RU" sz="3200" dirty="0" smtClean="0">
                <a:latin typeface="Muller"/>
              </a:rPr>
              <a:t>лес.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ru-RU" sz="3200" dirty="0" smtClean="0">
                <a:latin typeface="Muller"/>
              </a:rPr>
              <a:t>Так как у нее остались еще бутылки </a:t>
            </a:r>
            <a:r>
              <a:rPr lang="ru-RU" sz="3200" dirty="0">
                <a:latin typeface="Muller"/>
              </a:rPr>
              <a:t>с зажигательной </a:t>
            </a:r>
            <a:r>
              <a:rPr lang="ru-RU" sz="3200" dirty="0" smtClean="0">
                <a:latin typeface="Muller"/>
              </a:rPr>
              <a:t>смесью,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ru-RU" sz="3200" dirty="0" smtClean="0">
                <a:latin typeface="Muller"/>
              </a:rPr>
              <a:t>она </a:t>
            </a:r>
            <a:r>
              <a:rPr lang="ru-RU" sz="3200" dirty="0">
                <a:latin typeface="Muller"/>
              </a:rPr>
              <a:t>решила вернуться в </a:t>
            </a:r>
            <a:r>
              <a:rPr lang="ru-RU" sz="3200" dirty="0" smtClean="0">
                <a:latin typeface="Muller"/>
              </a:rPr>
              <a:t>деревню и отомстить врагам.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00" dirty="0" err="1" smtClean="0">
                <a:latin typeface="Muller"/>
              </a:rPr>
              <a:t>Однако</a:t>
            </a:r>
            <a:r>
              <a:rPr lang="en-US" sz="3200" dirty="0" smtClean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при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возвращении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 smtClean="0">
                <a:latin typeface="Muller"/>
              </a:rPr>
              <a:t>обратно</a:t>
            </a:r>
            <a:r>
              <a:rPr lang="en-US" sz="3200" dirty="0" smtClean="0">
                <a:latin typeface="Muller"/>
              </a:rPr>
              <a:t>, </a:t>
            </a:r>
            <a:r>
              <a:rPr lang="en-US" sz="3200" dirty="0" err="1">
                <a:latin typeface="Muller"/>
              </a:rPr>
              <a:t>её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заметил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местный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староста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Свиридов</a:t>
            </a:r>
            <a:r>
              <a:rPr lang="ru-RU" sz="3200" dirty="0">
                <a:latin typeface="Muller"/>
              </a:rPr>
              <a:t>, чей сарай она хотела поджечь</a:t>
            </a:r>
            <a:r>
              <a:rPr lang="en-US" sz="3200" dirty="0">
                <a:latin typeface="Muller"/>
              </a:rPr>
              <a:t>.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Он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вызвал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фашистов</a:t>
            </a:r>
            <a:r>
              <a:rPr lang="en-US" sz="3200" dirty="0">
                <a:latin typeface="Muller"/>
              </a:rPr>
              <a:t>. 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3200" dirty="0">
                <a:latin typeface="Muller"/>
              </a:rPr>
              <a:t>Зоя </a:t>
            </a:r>
            <a:r>
              <a:rPr lang="en-US" sz="3200" dirty="0" err="1">
                <a:latin typeface="Muller"/>
              </a:rPr>
              <a:t>была</a:t>
            </a:r>
            <a:r>
              <a:rPr lang="en-US" sz="3200" dirty="0">
                <a:latin typeface="Muller"/>
              </a:rPr>
              <a:t> </a:t>
            </a:r>
            <a:r>
              <a:rPr lang="en-US" sz="3200" dirty="0" err="1">
                <a:latin typeface="Muller"/>
              </a:rPr>
              <a:t>арестована</a:t>
            </a:r>
            <a:r>
              <a:rPr lang="en-US" sz="3200" dirty="0">
                <a:latin typeface="Muller"/>
              </a:rPr>
              <a:t>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82576">
            <a:off x="10282326" y="1409185"/>
            <a:ext cx="5519432" cy="799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21592" y="159963"/>
            <a:ext cx="1326702" cy="1326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51754">
            <a:off x="583857" y="2629320"/>
            <a:ext cx="8119193" cy="52796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t="2914" b="17004"/>
          <a:stretch>
            <a:fillRect/>
          </a:stretch>
        </p:blipFill>
        <p:spPr>
          <a:xfrm rot="141628">
            <a:off x="4308801" y="6328485"/>
            <a:ext cx="3777944" cy="27570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925527" y="2298394"/>
            <a:ext cx="8333773" cy="683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8"/>
              </a:lnSpc>
              <a:spcBef>
                <a:spcPct val="0"/>
              </a:spcBef>
            </a:pPr>
            <a:r>
              <a:rPr lang="en-US" sz="3690" dirty="0" err="1">
                <a:solidFill>
                  <a:srgbClr val="000000"/>
                </a:solidFill>
                <a:latin typeface="Muller"/>
              </a:rPr>
              <a:t>Фашистские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палачи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подвергли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партизанку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жестоким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пыткам</a:t>
            </a:r>
            <a:endParaRPr lang="en-US" sz="3690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838"/>
              </a:lnSpc>
              <a:spcBef>
                <a:spcPct val="0"/>
              </a:spcBef>
            </a:pP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От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нее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требовали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признания</a:t>
            </a:r>
            <a:r>
              <a:rPr lang="ru-RU" sz="3690" dirty="0">
                <a:solidFill>
                  <a:srgbClr val="000000"/>
                </a:solidFill>
                <a:latin typeface="Muller"/>
              </a:rPr>
              <a:t>,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кто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и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зачем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ее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послал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3838"/>
              </a:lnSpc>
              <a:spcBef>
                <a:spcPct val="0"/>
              </a:spcBef>
            </a:pPr>
            <a:endParaRPr lang="en-US" sz="3690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838"/>
              </a:lnSpc>
              <a:spcBef>
                <a:spcPct val="0"/>
              </a:spcBef>
            </a:pPr>
            <a:r>
              <a:rPr lang="en-US" sz="3690" dirty="0" err="1">
                <a:solidFill>
                  <a:srgbClr val="000000"/>
                </a:solidFill>
                <a:latin typeface="Muller"/>
              </a:rPr>
              <a:t>Мужественная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комсомолка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не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ответила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ни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один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вопрос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гитлеровцев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3838"/>
              </a:lnSpc>
              <a:spcBef>
                <a:spcPct val="0"/>
              </a:spcBef>
            </a:pPr>
            <a:r>
              <a:rPr lang="en-US" sz="3690" dirty="0" err="1">
                <a:solidFill>
                  <a:srgbClr val="000000"/>
                </a:solidFill>
                <a:latin typeface="Muller"/>
              </a:rPr>
              <a:t>Она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даже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не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назвала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своего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подлинного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имени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и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фамилии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.</a:t>
            </a:r>
          </a:p>
          <a:p>
            <a:pPr algn="ctr">
              <a:lnSpc>
                <a:spcPts val="3838"/>
              </a:lnSpc>
              <a:spcBef>
                <a:spcPct val="0"/>
              </a:spcBef>
            </a:pPr>
            <a:endParaRPr lang="en-US" sz="3690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3838"/>
              </a:lnSpc>
              <a:spcBef>
                <a:spcPct val="0"/>
              </a:spcBef>
            </a:pP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После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долгих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и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мучительных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истязаний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Зою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ru-RU" sz="3690" dirty="0">
                <a:solidFill>
                  <a:srgbClr val="000000"/>
                </a:solidFill>
                <a:latin typeface="Muller"/>
              </a:rPr>
              <a:t>решили повесить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сельской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площади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3690" dirty="0" err="1">
                <a:solidFill>
                  <a:srgbClr val="000000"/>
                </a:solidFill>
                <a:latin typeface="Muller"/>
              </a:rPr>
              <a:t>Петрищева</a:t>
            </a:r>
            <a:r>
              <a:rPr lang="en-US" sz="3690" dirty="0">
                <a:solidFill>
                  <a:srgbClr val="000000"/>
                </a:solidFill>
                <a:latin typeface="Mulle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3843" y="880465"/>
            <a:ext cx="5783416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7"/>
              </a:lnSpc>
              <a:spcBef>
                <a:spcPct val="0"/>
              </a:spcBef>
            </a:pPr>
            <a:r>
              <a:rPr lang="ru-RU" sz="683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наказание</a:t>
            </a:r>
            <a:endParaRPr lang="en-US" sz="683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ach Milk 2.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82070">
            <a:off x="714591" y="1662092"/>
            <a:ext cx="6762155" cy="50771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721592" y="159963"/>
            <a:ext cx="1326702" cy="13267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20874" y="5622074"/>
            <a:ext cx="5160976" cy="31384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181851" y="990600"/>
            <a:ext cx="8257044" cy="324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2"/>
              </a:lnSpc>
              <a:spcBef>
                <a:spcPct val="0"/>
              </a:spcBef>
            </a:pPr>
            <a:r>
              <a:rPr lang="ru-RU" sz="2656" dirty="0">
                <a:solidFill>
                  <a:srgbClr val="000000"/>
                </a:solidFill>
                <a:latin typeface="Muller"/>
              </a:rPr>
              <a:t>29 ноября 1941 года. 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В 10:30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утра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Космодемьянскую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вывели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улицу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где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уже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была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сооружена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виселица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.</a:t>
            </a:r>
          </a:p>
          <a:p>
            <a:pPr algn="ctr">
              <a:lnSpc>
                <a:spcPts val="2762"/>
              </a:lnSpc>
              <a:spcBef>
                <a:spcPct val="0"/>
              </a:spcBef>
            </a:pPr>
            <a:r>
              <a:rPr lang="en-US" sz="2656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грудь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ей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повесили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табличку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с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надписью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«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Поджигатель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домов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». </a:t>
            </a:r>
          </a:p>
          <a:p>
            <a:pPr algn="ctr">
              <a:lnSpc>
                <a:spcPts val="2762"/>
              </a:lnSpc>
              <a:spcBef>
                <a:spcPct val="0"/>
              </a:spcBef>
            </a:pPr>
            <a:r>
              <a:rPr lang="en-US" sz="2656" dirty="0" err="1">
                <a:solidFill>
                  <a:srgbClr val="000000"/>
                </a:solidFill>
                <a:latin typeface="Muller"/>
              </a:rPr>
              <a:t>Когда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Космодемьянскую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подвели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к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виселице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, </a:t>
            </a:r>
            <a:r>
              <a:rPr lang="ru-RU" sz="2656" dirty="0">
                <a:solidFill>
                  <a:srgbClr val="000000"/>
                </a:solidFill>
                <a:latin typeface="Muller"/>
              </a:rPr>
              <a:t>местная жительница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Смирнова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ударила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её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по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ногам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палкой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крикнув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: "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Кому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ты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навредила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? </a:t>
            </a:r>
          </a:p>
          <a:p>
            <a:pPr algn="ctr">
              <a:lnSpc>
                <a:spcPts val="2762"/>
              </a:lnSpc>
              <a:spcBef>
                <a:spcPct val="0"/>
              </a:spcBef>
            </a:pPr>
            <a:r>
              <a:rPr lang="en-US" sz="2656" dirty="0" err="1">
                <a:solidFill>
                  <a:srgbClr val="000000"/>
                </a:solidFill>
                <a:latin typeface="Muller"/>
              </a:rPr>
              <a:t>Мой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дом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сожгла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, а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немцам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ничего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не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656" dirty="0" err="1">
                <a:solidFill>
                  <a:srgbClr val="000000"/>
                </a:solidFill>
                <a:latin typeface="Muller"/>
              </a:rPr>
              <a:t>сделала</a:t>
            </a:r>
            <a:r>
              <a:rPr lang="en-US" sz="2656" dirty="0">
                <a:solidFill>
                  <a:srgbClr val="000000"/>
                </a:solidFill>
                <a:latin typeface="Muller"/>
              </a:rPr>
              <a:t>…"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15734" y="4706228"/>
            <a:ext cx="7671975" cy="467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729" dirty="0" err="1">
                <a:solidFill>
                  <a:srgbClr val="000000"/>
                </a:solidFill>
                <a:latin typeface="Muller"/>
              </a:rPr>
              <a:t>До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самой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виселицы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вели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её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под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руки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729" dirty="0" err="1">
                <a:solidFill>
                  <a:srgbClr val="000000"/>
                </a:solidFill>
                <a:latin typeface="Muller"/>
              </a:rPr>
              <a:t>Шла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ровно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, с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поднятой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головой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молча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гордо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.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Довели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до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виселицы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. </a:t>
            </a:r>
          </a:p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729" dirty="0" err="1">
                <a:solidFill>
                  <a:srgbClr val="000000"/>
                </a:solidFill>
                <a:latin typeface="Muller"/>
              </a:rPr>
              <a:t>Вокруг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виселицы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было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много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немцев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и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гражданских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.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Подвели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к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виселице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скомандовали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расширить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круг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во</a:t>
            </a:r>
            <a:r>
              <a:rPr lang="ru-RU" sz="2729" dirty="0">
                <a:solidFill>
                  <a:srgbClr val="000000"/>
                </a:solidFill>
                <a:latin typeface="Muller"/>
              </a:rPr>
              <a:t>зле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виселицы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и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стали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её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фотографировать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… </a:t>
            </a:r>
          </a:p>
          <a:p>
            <a:pPr algn="ctr">
              <a:lnSpc>
                <a:spcPts val="2839"/>
              </a:lnSpc>
              <a:spcBef>
                <a:spcPct val="0"/>
              </a:spcBef>
            </a:pPr>
            <a:endParaRPr lang="en-US" sz="2729" dirty="0">
              <a:solidFill>
                <a:srgbClr val="000000"/>
              </a:solidFill>
              <a:latin typeface="Muller"/>
            </a:endParaRPr>
          </a:p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729" dirty="0" err="1">
                <a:latin typeface="Muller"/>
              </a:rPr>
              <a:t>Она</a:t>
            </a:r>
            <a:r>
              <a:rPr lang="en-US" sz="2729" dirty="0"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крикнула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: «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Граждане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!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Вы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не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стойте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,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не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смотрите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, а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надо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помогать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воевать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!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Эта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моя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смерть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 —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это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моё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достижение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».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После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этого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один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офицер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замахнулся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, а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другие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закричали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на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729" dirty="0" err="1">
                <a:solidFill>
                  <a:srgbClr val="000000"/>
                </a:solidFill>
                <a:latin typeface="Muller"/>
              </a:rPr>
              <a:t>неё</a:t>
            </a:r>
            <a:r>
              <a:rPr lang="en-US" sz="2729" dirty="0">
                <a:solidFill>
                  <a:srgbClr val="000000"/>
                </a:solidFill>
                <a:latin typeface="Muller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21592" y="159963"/>
            <a:ext cx="1326702" cy="1326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819319" y="1486666"/>
            <a:ext cx="4902274" cy="7686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38985" y="1344086"/>
            <a:ext cx="3828403" cy="29589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24050" y="1773378"/>
            <a:ext cx="8511153" cy="674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</a:pPr>
            <a:r>
              <a:rPr lang="en-US" sz="36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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Тело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девушки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провисело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на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виселице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больше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месяца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подвергалось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надругательствам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со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стороны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немцев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. </a:t>
            </a:r>
          </a:p>
          <a:p>
            <a:pPr algn="ctr">
              <a:lnSpc>
                <a:spcPts val="3847"/>
              </a:lnSpc>
            </a:pP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Только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под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Новый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год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немцы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приказали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убрать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виселицу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, и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жители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смогли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похоронить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тело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Зои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/>
              </a:rPr>
              <a:t>.</a:t>
            </a:r>
          </a:p>
          <a:p>
            <a:pPr algn="ctr">
              <a:lnSpc>
                <a:spcPts val="3847"/>
              </a:lnSpc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" panose="020B0604020202020204" charset="-52"/>
            </a:endParaRPr>
          </a:p>
          <a:p>
            <a:pPr algn="ctr">
              <a:lnSpc>
                <a:spcPts val="3847"/>
              </a:lnSpc>
            </a:pP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За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свой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подвиг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Зое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Космодемьянской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было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посмертно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присвоено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звание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Героя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Советского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Союза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. </a:t>
            </a:r>
          </a:p>
          <a:p>
            <a:pPr algn="ctr">
              <a:lnSpc>
                <a:spcPts val="3847"/>
              </a:lnSpc>
            </a:pP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Она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стала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символом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мужества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героической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борьбы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против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фашистских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захватчиков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" panose="020B0604020202020204" charset="-52"/>
              </a:rPr>
              <a:t>.</a:t>
            </a:r>
          </a:p>
          <a:p>
            <a:pPr algn="ctr">
              <a:lnSpc>
                <a:spcPts val="3847"/>
              </a:lnSpc>
              <a:spcBef>
                <a:spcPct val="0"/>
              </a:spcBef>
            </a:pPr>
            <a:endParaRPr lang="en-US" sz="135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53186" y="9397689"/>
            <a:ext cx="4834539" cy="58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2"/>
              </a:lnSpc>
              <a:spcBef>
                <a:spcPct val="0"/>
              </a:spcBef>
            </a:pP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Памятник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 </a:t>
            </a: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Зое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 </a:t>
            </a: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Космодемьянской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 в </a:t>
            </a: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деревне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 </a:t>
            </a: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Петрищево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. </a:t>
            </a:r>
          </a:p>
          <a:p>
            <a:pPr algn="ctr">
              <a:lnSpc>
                <a:spcPts val="2222"/>
              </a:lnSpc>
              <a:spcBef>
                <a:spcPct val="0"/>
              </a:spcBef>
            </a:pP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Мать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 </a:t>
            </a: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Зои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 Л.Т. Космодемьянская у </a:t>
            </a: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памятника</a:t>
            </a:r>
            <a:r>
              <a:rPr lang="en-US" sz="2136" dirty="0">
                <a:solidFill>
                  <a:srgbClr val="FFFFFF"/>
                </a:solidFill>
                <a:latin typeface="Peach Milk 2.0"/>
              </a:rPr>
              <a:t> </a:t>
            </a:r>
            <a:r>
              <a:rPr lang="en-US" sz="2136" dirty="0" err="1">
                <a:solidFill>
                  <a:srgbClr val="FFFFFF"/>
                </a:solidFill>
                <a:latin typeface="Peach Milk 2.0"/>
              </a:rPr>
              <a:t>дочери</a:t>
            </a:r>
            <a:endParaRPr lang="en-US" sz="2136" dirty="0">
              <a:solidFill>
                <a:srgbClr val="FFFFFF"/>
              </a:solidFill>
              <a:latin typeface="Peach Milk 2.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 l="8879" t="6883" r="4264" b="15693"/>
          <a:stretch>
            <a:fillRect/>
          </a:stretch>
        </p:blipFill>
        <p:spPr>
          <a:xfrm rot="335007">
            <a:off x="15325949" y="7450561"/>
            <a:ext cx="2407836" cy="1609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21592" y="159963"/>
            <a:ext cx="1326702" cy="1326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3522671" y="1814513"/>
            <a:ext cx="13217080" cy="84724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181245" y="3231626"/>
            <a:ext cx="1154034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6"/>
              </a:lnSpc>
            </a:pPr>
            <a:r>
              <a:rPr lang="en-US" sz="2851" dirty="0">
                <a:solidFill>
                  <a:srgbClr val="FFFFFF"/>
                </a:solidFill>
                <a:latin typeface="Muller"/>
              </a:rPr>
              <a:t>«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Сколько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нас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ни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вешайте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,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всех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не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перевешаете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,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нас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170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миллионов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. </a:t>
            </a:r>
          </a:p>
          <a:p>
            <a:pPr algn="ctr">
              <a:lnSpc>
                <a:spcPts val="2966"/>
              </a:lnSpc>
            </a:pPr>
            <a:r>
              <a:rPr lang="en-US" sz="2851" dirty="0" err="1">
                <a:solidFill>
                  <a:srgbClr val="FFFFFF"/>
                </a:solidFill>
                <a:latin typeface="Muller"/>
              </a:rPr>
              <a:t>Но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за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меня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вам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наши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товарищи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>
                <a:solidFill>
                  <a:srgbClr val="FFFFFF"/>
                </a:solidFill>
                <a:latin typeface="Muller"/>
              </a:rPr>
              <a:t>отомстят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»</a:t>
            </a:r>
            <a:r>
              <a:rPr lang="ru-RU" sz="2851" dirty="0">
                <a:solidFill>
                  <a:srgbClr val="FFFFFF"/>
                </a:solidFill>
                <a:latin typeface="Muller"/>
              </a:rPr>
              <a:t>.</a:t>
            </a:r>
            <a:r>
              <a:rPr lang="en-US" sz="2851" dirty="0">
                <a:solidFill>
                  <a:srgbClr val="FFFFFF"/>
                </a:solidFill>
                <a:latin typeface="Muller"/>
              </a:rPr>
              <a:t> </a:t>
            </a:r>
            <a:r>
              <a:rPr lang="en-US" sz="2851" dirty="0" err="1" smtClean="0">
                <a:solidFill>
                  <a:srgbClr val="000000"/>
                </a:solidFill>
                <a:latin typeface="Muller"/>
              </a:rPr>
              <a:t>Зоя</a:t>
            </a:r>
            <a:r>
              <a:rPr lang="en-US" sz="2851" dirty="0" smtClean="0">
                <a:solidFill>
                  <a:srgbClr val="000000"/>
                </a:solidFill>
                <a:latin typeface="Muller"/>
              </a:rPr>
              <a:t> </a:t>
            </a:r>
            <a:r>
              <a:rPr lang="en-US" sz="2851" dirty="0" err="1" smtClean="0">
                <a:solidFill>
                  <a:srgbClr val="000000"/>
                </a:solidFill>
                <a:latin typeface="Muller"/>
              </a:rPr>
              <a:t>Космодемьянская</a:t>
            </a:r>
            <a:endParaRPr lang="ru-RU" sz="2851" dirty="0">
              <a:solidFill>
                <a:srgbClr val="000000"/>
              </a:solidFill>
              <a:latin typeface="Mull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67067" y="4407323"/>
            <a:ext cx="10568702" cy="31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казненная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фашистами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в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деревне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Петрищево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Московской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области 29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ноября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1941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года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. </a:t>
            </a:r>
          </a:p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первая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женщина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, </a:t>
            </a:r>
          </a:p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удостоенная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звания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Герой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Советского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Союза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(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посмертно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) </a:t>
            </a:r>
          </a:p>
          <a:p>
            <a:pPr algn="ctr">
              <a:lnSpc>
                <a:spcPts val="4135"/>
              </a:lnSpc>
              <a:spcBef>
                <a:spcPct val="0"/>
              </a:spcBef>
            </a:pP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во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время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Великой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Отечественной</a:t>
            </a:r>
            <a:r>
              <a:rPr lang="en-US" sz="3976" dirty="0">
                <a:solidFill>
                  <a:srgbClr val="000000"/>
                </a:solidFill>
                <a:latin typeface="Peach Milk 2.0"/>
              </a:rPr>
              <a:t> </a:t>
            </a:r>
            <a:r>
              <a:rPr lang="en-US" sz="3976" dirty="0" err="1">
                <a:solidFill>
                  <a:srgbClr val="000000"/>
                </a:solidFill>
                <a:latin typeface="Peach Milk 2.0"/>
              </a:rPr>
              <a:t>войны</a:t>
            </a:r>
            <a:endParaRPr lang="en-US" sz="3976" dirty="0">
              <a:solidFill>
                <a:srgbClr val="000000"/>
              </a:solidFill>
              <a:latin typeface="Peach Milk 2.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34818" y="1076324"/>
            <a:ext cx="580498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10"/>
              </a:lnSpc>
              <a:spcBef>
                <a:spcPct val="0"/>
              </a:spcBef>
            </a:pPr>
            <a:r>
              <a:rPr lang="en-US" sz="6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Зоя Космодемьянская</a:t>
            </a:r>
          </a:p>
          <a:p>
            <a:pPr algn="ctr">
              <a:lnSpc>
                <a:spcPts val="6310"/>
              </a:lnSpc>
              <a:spcBef>
                <a:spcPct val="0"/>
              </a:spcBef>
            </a:pPr>
            <a:r>
              <a:rPr lang="en-US" sz="6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ach Milk 2.0"/>
              </a:rPr>
              <a:t>1923 – 1941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34200" y="8090686"/>
            <a:ext cx="9144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966"/>
              </a:lnSpc>
            </a:pPr>
            <a:r>
              <a:rPr lang="ru-RU" sz="2800" dirty="0">
                <a:solidFill>
                  <a:schemeClr val="bg1"/>
                </a:solidFill>
                <a:latin typeface="Muller"/>
              </a:rPr>
              <a:t>О гибели Зои узнали из статьи в «Правде», что вызвало резонанс в Красной армии.</a:t>
            </a:r>
          </a:p>
          <a:p>
            <a:pPr algn="ctr">
              <a:lnSpc>
                <a:spcPts val="2966"/>
              </a:lnSpc>
            </a:pPr>
            <a:r>
              <a:rPr lang="ru-RU" sz="2800" dirty="0">
                <a:solidFill>
                  <a:schemeClr val="bg1"/>
                </a:solidFill>
                <a:latin typeface="Muller"/>
              </a:rPr>
              <a:t> На танках и самолетах писали «Отомстим за Зою»</a:t>
            </a:r>
            <a:endParaRPr lang="en-US" sz="2800" dirty="0">
              <a:solidFill>
                <a:schemeClr val="bg1"/>
              </a:solidFill>
              <a:latin typeface="Muller"/>
            </a:endParaRPr>
          </a:p>
          <a:p>
            <a:pPr algn="ctr">
              <a:lnSpc>
                <a:spcPts val="2966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Mull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T4CTUPCNHN5M-1019478048-1505</_dlc_DocId>
    <_dlc_DocIdUrl xmlns="c71519f2-859d-46c1-a1b6-2941efed936d">
      <Url>http://www.eduportal44.ru/chuhloma/povalihino/1/_layouts/15/DocIdRedir.aspx?ID=T4CTUPCNHN5M-1019478048-1505</Url>
      <Description>T4CTUPCNHN5M-1019478048-1505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2B6739-9B87-4C97-8EF0-D6243295A880}"/>
</file>

<file path=customXml/itemProps2.xml><?xml version="1.0" encoding="utf-8"?>
<ds:datastoreItem xmlns:ds="http://schemas.openxmlformats.org/officeDocument/2006/customXml" ds:itemID="{92A2B157-20F7-4EDC-8288-255D14ECC3B4}"/>
</file>

<file path=customXml/itemProps3.xml><?xml version="1.0" encoding="utf-8"?>
<ds:datastoreItem xmlns:ds="http://schemas.openxmlformats.org/officeDocument/2006/customXml" ds:itemID="{9E9D8601-37D9-4283-AA47-DC9A3879A75E}"/>
</file>

<file path=customXml/itemProps4.xml><?xml version="1.0" encoding="utf-8"?>
<ds:datastoreItem xmlns:ds="http://schemas.openxmlformats.org/officeDocument/2006/customXml" ds:itemID="{662D3930-4005-4CC3-8123-390C6E559DDF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640</Words>
  <Application>Microsoft Office PowerPoint</Application>
  <PresentationFormat>Произвольный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Peach Milk 2.0</vt:lpstr>
      <vt:lpstr>Muller</vt:lpstr>
      <vt:lpstr>Arimo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Штаб актива впн 2021/2022</dc:title>
  <dc:creator>Лысова Кристина Сергеевна</dc:creator>
  <cp:lastModifiedBy>User</cp:lastModifiedBy>
  <cp:revision>13</cp:revision>
  <dcterms:created xsi:type="dcterms:W3CDTF">2006-08-16T00:00:00Z</dcterms:created>
  <dcterms:modified xsi:type="dcterms:W3CDTF">2021-12-02T10:02:53Z</dcterms:modified>
  <dc:identifier>DAEs3wguDcM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7c0a81ed-f427-4efd-9947-2e7d102598ee</vt:lpwstr>
  </property>
</Properties>
</file>