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6" r:id="rId3"/>
    <p:sldId id="257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spPr>
            <a:gradFill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</a:gradFill>
          </c:spPr>
          <c:cat>
            <c:strRef>
              <c:f>Лист1!$A$1:$A$3</c:f>
              <c:strCache>
                <c:ptCount val="3"/>
                <c:pt idx="0">
                  <c:v>Дней с T от 0 и выше</c:v>
                </c:pt>
                <c:pt idx="1">
                  <c:v>Дней с T от 0 до -15</c:v>
                </c:pt>
                <c:pt idx="2">
                  <c:v>Дней с T -15  и ниже</c:v>
                </c:pt>
              </c:strCache>
            </c:strRef>
          </c:cat>
          <c:val>
            <c:numRef>
              <c:f>Лист1!$B$1:$B$3</c:f>
              <c:numCache>
                <c:formatCode>General</c:formatCode>
                <c:ptCount val="3"/>
                <c:pt idx="0">
                  <c:v>14</c:v>
                </c:pt>
                <c:pt idx="1">
                  <c:v>20</c:v>
                </c:pt>
                <c:pt idx="2">
                  <c:v>12</c:v>
                </c:pt>
              </c:numCache>
            </c:numRef>
          </c:val>
        </c:ser>
        <c:axId val="66013056"/>
        <c:axId val="66102400"/>
      </c:barChart>
      <c:catAx>
        <c:axId val="66013056"/>
        <c:scaling>
          <c:orientation val="minMax"/>
        </c:scaling>
        <c:axPos val="b"/>
        <c:tickLblPos val="nextTo"/>
        <c:crossAx val="66102400"/>
        <c:crosses val="autoZero"/>
        <c:auto val="1"/>
        <c:lblAlgn val="ctr"/>
        <c:lblOffset val="100"/>
      </c:catAx>
      <c:valAx>
        <c:axId val="66102400"/>
        <c:scaling>
          <c:orientation val="minMax"/>
        </c:scaling>
        <c:axPos val="l"/>
        <c:majorGridlines/>
        <c:numFmt formatCode="General" sourceLinked="1"/>
        <c:tickLblPos val="nextTo"/>
        <c:crossAx val="6601305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0EAE9-DDEC-421C-AA38-8F8D6E286354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7E526-5F70-43DD-A116-EDDF5C38FA8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Наш класс в период с осени и до весны работал над экологическим  проектом : «Народные приметы : верить или нет»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E526-5F70-43DD-A116-EDDF5C38FA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Мы ставили перед собой цель – определить , совпадают ли предсказания примет с погодой в действительности.</a:t>
            </a:r>
          </a:p>
          <a:p>
            <a:r>
              <a:rPr lang="ru-RU" dirty="0" smtClean="0"/>
              <a:t>Перед нами стояли </a:t>
            </a:r>
            <a:r>
              <a:rPr lang="ru-RU" dirty="0" smtClean="0"/>
              <a:t>задачи:</a:t>
            </a:r>
            <a:endParaRPr lang="ru-RU" dirty="0" smtClean="0"/>
          </a:p>
          <a:p>
            <a:r>
              <a:rPr lang="ru-RU" dirty="0" smtClean="0"/>
              <a:t>- Изучить народные приметы, предсказывающие зимнюю погоду;</a:t>
            </a:r>
          </a:p>
          <a:p>
            <a:pPr>
              <a:buFontTx/>
              <a:buChar char="-"/>
            </a:pPr>
            <a:r>
              <a:rPr lang="ru-RU" dirty="0" smtClean="0"/>
              <a:t>Наблюдать и фиксировать погоду в дневнике наблюдений</a:t>
            </a:r>
          </a:p>
          <a:p>
            <a:pPr>
              <a:buFontTx/>
              <a:buChar char="-"/>
            </a:pPr>
            <a:r>
              <a:rPr lang="ru-RU" dirty="0" smtClean="0"/>
              <a:t>- Ознакомиться с современными технологиями   записи и предсказания погоды</a:t>
            </a:r>
          </a:p>
          <a:p>
            <a:pPr>
              <a:buFontTx/>
              <a:buChar char="-"/>
            </a:pPr>
            <a:r>
              <a:rPr lang="ru-RU" dirty="0" smtClean="0"/>
              <a:t>- Проанализировать </a:t>
            </a:r>
            <a:r>
              <a:rPr lang="ru-RU" dirty="0" err="1" smtClean="0"/>
              <a:t>ролученные</a:t>
            </a:r>
            <a:r>
              <a:rPr lang="ru-RU" dirty="0" smtClean="0"/>
              <a:t> результаты. Сделать вывод.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E526-5F70-43DD-A116-EDDF5C38FA8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Наш проект состоял из 5 этапов</a:t>
            </a:r>
          </a:p>
          <a:p>
            <a:r>
              <a:rPr lang="ru-RU" dirty="0" smtClean="0"/>
              <a:t>1. Поиск народных примет из разных источников</a:t>
            </a:r>
          </a:p>
          <a:p>
            <a:r>
              <a:rPr lang="ru-RU" dirty="0" smtClean="0"/>
              <a:t>2Наблюдение и фиксирование осенних примет </a:t>
            </a:r>
          </a:p>
          <a:p>
            <a:r>
              <a:rPr lang="ru-RU" dirty="0" smtClean="0"/>
              <a:t> 3. Ведение дневника наблюдений в природе</a:t>
            </a:r>
          </a:p>
          <a:p>
            <a:r>
              <a:rPr lang="ru-RU" dirty="0" smtClean="0"/>
              <a:t>4. Выезд на метеостанцию</a:t>
            </a:r>
          </a:p>
          <a:p>
            <a:r>
              <a:rPr lang="ru-RU" dirty="0" smtClean="0"/>
              <a:t>5. Анализ накопленных материалов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E526-5F70-43DD-A116-EDDF5C38FA8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этом слайде видно, как мы ищем народные приметы и создаём банк </a:t>
            </a:r>
            <a:r>
              <a:rPr lang="ru-RU" dirty="0" smtClean="0"/>
              <a:t>фотоматериалов. Мы узнали такие приметы:</a:t>
            </a:r>
          </a:p>
          <a:p>
            <a:r>
              <a:rPr lang="ru-RU" dirty="0" smtClean="0"/>
              <a:t>Появление комаров поздней осенью - _ к мягкой зиме.</a:t>
            </a:r>
          </a:p>
          <a:p>
            <a:r>
              <a:rPr lang="ru-RU" dirty="0" smtClean="0"/>
              <a:t>Если осенью лист с берёзы и дуба опадает не чисто – жди суровой зимы.</a:t>
            </a:r>
          </a:p>
          <a:p>
            <a:r>
              <a:rPr lang="ru-RU" dirty="0" smtClean="0"/>
              <a:t>Осенью птицы летят высоко- _ зима будет тёплая.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E526-5F70-43DD-A116-EDDF5C38FA8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этом слайде показано, как мы вели дневник наблюдений и затем проанализировав свои записи, мы увидели, </a:t>
            </a:r>
            <a:r>
              <a:rPr lang="ru-RU" dirty="0" smtClean="0"/>
              <a:t>что за 3 зимних месяца28 дней было тёплых, 51день- от 0 до -15, 11дней – морозных.</a:t>
            </a:r>
            <a:endParaRPr lang="ru-RU" dirty="0" smtClean="0"/>
          </a:p>
          <a:p>
            <a:r>
              <a:rPr lang="ru-RU" dirty="0" smtClean="0"/>
              <a:t>Очень интересным и запоминающимся оказался для нас выезд на метеостанцию, где мы познакомились с современным оборудованием  записи погоды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E526-5F70-43DD-A116-EDDF5C38FA8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Приметы, которые мы изучили, указали, что зима будет мягкой, тёплой и малоснежной. По нашему дневнику наблюдений и фиксированию погоды на метеостанции вывод подтвердился.</a:t>
            </a:r>
          </a:p>
          <a:p>
            <a:r>
              <a:rPr lang="ru-RU" dirty="0" smtClean="0"/>
              <a:t>Итог нашего проекта: народным приметам можно </a:t>
            </a:r>
            <a:r>
              <a:rPr lang="ru-RU" dirty="0" smtClean="0"/>
              <a:t>верить</a:t>
            </a:r>
          </a:p>
          <a:p>
            <a:r>
              <a:rPr lang="ru-RU" dirty="0" smtClean="0"/>
              <a:t>В заключении выступления мы представляем вам наш видеофильм –народные приметы.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E526-5F70-43DD-A116-EDDF5C38FA89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7E526-5F70-43DD-A116-EDDF5C38FA89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&#1054;&#1089;&#1077;&#1085;&#1085;&#1080;&#1077;%20&#1087;&#1088;&#1080;&#1084;&#1077;&#1090;&#1099;%20&#1086;%20&#1079;&#1080;&#1084;&#1077;%201.doc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&#1055;&#1088;&#1080;&#1084;&#1077;&#1090;&#1099;%20&#1086;&#1089;&#1077;&#1085;&#1080;.wm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Чухломская средняя общеобразовательная школа </a:t>
            </a:r>
            <a:r>
              <a:rPr lang="ru-RU" sz="20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им.А.А.Яковлева</a:t>
            </a:r>
            <a:endParaRPr lang="ru-RU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1571612"/>
            <a:ext cx="6400800" cy="5072098"/>
          </a:xfrm>
        </p:spPr>
        <p:txBody>
          <a:bodyPr>
            <a:normAutofit fontScale="62500" lnSpcReduction="20000"/>
          </a:bodyPr>
          <a:lstStyle/>
          <a:p>
            <a:endParaRPr lang="ru-RU" sz="5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5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Экологический проект:</a:t>
            </a:r>
          </a:p>
          <a:p>
            <a:r>
              <a:rPr lang="ru-RU" sz="5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«Народные приметы:</a:t>
            </a:r>
          </a:p>
          <a:p>
            <a:r>
              <a:rPr lang="ru-RU" sz="5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верить </a:t>
            </a:r>
            <a:r>
              <a:rPr lang="ru-RU" sz="5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51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sz="5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endParaRPr lang="ru-RU" sz="7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7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7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7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год</a:t>
            </a: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F:\осень.jpg"/>
          <p:cNvPicPr>
            <a:picLocks noChangeAspect="1" noChangeArrowheads="1"/>
          </p:cNvPicPr>
          <p:nvPr/>
        </p:nvPicPr>
        <p:blipFill>
          <a:blip r:embed="rId3"/>
          <a:srcRect l="31250" r="48568"/>
          <a:stretch>
            <a:fillRect/>
          </a:stretch>
        </p:blipFill>
        <p:spPr bwMode="auto">
          <a:xfrm>
            <a:off x="-642974" y="0"/>
            <a:ext cx="2214578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осень.jpg"/>
          <p:cNvPicPr>
            <a:picLocks noChangeAspect="1" noChangeArrowheads="1"/>
          </p:cNvPicPr>
          <p:nvPr/>
        </p:nvPicPr>
        <p:blipFill>
          <a:blip r:embed="rId3"/>
          <a:srcRect l="31250" r="48568"/>
          <a:stretch>
            <a:fillRect/>
          </a:stretch>
        </p:blipFill>
        <p:spPr bwMode="auto">
          <a:xfrm>
            <a:off x="-642974" y="0"/>
            <a:ext cx="2214578" cy="6858000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1785918" y="500042"/>
            <a:ext cx="735808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Определить, совпадают ли предсказания примет с погодой в действительности</a:t>
            </a:r>
          </a:p>
          <a:p>
            <a:endParaRPr lang="ru-RU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проекта: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-Изучить народные приметы, предсказывающие зимнюю погоду;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-Наблюдать и фиксировать погоду в дневнике наблюдений;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-Ознакомиться с современными технологиями записи и предсказания погоды;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-Проанализировать полученные результаты. Сделать вывод.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осень.jpg"/>
          <p:cNvPicPr>
            <a:picLocks noChangeAspect="1" noChangeArrowheads="1"/>
          </p:cNvPicPr>
          <p:nvPr/>
        </p:nvPicPr>
        <p:blipFill>
          <a:blip r:embed="rId3"/>
          <a:srcRect l="31250" r="48568"/>
          <a:stretch>
            <a:fillRect/>
          </a:stretch>
        </p:blipFill>
        <p:spPr bwMode="auto">
          <a:xfrm>
            <a:off x="-642974" y="0"/>
            <a:ext cx="2214578" cy="6858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5984" y="0"/>
            <a:ext cx="54328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реализации проекта </a:t>
            </a:r>
          </a:p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«Народные приметы: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верить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857356" y="974547"/>
          <a:ext cx="7000925" cy="5699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50231"/>
                <a:gridCol w="1540204"/>
                <a:gridCol w="1820240"/>
                <a:gridCol w="1890250"/>
              </a:tblGrid>
              <a:tr h="49006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Этапы проекта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Дата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проведения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Ответственные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36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Поиск народных примет из литературных источников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Осень 2013г.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Составление 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электронной базы данных о приметах осени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Румянцев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С.,Мироханова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О.,Галюзин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А.,Загвоздкин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Н.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36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Наблюдение и фиксирование осенних примет в природе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Осень 2013г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Создание банка фотоматериалов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18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Ведение дневника наблюдений за погодой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Декабрь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2013г-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февраль 2014г.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Фиксирование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погоды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4383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Выезд на метеостанцию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с.Тимофеевское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Март 2014г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Ознакомление с современными технологиями записи и предсказания погоды;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84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накопленных материалов.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Апрель 2014г.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Вывод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итогам реализации проекта. Создание видеофильма.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осень.jpg"/>
          <p:cNvPicPr>
            <a:picLocks noChangeAspect="1" noChangeArrowheads="1"/>
          </p:cNvPicPr>
          <p:nvPr/>
        </p:nvPicPr>
        <p:blipFill>
          <a:blip r:embed="rId3"/>
          <a:srcRect l="31250" r="48568"/>
          <a:stretch>
            <a:fillRect/>
          </a:stretch>
        </p:blipFill>
        <p:spPr bwMode="auto">
          <a:xfrm>
            <a:off x="-642974" y="0"/>
            <a:ext cx="2214578" cy="6858000"/>
          </a:xfrm>
          <a:prstGeom prst="rect">
            <a:avLst/>
          </a:prstGeom>
          <a:noFill/>
        </p:spPr>
      </p:pic>
      <p:pic>
        <p:nvPicPr>
          <p:cNvPr id="4" name="Picture 2" descr="F:\математиматический замок\P1050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928670"/>
            <a:ext cx="3286148" cy="24644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000232" y="428604"/>
            <a:ext cx="61436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Поиск народных примет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28794" y="4286256"/>
            <a:ext cx="56750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Наблюдение и фиксирование природных явлений,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5" action="ppaction://hlinkfile"/>
              </a:rPr>
              <a:t>создание банка фотоматериалов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осень.jpg"/>
          <p:cNvPicPr>
            <a:picLocks noChangeAspect="1" noChangeArrowheads="1"/>
          </p:cNvPicPr>
          <p:nvPr/>
        </p:nvPicPr>
        <p:blipFill>
          <a:blip r:embed="rId3"/>
          <a:srcRect l="31250" r="48568"/>
          <a:stretch>
            <a:fillRect/>
          </a:stretch>
        </p:blipFill>
        <p:spPr bwMode="auto">
          <a:xfrm>
            <a:off x="-642974" y="0"/>
            <a:ext cx="221457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14480" y="285728"/>
            <a:ext cx="36665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Ведение дневника наблюдений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глнг 001.jpg"/>
          <p:cNvPicPr>
            <a:picLocks noChangeAspect="1" noChangeArrowheads="1"/>
          </p:cNvPicPr>
          <p:nvPr/>
        </p:nvPicPr>
        <p:blipFill>
          <a:blip r:embed="rId4" cstate="print"/>
          <a:srcRect t="6482"/>
          <a:stretch>
            <a:fillRect/>
          </a:stretch>
        </p:blipFill>
        <p:spPr bwMode="auto">
          <a:xfrm>
            <a:off x="1785919" y="1071546"/>
            <a:ext cx="3366896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2857488" y="3429000"/>
            <a:ext cx="46441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Выезд на метеостанцию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с.Тимофеевское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DSCF833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3857628"/>
            <a:ext cx="2571768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3" name="Picture 4" descr="DSCF833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3857628"/>
            <a:ext cx="2571768" cy="19288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DSCF834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00496" y="4500570"/>
            <a:ext cx="2571799" cy="19288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6072198" y="285728"/>
            <a:ext cx="239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наблюдений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5357818" y="928671"/>
          <a:ext cx="3500430" cy="2500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осень.jpg"/>
          <p:cNvPicPr>
            <a:picLocks noChangeAspect="1" noChangeArrowheads="1"/>
          </p:cNvPicPr>
          <p:nvPr/>
        </p:nvPicPr>
        <p:blipFill>
          <a:blip r:embed="rId3"/>
          <a:srcRect l="31250" r="48568"/>
          <a:stretch>
            <a:fillRect/>
          </a:stretch>
        </p:blipFill>
        <p:spPr bwMode="auto">
          <a:xfrm>
            <a:off x="-642974" y="0"/>
            <a:ext cx="2214578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85918" y="357166"/>
            <a:ext cx="67151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накопленных материалов. Вывод.</a:t>
            </a:r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«Народные приметы: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верить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?»</a:t>
            </a: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Осенние явления: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Появление комаров поздней осенью – к мягкой зиме.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Осенью птицы летят высоко – зима будет тёплая.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Осиновые листья ложатся лицом вверх – по примете к холодной зиме, если изнанкой к верху – зима тёплая будет.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и другие приметы указали, что зима будет мягкой, теплой и малоснежной. По нашему дневнику наблюдений и фиксированию погоды на метеостанции вывод подтвердился.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 проекта: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народным приметам можно верить</a:t>
            </a:r>
          </a:p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hlinkClick r:id="rId4" action="ppaction://hlinkfile"/>
              </a:rPr>
              <a:t>Видеофильм «Приметы осени» </a:t>
            </a:r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осень.jpg"/>
          <p:cNvPicPr>
            <a:picLocks noChangeAspect="1" noChangeArrowheads="1"/>
          </p:cNvPicPr>
          <p:nvPr/>
        </p:nvPicPr>
        <p:blipFill>
          <a:blip r:embed="rId3"/>
          <a:srcRect l="31250" r="48568"/>
          <a:stretch>
            <a:fillRect/>
          </a:stretch>
        </p:blipFill>
        <p:spPr bwMode="auto">
          <a:xfrm>
            <a:off x="-642974" y="0"/>
            <a:ext cx="2214578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71736" y="2571744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4DBA683F905C4A9772F17C24E78147" ma:contentTypeVersion="1" ma:contentTypeDescription="Создание документа." ma:contentTypeScope="" ma:versionID="05b4754543bdf46404ce59fb87fe32b9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T4CTUPCNHN5M-189131410-527</_dlc_DocId>
    <_dlc_DocIdUrl xmlns="c71519f2-859d-46c1-a1b6-2941efed936d">
      <Url>http://edu-sps.koiro.local/chuhloma/metod/_layouts/15/DocIdRedir.aspx?ID=T4CTUPCNHN5M-189131410-527</Url>
      <Description>T4CTUPCNHN5M-189131410-527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B8A7D995-744A-4E1F-A778-A0637E95BE33}"/>
</file>

<file path=customXml/itemProps2.xml><?xml version="1.0" encoding="utf-8"?>
<ds:datastoreItem xmlns:ds="http://schemas.openxmlformats.org/officeDocument/2006/customXml" ds:itemID="{771B221C-F4F6-40E0-BE10-3C950935979E}"/>
</file>

<file path=customXml/itemProps3.xml><?xml version="1.0" encoding="utf-8"?>
<ds:datastoreItem xmlns:ds="http://schemas.openxmlformats.org/officeDocument/2006/customXml" ds:itemID="{1B430103-ECD5-4B00-BD30-E051D0A6A00A}"/>
</file>

<file path=customXml/itemProps4.xml><?xml version="1.0" encoding="utf-8"?>
<ds:datastoreItem xmlns:ds="http://schemas.openxmlformats.org/officeDocument/2006/customXml" ds:itemID="{BBA0613C-97AA-4D2A-8E4A-A734B42101BA}"/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527</Words>
  <PresentationFormat>Экран (4:3)</PresentationFormat>
  <Paragraphs>102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МКОУ Чухломская средняя общеобразовательная школа им.А.А.Яковлева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Цель проекта: определить совпадают ли предсказания примет с погодой в действительности</dc:title>
  <dc:creator>AdminWS</dc:creator>
  <cp:lastModifiedBy>AdminWS</cp:lastModifiedBy>
  <cp:revision>56</cp:revision>
  <dcterms:created xsi:type="dcterms:W3CDTF">2014-03-31T12:54:34Z</dcterms:created>
  <dcterms:modified xsi:type="dcterms:W3CDTF">2014-04-22T13:36:16Z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0x010100534DBA683F905C4A9772F17C24E78147</vt:lpwstr>
  </property>
  <property fmtid="{D5CDD505-2E9C-101B-9397-08002B2CF9AE}" pid="3" name="_dlc_DocIdItemGuid">
    <vt:lpwstr>52197eb1-e431-4e9f-b71c-de881c9117a7</vt:lpwstr>
  </property>
</Properties>
</file>