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8" r:id="rId4"/>
    <p:sldId id="266" r:id="rId5"/>
    <p:sldId id="263" r:id="rId6"/>
    <p:sldId id="279" r:id="rId7"/>
    <p:sldId id="280" r:id="rId8"/>
    <p:sldId id="262" r:id="rId9"/>
    <p:sldId id="265" r:id="rId10"/>
    <p:sldId id="269" r:id="rId11"/>
    <p:sldId id="270" r:id="rId12"/>
    <p:sldId id="260" r:id="rId13"/>
    <p:sldId id="261" r:id="rId14"/>
    <p:sldId id="259" r:id="rId15"/>
    <p:sldId id="28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878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2C3C08B-F7EA-4490-B9B2-258D2261D7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3539BB3-4234-426D-8A77-C01027A68D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4ECEC1-D38C-412A-A2AF-5464A93F183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80D5B-670D-4154-A59E-DCA6E3451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2728-0198-4CEF-A8AD-48AC825BC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B6B17-7903-4E45-AC69-DA52D8488F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D6563-B96B-4767-A5D2-0F792248AC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213D0-9B7A-41F2-A025-5D181AE2A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DE13A-0E76-43E2-AAB6-FEB980E8B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C79CD-D4AD-4C02-8D1A-F5FF5C268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26C65-CA15-44F5-9DD1-5D12C496FD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54DE3-BCDE-4DCC-A28C-697F55930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4595A-0891-4539-BD5D-712DFBE100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3905C-FB45-48B0-9EFB-6DA39A3244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914527D-1553-4FCE-B976-EC5C45E39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9" r:id="rId2"/>
    <p:sldLayoutId id="2147483888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9" r:id="rId9"/>
    <p:sldLayoutId id="2147483885" r:id="rId10"/>
    <p:sldLayoutId id="21474838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9.xml"/><Relationship Id="rId7" Type="http://schemas.openxmlformats.org/officeDocument/2006/relationships/slide" Target="slide5.xml"/><Relationship Id="rId2" Type="http://schemas.openxmlformats.org/officeDocument/2006/relationships/slide" Target="slide8.xml"/><Relationship Id="rId1" Type="http://schemas.openxmlformats.org/officeDocument/2006/relationships/slideLayout" Target="../slideLayouts/slideLayout4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15.xml"/><Relationship Id="rId9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1643050"/>
            <a:ext cx="7742267" cy="3527425"/>
          </a:xfrm>
        </p:spPr>
        <p:txBody>
          <a:bodyPr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Качественная</a:t>
            </a:r>
            <a:br>
              <a:rPr lang="ru-RU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</a:t>
            </a:r>
            <a:br>
              <a:rPr lang="ru-RU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9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учебного назначения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1071563" y="5572125"/>
            <a:ext cx="7358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Презентацию подготовила Смирнова Е.В.  </a:t>
            </a:r>
            <a:br>
              <a:rPr lang="ru-RU"/>
            </a:br>
            <a:r>
              <a:rPr lang="ru-RU"/>
              <a:t>2017 г.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1928813" y="642938"/>
            <a:ext cx="5072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МКОУ Вигская средняя общеобразовательная школа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dirty="0" smtClean="0"/>
              <a:t>Титульный слайд </a:t>
            </a:r>
            <a:br>
              <a:rPr lang="ru-RU" sz="4000" b="1" i="1" dirty="0" smtClean="0"/>
            </a:br>
            <a:r>
              <a:rPr lang="ru-RU" sz="4000" b="1" i="1" u="sng" dirty="0" smtClean="0"/>
              <a:t>должен содержать: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989138"/>
            <a:ext cx="8001000" cy="3260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200" dirty="0" smtClean="0">
                <a:latin typeface="+mj-lt"/>
              </a:rPr>
              <a:t>Название презентации.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200" dirty="0" smtClean="0">
                <a:latin typeface="+mj-lt"/>
              </a:rPr>
              <a:t>Краткие сведения об авторе (Ф.И.О., место работы, звания, должность).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200" dirty="0" smtClean="0">
                <a:latin typeface="+mj-lt"/>
              </a:rPr>
              <a:t>Год (дату) подготовки презентации.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en-US" sz="3200" dirty="0" smtClean="0">
              <a:latin typeface="+mj-lt"/>
            </a:endParaRPr>
          </a:p>
        </p:txBody>
      </p:sp>
      <p:sp>
        <p:nvSpPr>
          <p:cNvPr id="14341" name="AutoShape 5" descr="Светлый горизонтальный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01013" y="6308725"/>
            <a:ext cx="574675" cy="333375"/>
          </a:xfrm>
          <a:prstGeom prst="actionButtonForwardNex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dirty="0" smtClean="0"/>
              <a:t>Титульный слайд </a:t>
            </a:r>
            <a:br>
              <a:rPr lang="ru-RU" sz="4000" b="1" i="1" dirty="0" smtClean="0"/>
            </a:br>
            <a:r>
              <a:rPr lang="ru-RU" sz="4000" b="1" i="1" u="sng" dirty="0" smtClean="0"/>
              <a:t>может содержать: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2285992"/>
            <a:ext cx="8001000" cy="40322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Рисунки, фотографии, анимации и др. по теме презентации.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Фотографию автора.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Эпиграф к теме.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ru-RU" dirty="0" smtClean="0">
              <a:latin typeface="+mj-lt"/>
            </a:endParaRP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ru-RU" dirty="0" smtClean="0">
                <a:latin typeface="+mj-lt"/>
              </a:rPr>
              <a:t>От качества оформления титульного слайда часто зависит восприятия всей презентации в целом.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en-US" dirty="0" smtClean="0">
              <a:latin typeface="+mj-lt"/>
            </a:endParaRPr>
          </a:p>
        </p:txBody>
      </p:sp>
      <p:sp>
        <p:nvSpPr>
          <p:cNvPr id="15367" name="AutoShape 7" descr="Светлый вертикальный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4300" y="6308725"/>
            <a:ext cx="576263" cy="360363"/>
          </a:xfrm>
          <a:prstGeom prst="actionButtonReturn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dirty="0" smtClean="0"/>
              <a:t>Расположение информационных</a:t>
            </a:r>
            <a:br>
              <a:rPr lang="ru-RU" sz="4000" b="1" i="1" dirty="0" smtClean="0"/>
            </a:br>
            <a:r>
              <a:rPr lang="ru-RU" sz="4000" b="1" i="1" dirty="0" smtClean="0"/>
              <a:t> блоков слайда: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844675"/>
            <a:ext cx="7783512" cy="3854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endParaRPr lang="ru-RU" sz="9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информационных блоков не должно быть слишком много (3 - 5);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рекомендуемый размер одного информационного блока - не более половины размера слайда;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желательно присутствие на странице блоков с разнотипной информацией (текст, графики, диаграммы, таблицы, рисунки), дополняющих друг </a:t>
            </a:r>
            <a:r>
              <a:rPr lang="ru-RU" dirty="0" smtClean="0">
                <a:latin typeface="+mj-lt"/>
              </a:rPr>
              <a:t>друга</a:t>
            </a:r>
            <a:r>
              <a:rPr lang="ru-RU" dirty="0" smtClean="0">
                <a:latin typeface="+mj-lt"/>
              </a:rPr>
              <a:t>.</a:t>
            </a:r>
            <a:endParaRPr lang="ru-RU" dirty="0" smtClean="0">
              <a:latin typeface="+mj-lt"/>
            </a:endParaRPr>
          </a:p>
        </p:txBody>
      </p:sp>
      <p:sp>
        <p:nvSpPr>
          <p:cNvPr id="5" name="Управляющая кнопка: далее 4">
            <a:hlinkClick r:id="rId2" action="ppaction://hlinksldjump" highlightClick="1"/>
          </p:cNvPr>
          <p:cNvSpPr/>
          <p:nvPr/>
        </p:nvSpPr>
        <p:spPr>
          <a:xfrm>
            <a:off x="8072462" y="6215082"/>
            <a:ext cx="500066" cy="285752"/>
          </a:xfrm>
          <a:prstGeom prst="actionButtonForwardNex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/>
              <a:t>Расположение информационных </a:t>
            </a:r>
            <a:br>
              <a:rPr lang="ru-RU" sz="4000" b="1" i="1" smtClean="0"/>
            </a:br>
            <a:r>
              <a:rPr lang="ru-RU" sz="4000" b="1" i="1" smtClean="0"/>
              <a:t>блоков слайда: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00213"/>
            <a:ext cx="7921625" cy="3600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ru-RU" sz="1100" smtClean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ru-RU" b="1" u="sng" smtClean="0">
                <a:latin typeface="+mj-lt"/>
              </a:rPr>
              <a:t>ключевые слова</a:t>
            </a:r>
            <a:r>
              <a:rPr lang="ru-RU" smtClean="0">
                <a:latin typeface="+mj-lt"/>
              </a:rPr>
              <a:t> в информационном блоке </a:t>
            </a:r>
            <a:r>
              <a:rPr lang="ru-RU" b="1" u="sng" smtClean="0">
                <a:latin typeface="+mj-lt"/>
              </a:rPr>
              <a:t>необходимо выделить</a:t>
            </a:r>
            <a:r>
              <a:rPr lang="ru-RU" smtClean="0">
                <a:latin typeface="+mj-lt"/>
              </a:rPr>
              <a:t>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ru-RU" smtClean="0">
                <a:latin typeface="+mj-lt"/>
              </a:rPr>
              <a:t>информационные блоки лучше располагать горизонтально,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ru-RU" smtClean="0">
                <a:latin typeface="+mj-lt"/>
              </a:rPr>
              <a:t>связанные по смыслу блоки - слева направо;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ru-RU" smtClean="0">
                <a:latin typeface="+mj-lt"/>
              </a:rPr>
              <a:t>наиболее важную информацию следует поместить в центр слайда.</a:t>
            </a:r>
            <a:r>
              <a:rPr lang="ru-RU" sz="3800" smtClean="0">
                <a:latin typeface="+mj-lt"/>
              </a:rPr>
              <a:t> </a:t>
            </a:r>
          </a:p>
        </p:txBody>
      </p:sp>
      <p:sp>
        <p:nvSpPr>
          <p:cNvPr id="17415" name="AutoShape 7" descr="Светлый вертикальный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4300" y="6308725"/>
            <a:ext cx="576263" cy="360363"/>
          </a:xfrm>
          <a:prstGeom prst="actionButtonReturn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95324"/>
          </a:xfrm>
        </p:spPr>
        <p:txBody>
          <a:bodyPr/>
          <a:lstStyle/>
          <a:p>
            <a:pPr algn="ctr" eaLnBrk="1" hangingPunct="1"/>
            <a:r>
              <a:rPr lang="ru-RU" sz="4000" b="1" i="1" dirty="0" smtClean="0"/>
              <a:t>Единое стилевое оформление: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714500"/>
            <a:ext cx="7850188" cy="45339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ru-RU" sz="21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+mj-lt"/>
              </a:rPr>
              <a:t>стиль может включать: определенный шрифт (гарнитура и цвет), </a:t>
            </a:r>
            <a:r>
              <a:rPr lang="ru-RU" sz="2400" dirty="0" err="1" smtClean="0">
                <a:latin typeface="+mj-lt"/>
              </a:rPr>
              <a:t>цвет</a:t>
            </a:r>
            <a:r>
              <a:rPr lang="ru-RU" sz="2400" dirty="0" smtClean="0">
                <a:latin typeface="+mj-lt"/>
              </a:rPr>
              <a:t> фона или фоновый рисунок, декоративный элемент небольшого размера и др.;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+mj-lt"/>
              </a:rPr>
              <a:t>не рекомендуется использовать в стилевом оформлении презентации более трех цветов и более трех типов шрифта;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+mj-lt"/>
              </a:rPr>
              <a:t>оформление слайда не должно отвлекать внимание слушателей от его содержательной части;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r>
              <a:rPr lang="ru-RU" sz="2400" dirty="0" smtClean="0">
                <a:latin typeface="+mj-lt"/>
              </a:rPr>
              <a:t>все слайды презентации должны быть выдержаны в одном стиле.</a:t>
            </a:r>
            <a:r>
              <a:rPr lang="ru-RU" dirty="0" smtClean="0">
                <a:latin typeface="+mj-lt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q"/>
              <a:defRPr/>
            </a:pPr>
            <a:endParaRPr lang="ru-RU" dirty="0" smtClean="0">
              <a:latin typeface="+mj-lt"/>
            </a:endParaRPr>
          </a:p>
        </p:txBody>
      </p:sp>
      <p:sp>
        <p:nvSpPr>
          <p:cNvPr id="18439" name="AutoShape 8" descr="Светлый вертикальный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4300" y="6308725"/>
            <a:ext cx="576263" cy="360363"/>
          </a:xfrm>
          <a:prstGeom prst="actionButtonReturn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95324"/>
          </a:xfrm>
        </p:spPr>
        <p:txBody>
          <a:bodyPr/>
          <a:lstStyle/>
          <a:p>
            <a:pPr algn="ctr"/>
            <a:r>
              <a:rPr lang="ru-RU" sz="4000" b="1" i="1" dirty="0" smtClean="0"/>
              <a:t>Анимационные эффекты</a:t>
            </a:r>
            <a:endParaRPr lang="ru-RU" sz="40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Используйте </a:t>
            </a:r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возможности компьютерной анимации для представления информации на слайде.</a:t>
            </a:r>
          </a:p>
          <a:p>
            <a:pPr marL="228600" indent="-228600">
              <a:buFont typeface="Wingdings" pitchFamily="2" charset="2"/>
              <a:buChar char="q"/>
            </a:pPr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Не </a:t>
            </a:r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стоит злоупотреблять различными анимационными эффектами, они не должны отвлекать внимание от содержания информации на слайде.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AutoShape 8" descr="Светлый вертикальный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4300" y="6308725"/>
            <a:ext cx="576263" cy="360363"/>
          </a:xfrm>
          <a:prstGeom prst="actionButtonReturn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4000" b="1" i="1" dirty="0" smtClean="0"/>
              <a:t>При создании презентации необходимо обратить внимание на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0" y="2071678"/>
            <a:ext cx="4387852" cy="3643329"/>
          </a:xfrm>
        </p:spPr>
        <p:txBody>
          <a:bodyPr>
            <a:noAutofit/>
          </a:bodyPr>
          <a:lstStyle/>
          <a:p>
            <a:pPr marL="714375" lvl="1" indent="-452438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AutoNum type="arabicPeriod" startAt="6"/>
              <a:defRPr/>
            </a:pPr>
            <a:r>
              <a:rPr lang="ru-RU" dirty="0" smtClean="0">
                <a:latin typeface="+mj-lt"/>
                <a:hlinkClick r:id="rId2" action="ppaction://hlinksldjump"/>
              </a:rPr>
              <a:t>структуру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+mj-lt"/>
                <a:hlinkClick r:id="rId2" action="ppaction://hlinksldjump"/>
              </a:rPr>
              <a:t>и</a:t>
            </a:r>
            <a:r>
              <a:rPr lang="ru-RU" dirty="0" smtClean="0">
                <a:latin typeface="+mj-lt"/>
                <a:hlinkClick r:id="rId2" action="ppaction://hlinksldjump"/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j-lt"/>
                <a:hlinkClick r:id="rId2" action="ppaction://hlinksldjump"/>
              </a:rPr>
              <a:t>организацию;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714375" lvl="1" indent="-452438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AutoNum type="arabicPeriod" startAt="6"/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j-lt"/>
                <a:hlinkClick r:id="rId3" action="ppaction://hlinksldjump"/>
              </a:rPr>
              <a:t>оформление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;</a:t>
            </a:r>
          </a:p>
          <a:p>
            <a:pPr marL="714375" lvl="1" indent="-452438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AutoNum type="arabicPeriod" startAt="6"/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j-lt"/>
                <a:hlinkClick r:id="rId4" action="ppaction://hlinksldjump"/>
              </a:rPr>
              <a:t>анимационные эффекты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j-lt"/>
                <a:hlinkClick r:id="rId4" action="ppaction://hlinksldjump"/>
              </a:rPr>
              <a:t>.</a:t>
            </a:r>
            <a:endParaRPr lang="ru-RU" dirty="0" smtClean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marL="714375" lvl="1" indent="-452438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latin typeface="+mj-lt"/>
            </a:endParaRPr>
          </a:p>
          <a:p>
            <a:pPr marL="714375" lvl="1" indent="-45243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1800" dirty="0" smtClean="0">
              <a:latin typeface="+mj-lt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14282" y="2071678"/>
            <a:ext cx="4714908" cy="3814763"/>
          </a:xfrm>
        </p:spPr>
        <p:txBody>
          <a:bodyPr>
            <a:noAutofit/>
          </a:bodyPr>
          <a:lstStyle/>
          <a:p>
            <a:pPr marL="681038" lvl="1" indent="-41910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+mj-lt"/>
                <a:hlinkClick r:id="rId5" action="ppaction://hlinksldjump"/>
              </a:rPr>
              <a:t>назначение (использование); </a:t>
            </a:r>
            <a:endParaRPr lang="ru-RU" dirty="0" smtClean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marL="681038" lvl="1" indent="-41910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j-lt"/>
                <a:hlinkClick r:id="rId6" action="ppaction://hlinksldjump"/>
              </a:rPr>
              <a:t>содержание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;</a:t>
            </a:r>
          </a:p>
          <a:p>
            <a:pPr marL="681038" lvl="1" indent="-41910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hlinkClick r:id="rId7" action="ppaction://hlinksldjump"/>
              </a:rPr>
              <a:t>тексты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;</a:t>
            </a:r>
          </a:p>
          <a:p>
            <a:pPr marL="681038" lvl="1" indent="-41910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+mj-lt"/>
                <a:hlinkClick r:id="rId8" action="ppaction://hlinksldjump"/>
              </a:rPr>
              <a:t>иллюстрации;</a:t>
            </a:r>
            <a:endParaRPr lang="ru-RU" dirty="0" smtClean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marL="681038" lvl="1" indent="-419100" eaLnBrk="1" fontAlgn="auto" hangingPunct="1">
              <a:lnSpc>
                <a:spcPct val="17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j-lt"/>
                <a:hlinkClick r:id="rId9" action="ppaction://hlinksldjump"/>
              </a:rPr>
              <a:t>видео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;</a:t>
            </a:r>
          </a:p>
          <a:p>
            <a:pPr marL="495300" indent="-49530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2400" dirty="0" smtClean="0">
              <a:latin typeface="+mj-lt"/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8358214" y="6357958"/>
            <a:ext cx="428628" cy="357190"/>
          </a:xfrm>
          <a:prstGeom prst="actionButtonHom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23886"/>
          </a:xfrm>
        </p:spPr>
        <p:txBody>
          <a:bodyPr/>
          <a:lstStyle/>
          <a:p>
            <a:pPr algn="ctr" eaLnBrk="1" hangingPunct="1"/>
            <a:r>
              <a:rPr lang="ru-RU" sz="4000" b="1" i="1" dirty="0" smtClean="0"/>
              <a:t>Назначение презентации: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для объяснения нового материала;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для иллюстрации речи преподавателя;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для уточнения опыта, чертежа, схемы, таблицы и др.;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для организации самостоятельной работы (на занятии, дома);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для контроля;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для работы с моделями;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для организации работы с программами, видео- и </a:t>
            </a:r>
            <a:r>
              <a:rPr lang="ru-RU" dirty="0" err="1" smtClean="0">
                <a:latin typeface="+mj-lt"/>
              </a:rPr>
              <a:t>аудиофайлами</a:t>
            </a:r>
            <a:r>
              <a:rPr lang="ru-RU" dirty="0" smtClean="0">
                <a:latin typeface="+mj-lt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и др.</a:t>
            </a:r>
          </a:p>
        </p:txBody>
      </p:sp>
      <p:sp>
        <p:nvSpPr>
          <p:cNvPr id="7175" name="AutoShape 7" descr="Светлый вертикальный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4300" y="6308725"/>
            <a:ext cx="576263" cy="360363"/>
          </a:xfrm>
          <a:prstGeom prst="actionButtonReturn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4000" b="1" i="1" dirty="0" smtClean="0"/>
              <a:t>Содержание презентации должно: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700213"/>
            <a:ext cx="8001000" cy="4392612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отвечать поставленным дидактическим задачам </a:t>
            </a:r>
            <a:r>
              <a:rPr lang="ru-RU" dirty="0" err="1" smtClean="0">
                <a:latin typeface="+mj-lt"/>
              </a:rPr>
              <a:t>зянятия</a:t>
            </a:r>
            <a:r>
              <a:rPr lang="ru-RU" dirty="0" smtClean="0">
                <a:latin typeface="+mj-lt"/>
              </a:rPr>
              <a:t>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позволять организовывать учебный процесс (вопросы, задания, проверка гипотез);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отвечать выбранным педагогическим технологиям и формам работы на уроке;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учитывать особенности восприятия;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быть вариативным по способам представления информации (рисунки, таблицы, модели, анимации, видеофрагменты).</a:t>
            </a:r>
          </a:p>
        </p:txBody>
      </p:sp>
      <p:sp>
        <p:nvSpPr>
          <p:cNvPr id="8199" name="AutoShape 7" descr="Светлый вертикальный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4300" y="6308725"/>
            <a:ext cx="576263" cy="360363"/>
          </a:xfrm>
          <a:prstGeom prst="actionButtonReturn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95324"/>
          </a:xfrm>
        </p:spPr>
        <p:txBody>
          <a:bodyPr/>
          <a:lstStyle/>
          <a:p>
            <a:pPr algn="ctr" eaLnBrk="1" hangingPunct="1"/>
            <a:r>
              <a:rPr lang="ru-RU" sz="4000" b="1" i="1" dirty="0" smtClean="0"/>
              <a:t>Тексты в презентации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Ролевое значение каждого элемента текстовой информации. 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Вместе с визуальной информацией.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Точность, краткость, логичность.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Необходимая достаточность.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Отсутствие повествовательных предложений.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Соблюдение авторских прав.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ru-RU" dirty="0" smtClean="0">
              <a:latin typeface="+mj-lt"/>
            </a:endParaRPr>
          </a:p>
        </p:txBody>
      </p:sp>
      <p:sp>
        <p:nvSpPr>
          <p:cNvPr id="9223" name="AutoShape 7" descr="Светлый вертикальный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4300" y="6308725"/>
            <a:ext cx="576263" cy="360363"/>
          </a:xfrm>
          <a:prstGeom prst="actionButtonReturn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95324"/>
          </a:xfrm>
        </p:spPr>
        <p:txBody>
          <a:bodyPr/>
          <a:lstStyle/>
          <a:p>
            <a:pPr algn="ctr" eaLnBrk="1" hangingPunct="1"/>
            <a:r>
              <a:rPr lang="ru-RU" sz="4000" b="1" i="1" dirty="0" smtClean="0"/>
              <a:t>Иллюстрации в презентации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400" dirty="0" smtClean="0">
                <a:latin typeface="+mj-lt"/>
              </a:rPr>
              <a:t>Соотношение качества и размера файла;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400" dirty="0" smtClean="0">
                <a:latin typeface="+mj-lt"/>
              </a:rPr>
              <a:t>Расположение иллюстрации должно соответствовать ее назначению (что появится сначала – текст или иллюстрация?);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3400" dirty="0" smtClean="0">
                <a:latin typeface="+mj-lt"/>
              </a:rPr>
              <a:t>Желательность динамических иллюстраций;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ru-RU" sz="3400" dirty="0" smtClean="0">
              <a:latin typeface="+mj-lt"/>
            </a:endParaRPr>
          </a:p>
        </p:txBody>
      </p:sp>
      <p:sp>
        <p:nvSpPr>
          <p:cNvPr id="10247" name="AutoShape 7" descr="Светлый вертикальный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4300" y="6308725"/>
            <a:ext cx="576263" cy="360363"/>
          </a:xfrm>
          <a:prstGeom prst="actionButtonReturn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795324"/>
          </a:xfrm>
        </p:spPr>
        <p:txBody>
          <a:bodyPr/>
          <a:lstStyle/>
          <a:p>
            <a:pPr algn="ctr" eaLnBrk="1" hangingPunct="1"/>
            <a:r>
              <a:rPr lang="ru-RU" sz="4800" b="1" i="1" dirty="0" smtClean="0"/>
              <a:t>В</a:t>
            </a:r>
            <a:r>
              <a:rPr lang="ru-RU" sz="4000" b="1" i="1" dirty="0" smtClean="0"/>
              <a:t>идеофрагменты в презентации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2800" dirty="0" smtClean="0">
                <a:latin typeface="+mj-lt"/>
              </a:rPr>
              <a:t>Проверка возможности рабочего компьютера при работе с видео.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2800" dirty="0" smtClean="0">
                <a:latin typeface="+mj-lt"/>
              </a:rPr>
              <a:t>Расположение видео на слайде определяется методической задачей использования видеофрагмента.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2800" dirty="0" smtClean="0">
                <a:latin typeface="+mj-lt"/>
              </a:rPr>
              <a:t>Качество видео.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ru-RU" sz="2800" dirty="0" smtClean="0">
                <a:latin typeface="+mj-lt"/>
              </a:rPr>
              <a:t>Запись видеофрагмента в папку с презентацией.</a:t>
            </a:r>
          </a:p>
          <a:p>
            <a:pPr eaLnBrk="1" hangingPunct="1">
              <a:buFont typeface="Wingdings" pitchFamily="2" charset="2"/>
              <a:buChar char="q"/>
              <a:defRPr/>
            </a:pPr>
            <a:endParaRPr lang="ru-RU" sz="2800" dirty="0" smtClean="0">
              <a:latin typeface="+mj-lt"/>
            </a:endParaRPr>
          </a:p>
        </p:txBody>
      </p:sp>
      <p:sp>
        <p:nvSpPr>
          <p:cNvPr id="11271" name="AutoShape 7" descr="Светлый вертикальный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4300" y="6308725"/>
            <a:ext cx="576263" cy="360363"/>
          </a:xfrm>
          <a:prstGeom prst="actionButtonReturn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dirty="0" smtClean="0"/>
              <a:t>Структура и организация презентации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2143116"/>
            <a:ext cx="8001000" cy="3960812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z="2900" dirty="0" smtClean="0">
                <a:latin typeface="+mj-lt"/>
                <a:hlinkClick r:id="rId2" action="ppaction://hlinksldjump"/>
              </a:rPr>
              <a:t>Титульный слайд.</a:t>
            </a:r>
            <a:endParaRPr lang="en-US" sz="2900" dirty="0" smtClean="0">
              <a:latin typeface="+mj-lt"/>
            </a:endParaRPr>
          </a:p>
          <a:p>
            <a:pPr marL="609600" indent="-609600" eaLnBrk="1" hangingPunct="1">
              <a:spcBef>
                <a:spcPct val="5000"/>
              </a:spcBef>
              <a:spcAft>
                <a:spcPct val="5000"/>
              </a:spcAft>
              <a:buFont typeface="Wingdings" pitchFamily="2" charset="2"/>
              <a:buAutoNum type="arabicPeriod"/>
              <a:defRPr/>
            </a:pPr>
            <a:r>
              <a:rPr lang="ru-RU" sz="2900" dirty="0" smtClean="0">
                <a:latin typeface="+mj-lt"/>
              </a:rPr>
              <a:t>Наличие ветвления в презентации - выбор разделов.</a:t>
            </a:r>
          </a:p>
          <a:p>
            <a:pPr marL="609600" indent="-609600" eaLnBrk="1" hangingPunct="1">
              <a:spcBef>
                <a:spcPct val="5000"/>
              </a:spcBef>
              <a:spcAft>
                <a:spcPct val="5000"/>
              </a:spcAft>
              <a:buFont typeface="Wingdings" pitchFamily="2" charset="2"/>
              <a:buAutoNum type="arabicPeriod"/>
              <a:defRPr/>
            </a:pPr>
            <a:r>
              <a:rPr lang="ru-RU" sz="2900" dirty="0" smtClean="0">
                <a:latin typeface="+mj-lt"/>
              </a:rPr>
              <a:t>Наличие  управляющих кнопок.</a:t>
            </a:r>
          </a:p>
          <a:p>
            <a:pPr marL="609600" indent="-609600" eaLnBrk="1" hangingPunct="1">
              <a:spcBef>
                <a:spcPct val="5000"/>
              </a:spcBef>
              <a:spcAft>
                <a:spcPct val="5000"/>
              </a:spcAft>
              <a:buFont typeface="Wingdings" pitchFamily="2" charset="2"/>
              <a:buAutoNum type="arabicPeriod"/>
              <a:defRPr/>
            </a:pPr>
            <a:r>
              <a:rPr lang="ru-RU" sz="2900" dirty="0" smtClean="0">
                <a:latin typeface="+mj-lt"/>
              </a:rPr>
              <a:t>Логичность. Последовательность.</a:t>
            </a:r>
          </a:p>
          <a:p>
            <a:pPr marL="609600" indent="-609600" eaLnBrk="1" hangingPunct="1">
              <a:spcBef>
                <a:spcPct val="5000"/>
              </a:spcBef>
              <a:spcAft>
                <a:spcPct val="5000"/>
              </a:spcAft>
              <a:buFont typeface="Wingdings" pitchFamily="2" charset="2"/>
              <a:buAutoNum type="arabicPeriod"/>
              <a:defRPr/>
            </a:pPr>
            <a:r>
              <a:rPr lang="ru-RU" sz="2900" dirty="0" smtClean="0">
                <a:latin typeface="+mj-lt"/>
                <a:hlinkClick r:id="rId3" action="ppaction://hlinksldjump"/>
              </a:rPr>
              <a:t>Расположение информационных блоков</a:t>
            </a:r>
            <a:r>
              <a:rPr lang="ru-RU" sz="2900" dirty="0" smtClean="0">
                <a:latin typeface="+mj-lt"/>
              </a:rPr>
              <a:t>.</a:t>
            </a:r>
          </a:p>
        </p:txBody>
      </p:sp>
      <p:sp>
        <p:nvSpPr>
          <p:cNvPr id="12295" name="AutoShape 7" descr="Светлый вертикальный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4300" y="6308725"/>
            <a:ext cx="576263" cy="360363"/>
          </a:xfrm>
          <a:prstGeom prst="actionButtonReturn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581010"/>
          </a:xfrm>
        </p:spPr>
        <p:txBody>
          <a:bodyPr/>
          <a:lstStyle/>
          <a:p>
            <a:pPr algn="ctr" eaLnBrk="1" hangingPunct="1"/>
            <a:r>
              <a:rPr lang="ru-RU" sz="4000" b="1" i="1" dirty="0" smtClean="0"/>
              <a:t>Оформление презентации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  <a:hlinkClick r:id="rId2" action="ppaction://hlinksldjump"/>
              </a:rPr>
              <a:t>Единый стиль оформления </a:t>
            </a:r>
            <a:r>
              <a:rPr lang="ru-RU" dirty="0" smtClean="0">
                <a:latin typeface="+mj-lt"/>
              </a:rPr>
              <a:t>каждого из разделов и всей презентации в целом.</a:t>
            </a:r>
          </a:p>
          <a:p>
            <a:pPr marL="571500" indent="-571500" eaLnBrk="1" hangingPunct="1"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Качественные сканированные изображения.</a:t>
            </a:r>
          </a:p>
          <a:p>
            <a:pPr marL="571500" indent="-571500" eaLnBrk="1" hangingPunct="1"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Динамика в изображениях (включение </a:t>
            </a:r>
            <a:r>
              <a:rPr lang="ru-RU" dirty="0" err="1" smtClean="0">
                <a:latin typeface="+mj-lt"/>
              </a:rPr>
              <a:t>анимаций</a:t>
            </a:r>
            <a:r>
              <a:rPr lang="ru-RU" dirty="0" smtClean="0">
                <a:latin typeface="+mj-lt"/>
              </a:rPr>
              <a:t> и анимационных эффектов, видеофрагментов, прямых</a:t>
            </a:r>
            <a:r>
              <a:rPr lang="en-US" dirty="0" smtClean="0">
                <a:latin typeface="+mj-lt"/>
              </a:rPr>
              <a:t> Internet-</a:t>
            </a:r>
            <a:r>
              <a:rPr lang="ru-RU" dirty="0" smtClean="0">
                <a:latin typeface="+mj-lt"/>
              </a:rPr>
              <a:t>ссылок).</a:t>
            </a:r>
          </a:p>
          <a:p>
            <a:pPr marL="571500" indent="-571500" eaLnBrk="1" hangingPunct="1">
              <a:spcBef>
                <a:spcPct val="5000"/>
              </a:spcBef>
              <a:spcAft>
                <a:spcPct val="500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latin typeface="+mj-lt"/>
              </a:rPr>
              <a:t>Проверка цветовой схемы на рабочем оборудовании.</a:t>
            </a:r>
          </a:p>
          <a:p>
            <a:pPr marL="571500" indent="-571500" eaLnBrk="1" hangingPunct="1">
              <a:defRPr/>
            </a:pPr>
            <a:endParaRPr lang="ru-RU" dirty="0" smtClean="0">
              <a:latin typeface="+mj-lt"/>
            </a:endParaRPr>
          </a:p>
        </p:txBody>
      </p:sp>
      <p:sp>
        <p:nvSpPr>
          <p:cNvPr id="13319" name="AutoShape 7" descr="Светлый вертикальный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4300" y="6308725"/>
            <a:ext cx="576263" cy="360363"/>
          </a:xfrm>
          <a:prstGeom prst="actionButtonReturn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4DBA683F905C4A9772F17C24E78147" ma:contentTypeVersion="1" ma:contentTypeDescription="Создание документа." ma:contentTypeScope="" ma:versionID="05b4754543bdf46404ce59fb87fe32b9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T4CTUPCNHN5M-189131410-613</_dlc_DocId>
    <_dlc_DocIdUrl xmlns="c71519f2-859d-46c1-a1b6-2941efed936d">
      <Url>http://edu-sps.koiro.local/chuhloma/metod/_layouts/15/DocIdRedir.aspx?ID=T4CTUPCNHN5M-189131410-613</Url>
      <Description>T4CTUPCNHN5M-189131410-613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2BE50CD-32D9-404F-AF80-7CF01112E924}"/>
</file>

<file path=customXml/itemProps2.xml><?xml version="1.0" encoding="utf-8"?>
<ds:datastoreItem xmlns:ds="http://schemas.openxmlformats.org/officeDocument/2006/customXml" ds:itemID="{04079952-D85E-42E0-941A-8ADB24839D39}"/>
</file>

<file path=customXml/itemProps3.xml><?xml version="1.0" encoding="utf-8"?>
<ds:datastoreItem xmlns:ds="http://schemas.openxmlformats.org/officeDocument/2006/customXml" ds:itemID="{2F7455F7-E46F-4427-BA66-8962D9A02EA2}"/>
</file>

<file path=customXml/itemProps4.xml><?xml version="1.0" encoding="utf-8"?>
<ds:datastoreItem xmlns:ds="http://schemas.openxmlformats.org/officeDocument/2006/customXml" ds:itemID="{BDC08259-272F-40C8-80C1-AEDB97379D6C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455</TotalTime>
  <Words>547</Words>
  <Application>Microsoft PowerPoint</Application>
  <PresentationFormat>Экран (4:3)</PresentationFormat>
  <Paragraphs>85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Качественная презентация  учебного назначения</vt:lpstr>
      <vt:lpstr>При создании презентации необходимо обратить внимание на</vt:lpstr>
      <vt:lpstr>Назначение презентации:</vt:lpstr>
      <vt:lpstr>Содержание презентации должно:</vt:lpstr>
      <vt:lpstr>Тексты в презентации</vt:lpstr>
      <vt:lpstr>Иллюстрации в презентации</vt:lpstr>
      <vt:lpstr>Видеофрагменты в презентации</vt:lpstr>
      <vt:lpstr>Структура и организация презентации</vt:lpstr>
      <vt:lpstr>Оформление презентации</vt:lpstr>
      <vt:lpstr>Титульный слайд  должен содержать:</vt:lpstr>
      <vt:lpstr>Титульный слайд  может содержать:</vt:lpstr>
      <vt:lpstr>Расположение информационных  блоков слайда:</vt:lpstr>
      <vt:lpstr>Расположение информационных  блоков слайда:</vt:lpstr>
      <vt:lpstr>Единое стилевое оформление:</vt:lpstr>
      <vt:lpstr>Анимационные эффекты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презентации</dc:title>
  <dc:creator>vef</dc:creator>
  <cp:lastModifiedBy>Елена</cp:lastModifiedBy>
  <cp:revision>71</cp:revision>
  <dcterms:created xsi:type="dcterms:W3CDTF">2005-09-16T03:50:57Z</dcterms:created>
  <dcterms:modified xsi:type="dcterms:W3CDTF">2017-02-26T14:32:25Z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0x010100534DBA683F905C4A9772F17C24E78147</vt:lpwstr>
  </property>
  <property fmtid="{D5CDD505-2E9C-101B-9397-08002B2CF9AE}" pid="3" name="_dlc_DocIdItemGuid">
    <vt:lpwstr>730899c5-b110-4250-9b18-e266b71ab541</vt:lpwstr>
  </property>
</Properties>
</file>