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9" r:id="rId2"/>
    <p:sldId id="295" r:id="rId3"/>
    <p:sldId id="296" r:id="rId4"/>
    <p:sldId id="297" r:id="rId5"/>
    <p:sldId id="271" r:id="rId6"/>
    <p:sldId id="294" r:id="rId7"/>
    <p:sldId id="291" r:id="rId8"/>
    <p:sldId id="292" r:id="rId9"/>
    <p:sldId id="274" r:id="rId10"/>
    <p:sldId id="261" r:id="rId11"/>
    <p:sldId id="293" r:id="rId12"/>
    <p:sldId id="275" r:id="rId13"/>
    <p:sldId id="263" r:id="rId14"/>
    <p:sldId id="276" r:id="rId15"/>
    <p:sldId id="264" r:id="rId16"/>
    <p:sldId id="277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ABEA0C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7D43-577F-4751-B9C0-9CA4CE50C743}" type="datetimeFigureOut">
              <a:rPr lang="ru-RU" smtClean="0"/>
              <a:pPr/>
              <a:t>06.07.22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F12E-282D-4CA2-B13F-545424C21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12E-282D-4CA2-B13F-545424C218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BF12E-282D-4CA2-B13F-545424C218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DD2-CD40-464E-BCB3-223DDAD687F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7A4B3-F2FE-46B5-8EDC-CC55D147B95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6DA0-3AE5-4C8A-B167-7F67B5E46D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3C41-8252-4CE6-AE5D-13B6326D960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5704-1695-47AA-B80E-9AD234717AC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34D9B-80DB-4168-98AD-CF532CE9DD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BC5D-3868-449B-A89D-35D5F006D20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8A53E-7788-4B9E-A619-779A1A7F098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4EAE-C510-4E95-9824-ED2845C2686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BF5D-FBBB-4877-AB97-E56DA4929B7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4DD-FB7A-4E34-9B72-0CF1C8253FA4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BFDEE3-3E05-4A66-9B60-0A20B037DF6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bezopasnost-detej.ru/images/2013/108-7-bezopasnost-letom-kartinki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643306" cy="276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4929222" cy="292895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 smtClean="0">
                <a:solidFill>
                  <a:srgbClr val="FFFF00"/>
                </a:solidFill>
                <a:latin typeface="Artemon " pitchFamily="2" charset="0"/>
              </a:rPr>
              <a:t> 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  <a:t>Лето долгожданное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temon " pitchFamily="2" charset="0"/>
              </a:rPr>
              <a:t>пришло… </a:t>
            </a:r>
            <a:r>
              <a:rPr lang="ru-RU" sz="44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Artemon " pitchFamily="2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Artemon " pitchFamily="2" charset="0"/>
              </a:rPr>
            </a:br>
            <a:endParaRPr lang="ru-RU" sz="6600" dirty="0">
              <a:solidFill>
                <a:srgbClr val="FFFF00"/>
              </a:solidFill>
              <a:latin typeface="Artemon 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87682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temon " pitchFamily="2" charset="0"/>
                <a:ea typeface="Calibri"/>
              </a:rPr>
              <a:t>Если дует ветер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Теплый, хоть и с севера,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Если луг — в ромашках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комочках клевера,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Бабочки и пчелы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Над цветами кружатся,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осколком неба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Голубеет лужица,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И ребячья кожица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Словно шоколадка….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Верная примета:</a:t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Наступило лето</a:t>
            </a:r>
          </a:p>
          <a:p>
            <a:r>
              <a:rPr lang="ru-RU" i="1" dirty="0" smtClean="0">
                <a:latin typeface="Artemon " pitchFamily="2" charset="0"/>
                <a:ea typeface="Calibri"/>
              </a:rPr>
              <a:t/>
            </a:r>
            <a:br>
              <a:rPr lang="ru-RU" i="1" dirty="0" smtClean="0">
                <a:latin typeface="Artemon " pitchFamily="2" charset="0"/>
                <a:ea typeface="Calibri"/>
              </a:rPr>
            </a:br>
            <a:r>
              <a:rPr lang="ru-RU" i="1" dirty="0" smtClean="0">
                <a:latin typeface="Artemon " pitchFamily="2" charset="0"/>
                <a:ea typeface="Calibri"/>
              </a:rPr>
              <a:t>  </a:t>
            </a:r>
            <a:r>
              <a:rPr lang="ru-RU" i="1" dirty="0" smtClean="0">
                <a:latin typeface="Artemon " pitchFamily="2" charset="0"/>
                <a:ea typeface="Times New Roman"/>
              </a:rPr>
              <a:t> </a:t>
            </a:r>
            <a:r>
              <a:rPr lang="ru-RU" i="1" dirty="0" smtClean="0">
                <a:latin typeface="Artemon " pitchFamily="2" charset="0"/>
                <a:ea typeface="Calibri"/>
              </a:rPr>
              <a:t>Л.Корчагина</a:t>
            </a:r>
            <a:r>
              <a:rPr lang="ru-RU" i="1" dirty="0" smtClean="0">
                <a:latin typeface="Artemon " pitchFamily="2" charset="0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910154">
            <a:off x="472629" y="-219202"/>
            <a:ext cx="1552575" cy="12049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4482000"/>
            <a:ext cx="1786345" cy="237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3206">
            <a:off x="2476782" y="3825325"/>
            <a:ext cx="1368000" cy="6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0"/>
            <a:ext cx="2131483" cy="187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4572008"/>
            <a:ext cx="1892000" cy="21197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429132"/>
            <a:ext cx="1472187" cy="2338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5922">
            <a:off x="6348733" y="3154998"/>
            <a:ext cx="1368000" cy="68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20171">
            <a:off x="7042362" y="1871787"/>
            <a:ext cx="1552575" cy="1419225"/>
          </a:xfrm>
          <a:prstGeom prst="rect">
            <a:avLst/>
          </a:prstGeom>
        </p:spPr>
      </p:pic>
      <p:pic>
        <p:nvPicPr>
          <p:cNvPr id="15" name="Picture 2" descr="C:\Users\Мама Ира\AppData\Local\Microsoft\Windows\Temporary Internet Files\Content.IE5\BBQH7358\MC90012323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454" y="3639746"/>
            <a:ext cx="2075546" cy="32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143116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42845" y="2714620"/>
            <a:ext cx="2643205" cy="392909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918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3"/>
            <a:ext cx="7125113" cy="857256"/>
          </a:xfrm>
        </p:spPr>
        <p:txBody>
          <a:bodyPr/>
          <a:lstStyle/>
          <a:p>
            <a:pPr lvl="0" algn="ctr"/>
            <a:r>
              <a:rPr lang="ru-RU" sz="2800" b="1" dirty="0" smtClean="0"/>
              <a:t>5. </a:t>
            </a:r>
            <a:r>
              <a:rPr lang="ru-RU" sz="2800" b="1" dirty="0" smtClean="0">
                <a:solidFill>
                  <a:srgbClr val="C00000"/>
                </a:solidFill>
              </a:rPr>
              <a:t>ЗАПРЕЩЕНО</a:t>
            </a:r>
            <a:r>
              <a:rPr lang="ru-RU" sz="2800" b="1" dirty="0" smtClean="0"/>
              <a:t> играть вблизи обрывов!!!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00109"/>
            <a:ext cx="7125112" cy="485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sz="2400" dirty="0">
              <a:solidFill>
                <a:schemeClr val="tx1"/>
              </a:solidFill>
              <a:latin typeface="Artemon 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1"/>
            <a:ext cx="3857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высоком берегу,</a:t>
            </a:r>
          </a:p>
          <a:p>
            <a:pPr algn="ctr"/>
            <a:r>
              <a:rPr lang="ru-RU" sz="2400" b="1" dirty="0" smtClean="0"/>
              <a:t>Дети, не играйте!</a:t>
            </a:r>
          </a:p>
          <a:p>
            <a:pPr algn="ctr"/>
            <a:r>
              <a:rPr lang="ru-RU" sz="2400" b="1" dirty="0" smtClean="0"/>
              <a:t>Из-под ног уйти земля</a:t>
            </a:r>
          </a:p>
          <a:p>
            <a:pPr algn="ctr"/>
            <a:r>
              <a:rPr lang="ru-RU" sz="2400" b="1" dirty="0" smtClean="0"/>
              <a:t>Может, так и знайте!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 с обрыва прямо вниз</a:t>
            </a:r>
          </a:p>
          <a:p>
            <a:pPr algn="ctr"/>
            <a:r>
              <a:rPr lang="ru-RU" sz="2400" b="1" dirty="0" smtClean="0"/>
              <a:t> В воду полетите... </a:t>
            </a:r>
          </a:p>
          <a:p>
            <a:pPr algn="ctr"/>
            <a:r>
              <a:rPr lang="ru-RU" sz="2400" b="1" dirty="0" smtClean="0"/>
              <a:t>И останется кричать: </a:t>
            </a:r>
          </a:p>
          <a:p>
            <a:pPr algn="ctr"/>
            <a:r>
              <a:rPr lang="ru-RU" sz="2400" b="1" dirty="0" smtClean="0"/>
              <a:t>«Люди, помогите!!!»</a:t>
            </a:r>
            <a:endParaRPr lang="ru-RU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714908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000636"/>
            <a:ext cx="1245025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3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Места, с которых можно упасть в воду не должны использоваться для игр, а особенно если в воде неизвестная глубина, дно и быстрое течение. К таким местам относятся пирсы, волнорезы, мосты, набережные, причалы и другие подобные сооружения.</a:t>
            </a:r>
            <a:endParaRPr lang="ru-RU" b="1" dirty="0"/>
          </a:p>
        </p:txBody>
      </p:sp>
      <p:pic>
        <p:nvPicPr>
          <p:cNvPr id="5122" name="Picture 2" descr="108-7-bezopasnost-letom-kartink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7643866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sz="2400" b="1" dirty="0" smtClean="0"/>
              <a:t>6. Не заплывайте на глубину на надувных матрацах, т.к. может он </a:t>
            </a:r>
            <a:r>
              <a:rPr lang="ru-RU" sz="2400" b="1" dirty="0" err="1" smtClean="0"/>
              <a:t>сдуться</a:t>
            </a:r>
            <a:r>
              <a:rPr lang="ru-RU" sz="2400" b="1" dirty="0" smtClean="0"/>
              <a:t> или может отнести ветром далеко от берега!!!!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07361"/>
            <a:ext cx="3500461" cy="47649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Весело качаться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детям на волнах,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 цветных матрасах,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надувных кругах.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Только непременно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вы должны узнать: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Далеко не надо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в воду заплывать!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Может прохудиться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круг или матрас...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 Кто спасти успеет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из пучины вас?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И перевернуться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на волнах легко...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Так что не советуем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FF00"/>
                </a:solidFill>
              </a:rPr>
              <a:t>плавать далеко!</a:t>
            </a: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7820">
            <a:off x="3035414" y="2319715"/>
            <a:ext cx="56769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306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214446"/>
          </a:xfrm>
        </p:spPr>
        <p:txBody>
          <a:bodyPr/>
          <a:lstStyle/>
          <a:p>
            <a:r>
              <a:rPr lang="ru-RU" sz="2400" b="1" dirty="0" smtClean="0"/>
              <a:t>7. Сильные волны и течение воды представляют собой большую опасность. Именно поэтому стоит избегать купания при плохой погоде.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2769" name="Picture 1" descr="D:\Desktop\108-6-bezopasnost-letom-kartinki-330x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42942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643050"/>
            <a:ext cx="2231237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383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8. </a:t>
            </a:r>
            <a:r>
              <a:rPr lang="ru-RU" b="1" dirty="0" smtClean="0">
                <a:solidFill>
                  <a:srgbClr val="FFFF00"/>
                </a:solidFill>
              </a:rPr>
              <a:t>НЕ КУПАЙТЕСЬ </a:t>
            </a:r>
            <a:r>
              <a:rPr lang="ru-RU" b="1" dirty="0" smtClean="0"/>
              <a:t>около сточных вод!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3562557" cy="433628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Около сточной трубы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не купайтесь –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Может вас прямо в трубу затянуть...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 И не получится,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как ни старайтесь, Вынырнуть вверх, 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чтобы воздух глотнуть... Очень опасно –</a:t>
            </a:r>
          </a:p>
          <a:p>
            <a:pPr>
              <a:spcBef>
                <a:spcPct val="50000"/>
              </a:spcBef>
              <a:buNone/>
            </a:pPr>
            <a:r>
              <a:rPr lang="ru-RU" sz="2200" dirty="0" smtClean="0"/>
              <a:t> запомните, братцы! -Рядом со сточной трубой развлекаться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41">
            <a:off x="4381243" y="1955071"/>
            <a:ext cx="4495800" cy="4429132"/>
          </a:xfrm>
          <a:prstGeom prst="roundRect">
            <a:avLst>
              <a:gd name="adj" fmla="val 1909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11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125113" cy="1314471"/>
          </a:xfrm>
        </p:spPr>
        <p:txBody>
          <a:bodyPr/>
          <a:lstStyle/>
          <a:p>
            <a:r>
              <a:rPr lang="ru-RU" b="1" dirty="0" smtClean="0"/>
              <a:t>9. Шутки на воде, прочь!!!</a:t>
            </a:r>
            <a:endParaRPr lang="ru-RU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572000" cy="571504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14876" y="1000108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 развлекаться</a:t>
            </a:r>
          </a:p>
          <a:p>
            <a:r>
              <a:rPr lang="ru-RU" sz="1600" dirty="0" smtClean="0"/>
              <a:t>будешь на воде, </a:t>
            </a:r>
          </a:p>
          <a:p>
            <a:r>
              <a:rPr lang="ru-RU" sz="1600" dirty="0" smtClean="0"/>
              <a:t>Проследи, чтоб шутка</a:t>
            </a:r>
          </a:p>
          <a:p>
            <a:r>
              <a:rPr lang="ru-RU" sz="1600" dirty="0" smtClean="0"/>
              <a:t>не вела к беде...</a:t>
            </a:r>
          </a:p>
          <a:p>
            <a:r>
              <a:rPr lang="ru-RU" sz="1600" dirty="0" smtClean="0"/>
              <a:t>Не топи другого –</a:t>
            </a:r>
          </a:p>
          <a:p>
            <a:r>
              <a:rPr lang="ru-RU" sz="1600" dirty="0" smtClean="0"/>
              <a:t> может оказаться, </a:t>
            </a:r>
          </a:p>
          <a:p>
            <a:r>
              <a:rPr lang="ru-RU" sz="1600" dirty="0" smtClean="0"/>
              <a:t>Что воды случится</a:t>
            </a:r>
          </a:p>
          <a:p>
            <a:r>
              <a:rPr lang="ru-RU" sz="1600" dirty="0" smtClean="0"/>
              <a:t> другу наглотаться, </a:t>
            </a:r>
          </a:p>
          <a:p>
            <a:r>
              <a:rPr lang="ru-RU" sz="1600" dirty="0" smtClean="0"/>
              <a:t>Он запаникует, вырываться станет –</a:t>
            </a:r>
          </a:p>
          <a:p>
            <a:r>
              <a:rPr lang="ru-RU" sz="1600" dirty="0" smtClean="0"/>
              <a:t>И тебя с собою под воду затянет! </a:t>
            </a:r>
          </a:p>
          <a:p>
            <a:r>
              <a:rPr lang="ru-RU" sz="1600" dirty="0" smtClean="0"/>
              <a:t>И игра такая</a:t>
            </a:r>
          </a:p>
          <a:p>
            <a:r>
              <a:rPr lang="ru-RU" sz="1600" dirty="0" smtClean="0"/>
              <a:t>грустно завершится...</a:t>
            </a:r>
          </a:p>
          <a:p>
            <a:r>
              <a:rPr lang="ru-RU" sz="1600" dirty="0" smtClean="0"/>
              <a:t> Мы вам не желаем</a:t>
            </a:r>
          </a:p>
          <a:p>
            <a:r>
              <a:rPr lang="ru-RU" sz="1600" dirty="0" smtClean="0"/>
              <a:t>в речке утопиться!</a:t>
            </a:r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50057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надо безобразничать </a:t>
            </a:r>
          </a:p>
          <a:p>
            <a:r>
              <a:rPr lang="ru-RU" dirty="0" smtClean="0"/>
              <a:t>И делать дырки в круге; </a:t>
            </a:r>
          </a:p>
          <a:p>
            <a:r>
              <a:rPr lang="ru-RU" dirty="0" smtClean="0"/>
              <a:t>Не стоит жизнью рисковать Ни другу, ни подруге.</a:t>
            </a:r>
          </a:p>
          <a:p>
            <a:r>
              <a:rPr lang="ru-RU" dirty="0" smtClean="0"/>
              <a:t> Но если ты, но если ты Шалун и злой проказник -Недалеко и до беды: Дырявый круг опасен.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887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Ы В О Д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9443" y="928671"/>
            <a:ext cx="7125112" cy="25717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Соблюдая простые меры предосторожности и прислушиваясь к советам специалистов, вы обезопасите себя от несчастных случаев на воде.</a:t>
            </a:r>
            <a:endParaRPr lang="ru-RU" sz="2400" b="1" dirty="0"/>
          </a:p>
        </p:txBody>
      </p:sp>
      <p:pic>
        <p:nvPicPr>
          <p:cNvPr id="4" name="Picture 8" descr="D:\Семейная\Ирина\Анимашки\прав купан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000500" cy="3429000"/>
          </a:xfrm>
          <a:prstGeom prst="rect">
            <a:avLst/>
          </a:prstGeom>
          <a:solidFill>
            <a:srgbClr val="09B1C3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5715016"/>
            <a:ext cx="385765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входите в воду разгорячёнными, лучше выждать какое-то время.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9" descr="D:\Семейная\Ирина\Анимашки\прав купан 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638675" cy="3429000"/>
          </a:xfrm>
          <a:prstGeom prst="rect">
            <a:avLst/>
          </a:prstGeom>
          <a:solidFill>
            <a:srgbClr val="09B1C3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0" y="5857893"/>
            <a:ext cx="4214842" cy="103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Будьте осторожны в воде.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переоценивайте свои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силы!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4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8"/>
            <a:ext cx="7125113" cy="1857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СОБЛЮДАЙТЕ  ВСЕ  ПРАВИЛА И С ВАМИ НИЧЕГО НЕ СЛУЧИТЬСЯ!!!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http://photos0.hotelsearch.com/0018/0919/festamar-torroella-de-montgri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86" r="-68"/>
          <a:stretch>
            <a:fillRect/>
          </a:stretch>
        </p:blipFill>
        <p:spPr bwMode="auto">
          <a:xfrm>
            <a:off x="1428728" y="2786058"/>
            <a:ext cx="6240839" cy="384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641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4143404" cy="1428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«Безопасность на воде во время летних каникул»</a:t>
            </a:r>
            <a:endParaRPr lang="ru-RU" b="1" dirty="0"/>
          </a:p>
        </p:txBody>
      </p:sp>
      <p:pic>
        <p:nvPicPr>
          <p:cNvPr id="2051" name="Picture 3" descr="D:\Documents\поездки с 6-В\поездки с 7-в Аскания - Нова\7-В Севастополь\Севостополь 7 класс\DSCN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3789">
            <a:off x="4962547" y="16228"/>
            <a:ext cx="4143372" cy="36433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5000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857255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 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Как известно, купание не только доставляют удовольствие, но и служит хорошим средством закаливания организма. Но необходимо помнить, что небрежность, лихачество, излишняя шалость на воде нередко приводят к беде. Из-за несоблюдения техники безопасности в водоемах ежегодно гибнут тысячи людей.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6" name="Picture 2" descr="D:\Documents\поездки с 6-В\поездки с 7-в Аскания - Нова\7-В Севастополь\Севостополь 7 класс\DSCN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92905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ocuments\поездки с 6-В\6-В Бот. сад, Музей камня Партенит, Алушта\6-В Новый Свет\P602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400052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58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Что за летний отдых без купания? Тоска, да и только. Особенно когда солнышко припекает, а прохладная вода пруда или речки, озера или моря так и манит, так и приглашает окунуться.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3074" name="Picture 2" descr="D:\Documents\поездки с 6-В\поездки с 7-в Аскания - Нова\7-В Севастополь\Севостополь 7 класс\DSCN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500594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Documents\поездки с 6-В\поездки с 7-в Аскания - Нова\7-В Севастополь\Севостополь 7 класс\DSCN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4429124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777397" cy="1243033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>Лето – это море, солнце, пляж… </a:t>
            </a:r>
            <a:b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>А значит надо вспомнить, о правилах поведения на воде. Для того, чтобы наш отдых был безопасным!!!!!!</a:t>
            </a:r>
            <a:r>
              <a:rPr lang="ru-RU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2000240"/>
            <a:ext cx="5143536" cy="4643470"/>
          </a:xfrm>
        </p:spPr>
        <p:txBody>
          <a:bodyPr>
            <a:noAutofit/>
          </a:bodyPr>
          <a:lstStyle/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«Прыгну я с обрыва, говорит друзьям Андрей!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«Прыгать здесь высоковато!»-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Говорят ему ребята.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И с высокого обрыва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Сиганул Андрей красиво,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Прыгнул очень хорошо,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В воду грамотно вошел.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Ой, воткнулось что-то в  ногу,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Стало сразу очень больно! </a:t>
            </a:r>
            <a:endParaRPr lang="ru-RU" sz="2400" b="1" i="1" dirty="0">
              <a:solidFill>
                <a:schemeClr val="tx1"/>
              </a:solidFill>
            </a:endParaRP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Оказалось – старой лодки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Здесь на дне лежит обломок,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Заржавевшая проводка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/>
              <a:t>И гора металлолома! </a:t>
            </a:r>
            <a:r>
              <a:rPr lang="ru-RU" sz="2400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> </a:t>
            </a:r>
            <a:r>
              <a:rPr lang="ru-RU" sz="2400" b="1" dirty="0" smtClean="0"/>
              <a:t> 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«Если место незнакомо,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Значит, там нырять нельзя!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Это ж не  в бассейне дома!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Были правы все друзья!»</a:t>
            </a: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lvl="0" defTabSz="914400">
              <a:spcAft>
                <a:spcPts val="0"/>
              </a:spcAft>
              <a:buClrTx/>
              <a:buNone/>
              <a:defRPr/>
            </a:pPr>
            <a:r>
              <a:rPr lang="ru-RU" sz="2400" b="1" i="1" dirty="0">
                <a:solidFill>
                  <a:schemeClr val="tx1"/>
                </a:solidFill>
                <a:latin typeface="Artemon " pitchFamily="2" charset="0"/>
                <a:ea typeface="Calibri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Artemon " pitchFamily="2" charset="0"/>
                <a:ea typeface="Calibri"/>
              </a:rPr>
            </a:br>
            <a:endParaRPr lang="ru-RU" sz="2400" dirty="0">
              <a:solidFill>
                <a:schemeClr val="tx1"/>
              </a:solidFill>
              <a:latin typeface="Artemon 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14290"/>
            <a:ext cx="1571604" cy="17526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57290" y="1214422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1. Не прыгайте в воду в незнакомых местах – это может быть </a:t>
            </a:r>
            <a:r>
              <a:rPr lang="ru-RU" sz="2000" b="1" dirty="0" smtClean="0">
                <a:solidFill>
                  <a:srgbClr val="FF0000"/>
                </a:solidFill>
              </a:rPr>
              <a:t>ОПАСНО!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Desktop\news_main_14979_2008932759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2143116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http://s42.radikal.ru/i097/0811/2c/d8674d17827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056224">
            <a:off x="5712875" y="1914848"/>
            <a:ext cx="178977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http://s41.radikal.ru/i094/0904/57/251092567b2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0826" y="3714752"/>
            <a:ext cx="947130" cy="857256"/>
          </a:xfrm>
          <a:prstGeom prst="rect">
            <a:avLst/>
          </a:prstGeom>
          <a:noFill/>
        </p:spPr>
      </p:pic>
      <p:pic>
        <p:nvPicPr>
          <p:cNvPr id="17" name="Рисунок 16" descr="584e92eb4a17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286380" y="4000504"/>
            <a:ext cx="1857388" cy="3000372"/>
          </a:xfrm>
          <a:prstGeom prst="rect">
            <a:avLst/>
          </a:prstGeom>
        </p:spPr>
      </p:pic>
      <p:pic>
        <p:nvPicPr>
          <p:cNvPr id="18" name="Picture 3" descr="D:\картинки\детские картинки-блестяшки анимашки\815a1d422bef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572396" y="3704287"/>
            <a:ext cx="1428760" cy="3153713"/>
          </a:xfrm>
          <a:prstGeom prst="rect">
            <a:avLst/>
          </a:prstGeom>
          <a:noFill/>
        </p:spPr>
      </p:pic>
      <p:pic>
        <p:nvPicPr>
          <p:cNvPr id="19" name="Picture 2" descr="D:\картинки\пионеры\Новая папка фоны\фоны\post-221238-1277471114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00826" y="4214818"/>
            <a:ext cx="1714512" cy="3143272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4282" y="5786454"/>
            <a:ext cx="26432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«Уберу теперь надолго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Акваланг и ласты!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Мне теперь  уже помогут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200" b="1" dirty="0" smtClean="0"/>
              <a:t>Только бинт и пластырь!»</a:t>
            </a:r>
            <a:endParaRPr lang="ru-RU" sz="1200" dirty="0"/>
          </a:p>
        </p:txBody>
      </p:sp>
      <p:pic>
        <p:nvPicPr>
          <p:cNvPr id="21" name="Picture 2" descr="D:\MD\50393869a9c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3108" y="2071678"/>
            <a:ext cx="3240000" cy="3240000"/>
          </a:xfrm>
          <a:prstGeom prst="rect">
            <a:avLst/>
          </a:prstGeom>
          <a:noFill/>
        </p:spPr>
      </p:pic>
      <p:pic>
        <p:nvPicPr>
          <p:cNvPr id="22" name="Picture 3" descr="D:\картинки\лето\f324d2e0cf65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000364" y="1071546"/>
            <a:ext cx="2857619" cy="3384000"/>
          </a:xfrm>
          <a:prstGeom prst="rect">
            <a:avLst/>
          </a:prstGeom>
          <a:noFill/>
        </p:spPr>
      </p:pic>
      <p:pic>
        <p:nvPicPr>
          <p:cNvPr id="23" name="Picture 2" descr="D:\картинки\лето\f324d2e0cf6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3084833">
            <a:off x="3511349" y="4455221"/>
            <a:ext cx="2457112" cy="2307526"/>
          </a:xfrm>
          <a:prstGeom prst="rect">
            <a:avLst/>
          </a:prstGeom>
          <a:noFill/>
        </p:spPr>
      </p:pic>
      <p:pic>
        <p:nvPicPr>
          <p:cNvPr id="26" name="Picture 3" descr="D:\MD\f84db2fd2ff8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86050" y="4786298"/>
            <a:ext cx="2428892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8157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29190" y="142852"/>
            <a:ext cx="40719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 большим, и детям</a:t>
            </a:r>
          </a:p>
          <a:p>
            <a:r>
              <a:rPr lang="ru-RU" sz="2800" dirty="0" smtClean="0"/>
              <a:t>Хочется сказать:</a:t>
            </a:r>
          </a:p>
          <a:p>
            <a:r>
              <a:rPr lang="ru-RU" sz="2800" dirty="0" smtClean="0"/>
              <a:t>В незнакомом месте</a:t>
            </a:r>
          </a:p>
          <a:p>
            <a:r>
              <a:rPr lang="ru-RU" sz="2800" dirty="0" smtClean="0"/>
              <a:t>Вам нельзя нырять!</a:t>
            </a:r>
          </a:p>
          <a:p>
            <a:r>
              <a:rPr lang="ru-RU" sz="2800" dirty="0" smtClean="0"/>
              <a:t>Может очень мелкой</a:t>
            </a:r>
          </a:p>
          <a:p>
            <a:r>
              <a:rPr lang="ru-RU" sz="2800" dirty="0" smtClean="0"/>
              <a:t>Речка оказаться...</a:t>
            </a:r>
          </a:p>
          <a:p>
            <a:endParaRPr lang="ru-RU" sz="2800" dirty="0" smtClean="0"/>
          </a:p>
          <a:p>
            <a:r>
              <a:rPr lang="ru-RU" sz="2800" dirty="0" smtClean="0"/>
              <a:t>А в песок опасно</a:t>
            </a:r>
          </a:p>
          <a:p>
            <a:r>
              <a:rPr lang="ru-RU" sz="2800" dirty="0" smtClean="0"/>
              <a:t>Головой втыкаться!</a:t>
            </a:r>
          </a:p>
          <a:p>
            <a:r>
              <a:rPr lang="ru-RU" sz="2800" dirty="0" smtClean="0"/>
              <a:t>Сучья, камни, стекла</a:t>
            </a:r>
          </a:p>
          <a:p>
            <a:r>
              <a:rPr lang="ru-RU" sz="2800" dirty="0" smtClean="0"/>
              <a:t> Спрятались на дне –</a:t>
            </a:r>
          </a:p>
          <a:p>
            <a:r>
              <a:rPr lang="ru-RU" sz="2800" dirty="0" smtClean="0"/>
              <a:t>Их заметить сложно </a:t>
            </a:r>
          </a:p>
          <a:p>
            <a:r>
              <a:rPr lang="ru-RU" sz="2800" dirty="0" smtClean="0"/>
              <a:t>В водной глубине...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2"/>
            <a:ext cx="7125113" cy="1143007"/>
          </a:xfrm>
        </p:spPr>
        <p:txBody>
          <a:bodyPr/>
          <a:lstStyle/>
          <a:p>
            <a:pPr lvl="0" algn="ctr"/>
            <a:r>
              <a:rPr lang="ru-RU" sz="2400" b="1" dirty="0" smtClean="0">
                <a:solidFill>
                  <a:srgbClr val="FFFF00"/>
                </a:solidFill>
              </a:rPr>
              <a:t>2. Нельзя играть на пирсе, так как можно упасть в воду и попасть под лодку или катер!!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Desktop\img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358114" cy="4929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102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428759"/>
          </a:xfrm>
        </p:spPr>
        <p:txBody>
          <a:bodyPr/>
          <a:lstStyle/>
          <a:p>
            <a:pPr lvl="0" algn="ctr"/>
            <a:r>
              <a:rPr lang="ru-RU" sz="2800" b="1" dirty="0" smtClean="0"/>
              <a:t>3. Если плаваете не подплывайте близко к лодкам и  кораблям!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Знаете, почему?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5" y="1214422"/>
            <a:ext cx="4572032" cy="54292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Катятся волны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от лодок с судами... Спорить не стоит с такими волнами!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Ты по возможности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их избегай,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Близко к корабликам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подплывай: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Сверху пловца разглядеть очень сложно,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Затормозить на воде невозможно: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Может водой с головою накрыть, 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Может дыхание перехватить...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Будет печальным финал, вероятно: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Вряд ли ты сможешь вернуться обратно...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2871">
            <a:off x="4952819" y="1674975"/>
            <a:ext cx="3786214" cy="390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714356"/>
            <a:ext cx="1524000" cy="14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73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42853"/>
            <a:ext cx="7125113" cy="1000132"/>
          </a:xfrm>
        </p:spPr>
        <p:txBody>
          <a:bodyPr/>
          <a:lstStyle/>
          <a:p>
            <a:pPr lvl="0" algn="ctr"/>
            <a:r>
              <a:rPr lang="ru-RU" sz="2800" b="1" dirty="0" smtClean="0"/>
              <a:t>4.Нельзя заплывать за буйки или любые другие ограждения</a:t>
            </a:r>
            <a:r>
              <a:rPr lang="ru-RU" b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142852"/>
            <a:ext cx="1214414" cy="1419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75921">
            <a:off x="185353" y="-115162"/>
            <a:ext cx="1247775" cy="107157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5" y="1000108"/>
            <a:ext cx="5643602" cy="56436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Пляж буйками окружен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От судов, коряг и волн.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Значит, можно здесь купаться,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Ничего не опасаться.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Веселитесь, как хотите,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Но, пожалуйста, учтите: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Чтобы жизнь не потерять 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За буйки не заплывать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D:\Desktop\f41ff0ad198834b3a104e451bfcfc9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643313"/>
            <a:ext cx="3357554" cy="321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857232"/>
            <a:ext cx="33575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217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Другая 11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A93AB2"/>
      </a:accent5>
      <a:accent6>
        <a:srgbClr val="E6B500"/>
      </a:accent6>
      <a:hlink>
        <a:srgbClr val="FFDE66"/>
      </a:hlink>
      <a:folHlink>
        <a:srgbClr val="D490C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T4CTUPCNHN5M-645759840-3477</_dlc_DocId>
    <_dlc_DocIdUrl xmlns="c71519f2-859d-46c1-a1b6-2941efed936d">
      <Url>http://www.eduportal44.ru/chuhloma/jarov/ger/_layouts/15/DocIdRedir.aspx?ID=T4CTUPCNHN5M-645759840-3477</Url>
      <Description>T4CTUPCNHN5M-645759840-3477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E0A82-704B-4DA8-993B-3C85F76BB0F7}"/>
</file>

<file path=customXml/itemProps2.xml><?xml version="1.0" encoding="utf-8"?>
<ds:datastoreItem xmlns:ds="http://schemas.openxmlformats.org/officeDocument/2006/customXml" ds:itemID="{31D1316D-D955-43A4-9DE2-22D18406B331}"/>
</file>

<file path=customXml/itemProps3.xml><?xml version="1.0" encoding="utf-8"?>
<ds:datastoreItem xmlns:ds="http://schemas.openxmlformats.org/officeDocument/2006/customXml" ds:itemID="{C2CB3F3C-CA91-4632-A63A-521EF0A40159}"/>
</file>

<file path=customXml/itemProps4.xml><?xml version="1.0" encoding="utf-8"?>
<ds:datastoreItem xmlns:ds="http://schemas.openxmlformats.org/officeDocument/2006/customXml" ds:itemID="{BD8175A9-8BD0-4108-B19B-3E413501F97F}"/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711</TotalTime>
  <Words>796</Words>
  <Application>Microsoft Office PowerPoint</Application>
  <PresentationFormat>Экран (4:3)</PresentationFormat>
  <Paragraphs>135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   Лето долгожданное пришло…    </vt:lpstr>
      <vt:lpstr>«Безопасность на воде во время летних каникул»</vt:lpstr>
      <vt:lpstr>Безопасность на воде </vt:lpstr>
      <vt:lpstr>Слайд 4</vt:lpstr>
      <vt:lpstr>Лето – это море, солнце, пляж…  А значит надо вспомнить, о правилах поведения на воде. Для того, чтобы наш отдых был безопасным!!!!!! </vt:lpstr>
      <vt:lpstr>Слайд 6</vt:lpstr>
      <vt:lpstr>2. Нельзя играть на пирсе, так как можно упасть в воду и попасть под лодку или катер!! </vt:lpstr>
      <vt:lpstr>3. Если плаваете не подплывайте близко к лодкам и  кораблям!  Знаете, почему? </vt:lpstr>
      <vt:lpstr>4.Нельзя заплывать за буйки или любые другие ограждения! </vt:lpstr>
      <vt:lpstr>5. ЗАПРЕЩЕНО играть вблизи обрывов!!! </vt:lpstr>
      <vt:lpstr>Слайд 11</vt:lpstr>
      <vt:lpstr>6. Не заплывайте на глубину на надувных матрацах, т.к. может он сдуться или может отнести ветром далеко от берега!!!! </vt:lpstr>
      <vt:lpstr>7. Сильные волны и течение воды представляют собой большую опасность. Именно поэтому стоит избегать купания при плохой погоде. </vt:lpstr>
      <vt:lpstr>8. НЕ КУПАЙТЕСЬ около сточных вод!</vt:lpstr>
      <vt:lpstr>9. Шутки на воде, прочь!!!</vt:lpstr>
      <vt:lpstr>В Ы В О Д</vt:lpstr>
      <vt:lpstr>СОБЛЮДАЙТЕ  ВСЕ  ПРАВИЛА И С ВАМИ НИЧЕГО НЕ СЛУЧИТЬСЯ!!!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Школа</cp:lastModifiedBy>
  <cp:revision>55</cp:revision>
  <dcterms:created xsi:type="dcterms:W3CDTF">2012-09-07T15:01:15Z</dcterms:created>
  <dcterms:modified xsi:type="dcterms:W3CDTF">2022-07-06T07:52:17Z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5dd3023c-de58-4aca-9f2e-a011f0a06c8b</vt:lpwstr>
  </property>
</Properties>
</file>