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2" r:id="rId4"/>
    <p:sldId id="322" r:id="rId5"/>
    <p:sldId id="308" r:id="rId6"/>
    <p:sldId id="268" r:id="rId7"/>
    <p:sldId id="349" r:id="rId8"/>
    <p:sldId id="304" r:id="rId9"/>
    <p:sldId id="311" r:id="rId10"/>
    <p:sldId id="269" r:id="rId11"/>
    <p:sldId id="270" r:id="rId12"/>
    <p:sldId id="271" r:id="rId13"/>
    <p:sldId id="321" r:id="rId14"/>
    <p:sldId id="350" r:id="rId15"/>
    <p:sldId id="345" r:id="rId16"/>
    <p:sldId id="346" r:id="rId17"/>
    <p:sldId id="338" r:id="rId18"/>
    <p:sldId id="342" r:id="rId19"/>
    <p:sldId id="343" r:id="rId20"/>
    <p:sldId id="344" r:id="rId21"/>
    <p:sldId id="275" r:id="rId22"/>
    <p:sldId id="267" r:id="rId2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1DFE6ACC-7EBA-4B75-9E11-3E98E3E29096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DFBBFE05-F47E-420D-BF91-331B1B8D0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67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EBC0A66A-DAC3-45BD-89DE-0E18C697F2D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2702" tIns="46351" rIns="92702" bIns="463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D0460CAB-18C6-4E45-A978-FDF616CAB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14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058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5CC57-758F-47CB-97D6-53E63E4C944B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BBBF0-47EC-4DEC-AB1C-87ED7B4C3813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8EC4D-0836-42C1-898B-48D61C9E3767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45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55A4AB-ACAC-46E5-B81A-AF365F6FF24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689993"/>
            <a:ext cx="5440364" cy="444522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06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B85C-B3D7-4606-83CF-7CC3FD9808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9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2950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9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60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A25FE-4800-436C-A107-5F004D7E81F0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689993"/>
            <a:ext cx="5440364" cy="444522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E028B-145E-4C49-9229-8977819D8684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14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A12C-E062-4336-8CE3-40DAD0568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ED0E83-7C0C-499E-865E-653CFA46CDEF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F6A752-A102-4ADB-A6C1-485C1A50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OBMEN-NEW\Public\&#1054;&#1090;&#1076;&#1077;&#1083;%20&#1054;&#1050;&#1054;\&#1089;&#1086;&#1074;&#1077;&#1097;&#1072;&#1085;&#1080;&#1103;\&#1087;&#1086;%20&#1088;&#1086;&#1076;&#1080;&#1090;.&#1089;&#1086;&#1073;&#1088;&#1072;&#1085;&#1080;&#1103;&#1084;\ege-kostroma.wmv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ege-kostroma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sdamgia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-kostroma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01056" cy="27084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Областное родительское собрание</a:t>
            </a:r>
            <a:endParaRPr lang="ru-RU" sz="2800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3400" b="1" dirty="0" smtClean="0"/>
              <a:t>«Готовимся</a:t>
            </a:r>
          </a:p>
          <a:p>
            <a:pPr algn="ctr"/>
            <a:r>
              <a:rPr lang="ru-RU" sz="3400" b="1" dirty="0" smtClean="0"/>
              <a:t>к государственной итоговой аттестации»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видеоконференция директора  департамента образования и науки Костромской области Т.Е.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Быстряковой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21505" name="Picture 1" descr="\\OBMEN-NEW\Public\Отдел ОКО\совещания\ban_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85184"/>
            <a:ext cx="2357454" cy="857255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3214686"/>
            <a:ext cx="8286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ГАУ КО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РЦОКО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ноября 2015г.</a:t>
            </a:r>
            <a:endParaRPr lang="ru-RU" sz="1400" b="1" dirty="0" smtClean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00364" y="3643315"/>
            <a:ext cx="56436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проведения ГИА-9, ГИА-11 в 2016 году;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специальных условий на экзаменах для обучающихся с ОВЗ;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поведения выпускников на экзаменах;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Особенности выполнения и оценивания экзаменационных заданий по обязательным предметам: по русскому языку и математике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Психолого-педагогические рекомендации по подготовке детей к экзаменам.</a:t>
            </a:r>
          </a:p>
        </p:txBody>
      </p:sp>
      <p:pic>
        <p:nvPicPr>
          <p:cNvPr id="21508" name="Picture 4" descr="http://www.ege.edu.ru/common/upload/img/infogr/logo_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503" y="3933056"/>
            <a:ext cx="1285884" cy="46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58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98385" y="519739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8750" y="549841"/>
            <a:ext cx="748823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лиц с ОВЗ и инвалидов, детей-инвалидов: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19" y="1285860"/>
            <a:ext cx="8138747" cy="714380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Срок подачи заявлений на участие в ГИА с указанием выбора формы (ОГЭ-9, ЕГЭ-11/ГВЭ):     </a:t>
            </a: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 февраля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 предоставлением подтверждающих документов (справка об инвалидности, рекомендации ПМПК)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143117"/>
            <a:ext cx="8143932" cy="1428760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лиц с ОВЗ и инвалидов, детей-инвалидов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: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время устной части ЕГЭ по иностранным языкам увеличивается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30 мин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ля слепых участников обеспечивается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достаточное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количество специальных принадлежностей для оформления ответов рельефно-точечным шрифтом Брайля,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компьютер;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ГВЭ для всех категорий ОВЗ проводится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устной форме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желанию.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5" y="3643314"/>
            <a:ext cx="8143931" cy="500066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сайте ФИПИ опубликованы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тренировочные сборники заданий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подготовки к ГИА учащихся с ОВЗ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35" y="4214818"/>
            <a:ext cx="8143932" cy="500066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Для лиц, имеющих медицинские показания для обучения на дому и соответствующие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рекомендации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психолого-медико-педагогической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комиссии,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экзамен организуется на дому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.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35" y="4786322"/>
            <a:ext cx="8143932" cy="1071570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Имеют право на написание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итогового изложения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(11 </a:t>
            </a:r>
            <a:r>
              <a:rPr lang="ru-RU" sz="14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кл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.)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обучающиеся с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ОВЗ, инвалиды, дети-инвалиды,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бучающиеся по здоровью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7671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6672"/>
            <a:ext cx="4824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Повторный допуск к сдаче ЕГЭ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4313134"/>
              </p:ext>
            </p:extLst>
          </p:nvPr>
        </p:nvGraphicFramePr>
        <p:xfrm>
          <a:off x="467544" y="980728"/>
          <a:ext cx="8136903" cy="515389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88227"/>
                <a:gridCol w="3761015"/>
                <a:gridCol w="2187661"/>
              </a:tblGrid>
              <a:tr h="54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Сроки пересдачи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Категории участников ЕГЭ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Учебные предметы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2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Дополнительные сроки в текущем году 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(резервные дни до 1 сентября)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 текущего года,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получившие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неудовлетворительный результат по одному из обязательных предметов.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Русский язык, математика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(базовый уровень) и математика (профильный уровень)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66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Не ранее 1 сентября текущего года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 текущего года, не прошедшие ГИА-11.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текущего года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, получившие на ГИА-11 неудовлетворительные результаты более чем по одному обязательному учебному предмету, либо получившие повторно неудовлетворительный результат по одному из этих предметов на ГИА-11 в дополнительные сроки.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Выпускники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прошлых лет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, изъявившие желание участвовать в ЕГЭ.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Русский язык, математика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(базовый уровень) и математика (профильный уровень)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0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mbria" panose="02040503050406030204" pitchFamily="18" charset="0"/>
                        </a:rPr>
                        <a:t>Не ранее чем через 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Все категории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</a:rPr>
                        <a:t> участников ЕГЭ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</a:rPr>
                        <a:t>Все учебные предметы</a:t>
                      </a:r>
                      <a:endParaRPr lang="ru-RU" sz="14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90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703231"/>
              </p:ext>
            </p:extLst>
          </p:nvPr>
        </p:nvGraphicFramePr>
        <p:xfrm>
          <a:off x="1475656" y="1700808"/>
          <a:ext cx="6090415" cy="4081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5185"/>
                <a:gridCol w="2535230"/>
              </a:tblGrid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Предметы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г.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Химия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Информатика и ИКТ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Биология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История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География</a:t>
                      </a:r>
                      <a:endParaRPr lang="ru-RU" sz="1800" b="1" i="0" u="none" strike="noStrike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37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Иностранные</a:t>
                      </a:r>
                      <a:r>
                        <a:rPr lang="ru-RU" sz="1800" b="1" u="none" strike="noStrike" baseline="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 языки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Обществознание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42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Литература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7" marR="9497" marT="949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118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Минимальное количество баллов ЕГЭ, необходимое для поступления на обучение по программам </a:t>
            </a:r>
            <a:r>
              <a:rPr lang="ru-RU" sz="22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бакалавриата</a:t>
            </a:r>
            <a:r>
              <a:rPr lang="ru-RU" sz="2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и программам </a:t>
            </a:r>
            <a:r>
              <a:rPr lang="ru-RU" sz="2200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специалитета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54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255781"/>
            <a:ext cx="8291513" cy="652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/>
              <a:t>ИЗМЕНЕНИЯ в КИМ ЕГЭ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91513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505468"/>
              </p:ext>
            </p:extLst>
          </p:nvPr>
        </p:nvGraphicFramePr>
        <p:xfrm>
          <a:off x="427472" y="836712"/>
          <a:ext cx="8286808" cy="5316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/>
                <a:gridCol w="6215106"/>
              </a:tblGrid>
              <a:tr h="400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</a:t>
                      </a:r>
                      <a:endParaRPr lang="ru-RU" dirty="0"/>
                    </a:p>
                  </a:txBody>
                  <a:tcPr/>
                </a:tc>
              </a:tr>
              <a:tr h="5717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Уточнение формулировок отдельных заданий, критериев оценивания развернутого ответа</a:t>
                      </a:r>
                      <a:endParaRPr lang="ru-RU" sz="1600" dirty="0"/>
                    </a:p>
                  </a:txBody>
                  <a:tcPr/>
                </a:tc>
              </a:tr>
              <a:tr h="3888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(пр.)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части 1 сокращено 2 задания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Изъяты все задания 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выбором одного ответа, общее количество заданий сократилось до 29 (с 36), максимальный первичный балл сохранен 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32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Изъяты</a:t>
                      </a:r>
                      <a:r>
                        <a:rPr lang="ru-RU" sz="1600" baseline="0" dirty="0" smtClean="0"/>
                        <a:t> все задания с выбором одного ответа, общее количество заданий сокращено до 31 (с 40) , максимальный п.б. – 53 (было 59). Время выполнения увеличено до 235 минут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90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Изъяты все задания 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выбором одного ответа, общее количество заданий сократилось до 34 (с 41), максимальный первичный балл</a:t>
                      </a:r>
                      <a:r>
                        <a:rPr lang="ru-RU" sz="1600" baseline="0" dirty="0" smtClean="0"/>
                        <a:t> – 46 (было 51). В КИМ в</a:t>
                      </a:r>
                      <a:r>
                        <a:rPr lang="ru-RU" sz="1600" dirty="0" smtClean="0"/>
                        <a:t>ключены</a:t>
                      </a:r>
                      <a:r>
                        <a:rPr lang="ru-RU" sz="1600" baseline="0" dirty="0" smtClean="0"/>
                        <a:t> карты-приложения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58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 формат 8 заданий</a:t>
                      </a:r>
                      <a:endParaRPr lang="ru-RU" sz="1600" dirty="0"/>
                    </a:p>
                  </a:txBody>
                  <a:tcPr/>
                </a:tc>
              </a:tr>
              <a:tr h="6360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 и</a:t>
                      </a:r>
                      <a:r>
                        <a:rPr lang="ru-RU" sz="1600" baseline="0" dirty="0" smtClean="0"/>
                        <a:t> ИКТ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 формат 3 заданий, последовательность заданий 1-5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3275856" y="449084"/>
            <a:ext cx="5400675" cy="68421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pitchFamily="34" charset="0"/>
              </a:rPr>
              <a:t>Официальный сайт по ГИА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pitchFamily="34" charset="0"/>
              </a:rPr>
              <a:t>в Костромской области </a:t>
            </a:r>
            <a:endParaRPr lang="ru-RU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6072206"/>
            <a:ext cx="5958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http://www.ege-kostroma.ru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ege-kostrom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1142984"/>
            <a:ext cx="8255058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4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3384550" y="657225"/>
            <a:ext cx="5400675" cy="68421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FFFFFF"/>
                </a:solidFill>
                <a:cs typeface="Arial" pitchFamily="34" charset="0"/>
              </a:rPr>
              <a:t>Просмотр бланков работ</a:t>
            </a:r>
          </a:p>
        </p:txBody>
      </p:sp>
      <p:pic>
        <p:nvPicPr>
          <p:cNvPr id="11267" name="Изображение 6" descr="Снимок экрана 2015-06-30 в 9.29.1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1500175"/>
            <a:ext cx="2592387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2708920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717032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4" name="Изображение 8" descr="Снимок экрана 2015-06-30 в 9.31.39.png"/>
          <p:cNvPicPr>
            <a:picLocks noChangeAspect="1"/>
          </p:cNvPicPr>
          <p:nvPr/>
        </p:nvPicPr>
        <p:blipFill>
          <a:blip r:embed="rId4"/>
          <a:srcRect l="1096"/>
          <a:stretch>
            <a:fillRect/>
          </a:stretch>
        </p:blipFill>
        <p:spPr bwMode="auto">
          <a:xfrm>
            <a:off x="3451225" y="1700213"/>
            <a:ext cx="5153025" cy="41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2996952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212976"/>
            <a:ext cx="792088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3384550" y="657225"/>
            <a:ext cx="5400675" cy="68421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FFFFFF"/>
                </a:solidFill>
                <a:cs typeface="Arial" pitchFamily="34" charset="0"/>
              </a:rPr>
              <a:t>Просмотр бланков работ</a:t>
            </a:r>
          </a:p>
        </p:txBody>
      </p:sp>
      <p:pic>
        <p:nvPicPr>
          <p:cNvPr id="12291" name="Изображение 4" descr="Снимок экрана 2015-06-30 в 9.36.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52540"/>
            <a:ext cx="3790973" cy="505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 descr="Снимок экрана 2015-06-30 в 9.37.45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391980" y="2132856"/>
            <a:ext cx="3039701" cy="371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Изображение 1" descr="Снимок экрана 2015-06-30 в 9.38.0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940152" y="2564904"/>
            <a:ext cx="2705233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707904" y="1196752"/>
            <a:ext cx="612068" cy="144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428594" y="6093296"/>
            <a:ext cx="8286810" cy="46989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по апелляциям – ЕГЭ-2015 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748587"/>
              </p:ext>
            </p:extLst>
          </p:nvPr>
        </p:nvGraphicFramePr>
        <p:xfrm>
          <a:off x="428595" y="357169"/>
          <a:ext cx="8286808" cy="5624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579"/>
                <a:gridCol w="785818"/>
                <a:gridCol w="857256"/>
                <a:gridCol w="792387"/>
                <a:gridCol w="909192"/>
                <a:gridCol w="909192"/>
                <a:gridCol w="909192"/>
                <a:gridCol w="909192"/>
              </a:tblGrid>
              <a:tr h="240291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Общеобразовательный предмет</a:t>
                      </a:r>
                      <a:endParaRPr lang="ru-RU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lang="en-US" sz="14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Arial"/>
                          <a:cs typeface="Arial"/>
                        </a:rPr>
                        <a:t>апеляций</a:t>
                      </a:r>
                      <a:endParaRPr lang="ru-RU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Поступивших</a:t>
                      </a:r>
                      <a:endParaRPr lang="ru-RU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Отклонено</a:t>
                      </a:r>
                      <a:endParaRPr lang="ru-RU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Повлекших</a:t>
                      </a:r>
                      <a:r>
                        <a:rPr lang="en-US" sz="12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изменение</a:t>
                      </a:r>
                      <a:r>
                        <a:rPr lang="en-US" sz="12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первичного</a:t>
                      </a:r>
                      <a:r>
                        <a:rPr lang="en-US" sz="1200" b="1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/>
                          <a:cs typeface="Arial"/>
                        </a:rPr>
                        <a:t>балла</a:t>
                      </a:r>
                      <a:endParaRPr lang="ru-RU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Arial"/>
                          <a:cs typeface="Arial"/>
                        </a:rPr>
                        <a:t>процедуре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Arial"/>
                          <a:cs typeface="Arial"/>
                        </a:rPr>
                        <a:t>результату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процедуре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по</a:t>
                      </a: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cs typeface="Arial"/>
                        </a:rPr>
                        <a:t>результату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cs typeface="Arial"/>
                        </a:rPr>
                        <a:t>в сторону увеличения 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cs typeface="Arial"/>
                        </a:rPr>
                        <a:t>в сторону уменьшения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cs typeface="Arial"/>
                        </a:rPr>
                        <a:t>без изменений</a:t>
                      </a:r>
                      <a:endParaRPr lang="ru-RU" sz="10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Русский язык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 (базовый)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19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18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Математика (</a:t>
                      </a:r>
                      <a:r>
                        <a:rPr lang="ru-RU" sz="1400" dirty="0" err="1" smtClean="0">
                          <a:effectLst/>
                          <a:latin typeface="Arial"/>
                          <a:cs typeface="Arial"/>
                        </a:rPr>
                        <a:t>профильн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.)</a:t>
                      </a:r>
                      <a:endParaRPr lang="ru-RU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105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92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Математика (ГВЭ)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Физика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Химия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Информатика и ИКТ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Биология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7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История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География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Английский язык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cs typeface="Arial"/>
                        </a:rPr>
                        <a:t>Немецкий</a:t>
                      </a:r>
                      <a:r>
                        <a:rPr lang="en-US" sz="14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/>
                          <a:cs typeface="Arial"/>
                        </a:rPr>
                        <a:t>язык</a:t>
                      </a:r>
                      <a:endParaRPr lang="ru-RU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Французский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язык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Обществознание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Литература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 marL="71755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cs typeface="Arial"/>
                        </a:rPr>
                        <a:t>ВСЕ ПРЕДМЕТЫ</a:t>
                      </a:r>
                      <a:endParaRPr lang="ru-RU" sz="1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289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228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32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12</a:t>
                      </a:r>
                      <a:endParaRPr lang="ru-RU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58204" cy="57150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для подготовки к ГИА-9, ГИА-11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егэ-ед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4286280" cy="3357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0004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http://www.ege.edu.ru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140291" name="Picture 3" descr="\\OBMEN-NEW\Public\Отдел ОКО\совещания\по родит.собраниям\картинки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00306"/>
            <a:ext cx="4286280" cy="34113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57752" y="200024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hlinkClick r:id="rId3"/>
              </a:rPr>
              <a:t>http://gia.edu.ru</a:t>
            </a:r>
            <a:endParaRPr lang="ru-RU" sz="2400" b="1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58204" cy="57150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для подготовки к ГИА-9, ГИА-11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0004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hlinkClick r:id="rId2"/>
              </a:rPr>
              <a:t>www.fipi.ru</a:t>
            </a:r>
            <a:endParaRPr lang="ru-RU" sz="2400" b="1" dirty="0">
              <a:hlinkClick r:id="rId3"/>
            </a:endParaRPr>
          </a:p>
        </p:txBody>
      </p:sp>
      <p:pic>
        <p:nvPicPr>
          <p:cNvPr id="7" name="Рисунок 6" descr="фип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96752"/>
            <a:ext cx="7429552" cy="473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4"/>
          <p:cNvSpPr txBox="1">
            <a:spLocks/>
          </p:cNvSpPr>
          <p:nvPr/>
        </p:nvSpPr>
        <p:spPr bwMode="auto">
          <a:xfrm>
            <a:off x="758825" y="442385"/>
            <a:ext cx="7126288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428604"/>
            <a:ext cx="6015612" cy="18573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"Более объективным становится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механизм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Единого государственного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экзамена. Конечно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дискуссии в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обществе</a:t>
            </a: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еще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продолжаются по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этому вопросу,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будем окончательно здесь точку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ставить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но позитивное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движение есть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".</a:t>
            </a:r>
          </a:p>
          <a:p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		                    </a:t>
            </a:r>
            <a:r>
              <a:rPr lang="ru-RU" sz="15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В.В. Путин, г. Москва, май 2015 г.</a:t>
            </a:r>
            <a:endParaRPr lang="ru-RU" sz="15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0562" y="428604"/>
            <a:ext cx="1800200" cy="14162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71802" y="2357431"/>
            <a:ext cx="5814814" cy="164307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Хочу, чтобы все понимали: мы не </a:t>
            </a:r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будем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отказываться от единого </a:t>
            </a:r>
            <a:r>
              <a:rPr lang="ru-RU" sz="1500" b="1" dirty="0" err="1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госэкзамена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потому что весь мир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использует</a:t>
            </a:r>
          </a:p>
          <a:p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именно такие тесты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".</a:t>
            </a:r>
          </a:p>
          <a:p>
            <a:endParaRPr lang="ru-RU" sz="1500" b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15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                Д.А. Медведев, г. Москва, июнь 2015 г.</a:t>
            </a:r>
            <a:endParaRPr lang="ru-RU" sz="15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8082" y="2357431"/>
            <a:ext cx="1512738" cy="15716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3306" y="4137685"/>
            <a:ext cx="5177166" cy="236365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"Российская школа известна своей фундаментальностью, по результатам наших международных исследований (TIMSS, PIRLS) российские школьники демонстрируют стабильно высокий уровень знаний. А использование современных технологий и инструментов информационной безопасности в системе национальной аттестации – это дополнительный ресурс для развития и совершенствования системы </a:t>
            </a:r>
            <a:r>
              <a:rPr lang="ru-RU" sz="13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образования."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err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Дирк</a:t>
            </a:r>
            <a:r>
              <a:rPr lang="ru-RU" sz="13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300" b="1" i="1" dirty="0" err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Хастед</a:t>
            </a:r>
            <a:r>
              <a:rPr lang="ru-RU" sz="1300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3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исполнительный директор Международной </a:t>
            </a:r>
            <a:r>
              <a:rPr lang="ru-RU" sz="1300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ассоциации оценки образовательных достижений (IEA)  </a:t>
            </a:r>
            <a:endParaRPr lang="ru-RU" sz="1300" b="1" i="1" dirty="0" smtClean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15.10.2015 г.</a:t>
            </a:r>
            <a:endParaRPr lang="ru-RU" sz="13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yukavre\Desktop\CK8R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278608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58204" cy="57150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и другие информационные материалы для подготовки к ГИА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http://reshuege.ru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 descr="решу ег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4214842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300037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http://sdamgia.ru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" name="Рисунок 9" descr="сдам ги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786214" cy="242889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786190"/>
            <a:ext cx="3929089" cy="20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Pictures\math2014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71480"/>
            <a:ext cx="1428750" cy="2305050"/>
          </a:xfrm>
          <a:prstGeom prst="rect">
            <a:avLst/>
          </a:prstGeom>
          <a:noFill/>
        </p:spPr>
      </p:pic>
      <p:pic>
        <p:nvPicPr>
          <p:cNvPr id="18435" name="Picture 3" descr="C:\Users\USER\Pictures\биол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8104" y="756146"/>
            <a:ext cx="1428760" cy="22451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noProof="0" dirty="0" smtClean="0"/>
              <a:t>Продажа поддельных вариантов КИМ. </a:t>
            </a:r>
          </a:p>
          <a:p>
            <a:pPr marL="0" indent="0" algn="ctr">
              <a:buNone/>
            </a:pPr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0562" y="1071546"/>
            <a:ext cx="4141915" cy="286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285860"/>
            <a:ext cx="3448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Платный доступ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472" y="1857364"/>
            <a:ext cx="4920022" cy="2479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0562" y="4357694"/>
            <a:ext cx="4178779" cy="2136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285852" y="4500570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Маскировка.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464" y="2000240"/>
            <a:ext cx="605146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БЛАГОДАРИМ ЗА ВНИМАНИЕ!</a:t>
            </a:r>
            <a:endParaRPr lang="ru-RU" sz="32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929066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ГАУ КО «Региональный центр оценки 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качества образования «Эксперт»,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156002, г. Кострома, ул. Симановского, 92.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Телефон </a:t>
            </a:r>
            <a:r>
              <a:rPr lang="ru-RU" sz="1400" b="1" dirty="0" smtClean="0">
                <a:solidFill>
                  <a:srgbClr val="146194"/>
                </a:solidFill>
              </a:rPr>
              <a:t>горячей линии по вопросам ГИА</a:t>
            </a:r>
            <a:r>
              <a:rPr lang="ru-RU" sz="1400" dirty="0" smtClean="0">
                <a:solidFill>
                  <a:srgbClr val="146194"/>
                </a:solidFill>
              </a:rPr>
              <a:t>: (4942) 31-73-01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</a:rPr>
              <a:t>Телефон/факс: (4942) 31-65-41,</a:t>
            </a:r>
          </a:p>
          <a:p>
            <a:pPr lvl="1"/>
            <a:r>
              <a:rPr lang="ru-RU" sz="1400" dirty="0" smtClean="0">
                <a:solidFill>
                  <a:srgbClr val="146194"/>
                </a:solidFill>
                <a:hlinkClick r:id="rId2"/>
              </a:rPr>
              <a:t>Официальный сайт по вопросам ГИА: </a:t>
            </a:r>
            <a:r>
              <a:rPr lang="en-US" sz="1400" dirty="0" smtClean="0">
                <a:solidFill>
                  <a:srgbClr val="146194"/>
                </a:solidFill>
                <a:hlinkClick r:id="rId2"/>
              </a:rPr>
              <a:t>http://www.ege-kostroma.ru</a:t>
            </a:r>
            <a:r>
              <a:rPr lang="en-US" sz="1400" dirty="0" smtClean="0">
                <a:solidFill>
                  <a:srgbClr val="146194"/>
                </a:solidFill>
              </a:rPr>
              <a:t> </a:t>
            </a:r>
            <a:endParaRPr lang="ru-RU" sz="1400" dirty="0" smtClean="0">
              <a:solidFill>
                <a:srgbClr val="146194"/>
              </a:solidFill>
            </a:endParaRPr>
          </a:p>
          <a:p>
            <a:pPr lvl="1"/>
            <a:endParaRPr lang="ru-RU" sz="1400" dirty="0" smtClean="0">
              <a:solidFill>
                <a:srgbClr val="146194"/>
              </a:solidFill>
            </a:endParaRPr>
          </a:p>
          <a:p>
            <a:pPr lvl="1"/>
            <a:endParaRPr lang="ru-RU" sz="1400" dirty="0">
              <a:solidFill>
                <a:srgbClr val="146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2910" y="517076"/>
            <a:ext cx="7929618" cy="4462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2E3192"/>
                </a:solidFill>
                <a:latin typeface="Cambria" pitchFamily="18" charset="0"/>
              </a:rPr>
              <a:t>Изменения Порядка проведения ГИА-9</a:t>
            </a:r>
            <a:endParaRPr lang="ru-RU" sz="23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4558" y="1196752"/>
            <a:ext cx="3654340" cy="424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Cambria" pitchFamily="18" charset="0"/>
              </a:rPr>
              <a:t>201</a:t>
            </a:r>
            <a:r>
              <a:rPr lang="en-US" sz="2400" b="1" dirty="0" smtClean="0">
                <a:solidFill>
                  <a:srgbClr val="333399"/>
                </a:solidFill>
                <a:latin typeface="Cambria" pitchFamily="18" charset="0"/>
              </a:rPr>
              <a:t>6</a:t>
            </a:r>
            <a:r>
              <a:rPr lang="ru-RU" sz="2400" b="1" dirty="0" smtClean="0">
                <a:solidFill>
                  <a:srgbClr val="333399"/>
                </a:solidFill>
                <a:latin typeface="Cambria" pitchFamily="18" charset="0"/>
              </a:rPr>
              <a:t>/1</a:t>
            </a:r>
            <a:r>
              <a:rPr lang="en-US" sz="2400" b="1" dirty="0" smtClean="0">
                <a:solidFill>
                  <a:srgbClr val="333399"/>
                </a:solidFill>
                <a:latin typeface="Cambria" pitchFamily="18" charset="0"/>
              </a:rPr>
              <a:t>7</a:t>
            </a:r>
            <a:endParaRPr lang="ru-RU" sz="2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021898" y="1764950"/>
            <a:ext cx="1222298" cy="3240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196753"/>
            <a:ext cx="3419872" cy="42417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2015/16</a:t>
            </a:r>
            <a:endParaRPr lang="ru-RU" sz="24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644697" y="1768495"/>
            <a:ext cx="1306099" cy="3240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4558" y="2182541"/>
            <a:ext cx="3654340" cy="3465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Обязательные предметы: 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2590" y="3578766"/>
            <a:ext cx="3099841" cy="136743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Cambria" pitchFamily="18" charset="0"/>
              </a:rPr>
              <a:t>2 предмета по выбору </a:t>
            </a:r>
          </a:p>
          <a:p>
            <a:pPr algn="ctr">
              <a:defRPr/>
            </a:pPr>
            <a:r>
              <a:rPr lang="ru-RU" sz="1300" dirty="0">
                <a:solidFill>
                  <a:srgbClr val="333399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2590" y="2650595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русский язык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2590" y="3082643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математика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8662" y="2182543"/>
            <a:ext cx="3419872" cy="3465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Обязательные предметы: 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0736" y="3578767"/>
            <a:ext cx="3099841" cy="136743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2 предмета по выбору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333399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  <a:endParaRPr lang="ru-RU" sz="1300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0736" y="2650595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русский язык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0736" y="3082643"/>
            <a:ext cx="3099841" cy="36004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333399"/>
                </a:solidFill>
                <a:latin typeface="Cambria" pitchFamily="18" charset="0"/>
              </a:rPr>
              <a:t>математика</a:t>
            </a:r>
            <a:endParaRPr lang="ru-RU" sz="1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7664" y="5082283"/>
            <a:ext cx="3099841" cy="131963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Аттестат = успешные результаты ГИА по обязательным предметам</a:t>
            </a:r>
          </a:p>
          <a:p>
            <a:pPr algn="ctr">
              <a:defRPr/>
            </a:pP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Пересдача неудовлетворительных результатов по одному из обязательных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предметов</a:t>
            </a:r>
            <a:endParaRPr lang="ru-RU" sz="13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2590" y="5013178"/>
            <a:ext cx="3099841" cy="138873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Аттестат = успешные результаты ГИА по четырем  учебным предметам</a:t>
            </a:r>
          </a:p>
          <a:p>
            <a:pPr algn="ctr">
              <a:defRPr/>
            </a:pP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Пересдача не более двух неудовлетворительных результатов по всем учебным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предметам</a:t>
            </a:r>
            <a:endParaRPr lang="ru-RU" sz="13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0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42988" y="260350"/>
            <a:ext cx="7869237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/>
              <a:t>ИЗМЕНЕНИЯ в КИМ ОГЭ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91513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marL="608013" indent="-606425" algn="just">
              <a:spcBef>
                <a:spcPts val="4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8429684" cy="3831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553"/>
                <a:gridCol w="6450131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ПРЕДМЕТ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ИЗМЕНЕНИЕ</a:t>
                      </a:r>
                      <a:endParaRPr lang="ru-RU" sz="16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Скорректирована система оценивания заданий 22, 23, 25, 26 (максимальный балл за выполнение каждого из них – 2). Максимальный первичный балл за выполнение всей работы снижен с 38 до 32.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заданий уменьшено до 26, увеличено до 8 количество заданий с кратким ответом. Максимальный балл за верное выполнение всей работы не изменился и составляет 40 баллов.</a:t>
                      </a:r>
                      <a:endParaRPr lang="ru-RU" sz="1600" dirty="0"/>
                    </a:p>
                  </a:txBody>
                  <a:tcPr/>
                </a:tc>
              </a:tr>
              <a:tr h="10883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Устная часть иностранных</a:t>
                      </a:r>
                      <a:r>
                        <a:rPr lang="ru-RU" sz="1600" baseline="0" dirty="0" smtClean="0"/>
                        <a:t> языков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Приведена в соответствие с концепцией и технологией проведения устной части ЕГЭ.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 задания, 15 минут)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65" name="Text Box 1"/>
          <p:cNvSpPr txBox="1">
            <a:spLocks noChangeArrowheads="1"/>
          </p:cNvSpPr>
          <p:nvPr/>
        </p:nvSpPr>
        <p:spPr bwMode="auto">
          <a:xfrm>
            <a:off x="250825" y="5661025"/>
            <a:ext cx="864235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/>
              <a:t>сайте ФИПИ </a:t>
            </a:r>
            <a:r>
              <a:rPr lang="ru-RU" sz="2000" dirty="0" smtClean="0"/>
              <a:t>опубликован проект </a:t>
            </a:r>
            <a:r>
              <a:rPr lang="ru-RU" sz="2000" dirty="0"/>
              <a:t>рекомендаций по переводу баллов в отметки по пятибалльной шкале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/>
              <a:t> Утверждены демоверсии и  спецификации н КИМ </a:t>
            </a:r>
            <a:r>
              <a:rPr lang="ru-RU" sz="2000" dirty="0" smtClean="0"/>
              <a:t>2016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4"/>
          <p:cNvSpPr txBox="1">
            <a:spLocks/>
          </p:cNvSpPr>
          <p:nvPr/>
        </p:nvSpPr>
        <p:spPr bwMode="auto">
          <a:xfrm>
            <a:off x="758825" y="442390"/>
            <a:ext cx="7126288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344" y="345625"/>
            <a:ext cx="72009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2016 года</a:t>
            </a: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07255" y="2180863"/>
            <a:ext cx="6369050" cy="67207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Увеличение доли аудиторий с видеонаблюдением в режиме онлайн (+10%)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07255" y="3044957"/>
            <a:ext cx="6369050" cy="576064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Увеличение доли ППЭ с печатью КИМ в аудиториях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05375" y="1220755"/>
            <a:ext cx="6369050" cy="80558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Отказ от части с выбором ответов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(история, обществознание, география, информатика и ИКТ)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255" y="3813043"/>
            <a:ext cx="6369050" cy="67207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Использование технологии сканирования экзаменационных материалов в ППЭ в день проведения экзаменов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7099" y="4677139"/>
            <a:ext cx="6369050" cy="99922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Усиление работы по подготовке кадров ППЭ, экспертов предметных комиссий и иных лиц, задействованных в проведении ЕГЭ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323528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42918"/>
            <a:ext cx="7279530" cy="576064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Ст. 59 Федерального закона «Об образовании в Российской Федерации» от 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285860"/>
            <a:ext cx="7279530" cy="649144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Правила формирования и ведения ФИС ГИА и приема и РИС ГИА 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Постановлением Правительства Российской Федерации от 31.08.2013 № 755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643447"/>
            <a:ext cx="7279530" cy="571503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разработки, использования и хранения КИМ для ЕГЭ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( утв. приказом </a:t>
            </a:r>
            <a:r>
              <a:rPr lang="ru-RU" sz="1200" b="1" dirty="0" err="1">
                <a:solidFill>
                  <a:srgbClr val="2E3192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 от 17.12.2013 № 1274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2000240"/>
            <a:ext cx="7273463" cy="829205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среднего общего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от 26.12.2013 №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1400                            </a:t>
            </a: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с изменениями </a:t>
            </a:r>
            <a:r>
              <a:rPr lang="ru-RU" sz="1200" b="1" i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от 07.07.2015 № 69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3)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3857628"/>
            <a:ext cx="7279530" cy="648072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аккредитации общественных наблюдателей </a:t>
            </a:r>
          </a:p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приказом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Минобрнауки России от 28.06.2013 №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491 </a:t>
            </a:r>
          </a:p>
          <a:p>
            <a:pPr algn="ctr">
              <a:spcBef>
                <a:spcPct val="0"/>
              </a:spcBef>
            </a:pP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 изменениями от 12.01.2015 №2)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5357826"/>
            <a:ext cx="7279530" cy="480055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Распоряжение </a:t>
            </a:r>
            <a:r>
              <a:rPr lang="ru-RU" sz="1200" b="1" u="sng" dirty="0" err="1">
                <a:solidFill>
                  <a:srgbClr val="333399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 </a:t>
            </a:r>
            <a:r>
              <a:rPr lang="ru-RU" sz="1200" b="1" u="sng" dirty="0" smtClean="0">
                <a:solidFill>
                  <a:srgbClr val="333399"/>
                </a:solidFill>
                <a:latin typeface="Cambria" panose="02040503050406030204" pitchFamily="18" charset="0"/>
              </a:rPr>
              <a:t>по </a:t>
            </a:r>
            <a:r>
              <a:rPr lang="ru-RU" sz="1200" b="1" u="sng" dirty="0">
                <a:solidFill>
                  <a:srgbClr val="333399"/>
                </a:solidFill>
                <a:latin typeface="Cambria" panose="02040503050406030204" pitchFamily="18" charset="0"/>
              </a:rPr>
              <a:t>минимальным баллам от 23.03.2015 </a:t>
            </a:r>
            <a:r>
              <a:rPr lang="ru-RU" sz="1200" b="1" u="sng" dirty="0" smtClean="0">
                <a:solidFill>
                  <a:srgbClr val="333399"/>
                </a:solidFill>
                <a:latin typeface="Cambria" panose="02040503050406030204" pitchFamily="18" charset="0"/>
              </a:rPr>
              <a:t>№ 794-10 </a:t>
            </a:r>
            <a:endParaRPr lang="ru-RU" sz="1200" b="1" u="sng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928934"/>
            <a:ext cx="7273463" cy="829205"/>
          </a:xfrm>
          <a:prstGeom prst="rect">
            <a:avLst/>
          </a:prstGeom>
          <a:solidFill>
            <a:schemeClr val="bg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Порядок проведения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основного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общего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образования (утв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. приказом Минобрнауки России №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1394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от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25.12.2013                       </a:t>
            </a: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с изменениями от 07.07.2015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№ </a:t>
            </a:r>
            <a:r>
              <a:rPr lang="ru-RU" sz="1200" b="1" i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692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)</a:t>
            </a:r>
            <a:endParaRPr lang="ru-RU" sz="1200" b="1" dirty="0" smtClean="0">
              <a:solidFill>
                <a:srgbClr val="2E3192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2E3192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15" name="Заголовок 12"/>
          <p:cNvSpPr txBox="1">
            <a:spLocks/>
          </p:cNvSpPr>
          <p:nvPr/>
        </p:nvSpPr>
        <p:spPr>
          <a:xfrm>
            <a:off x="500034" y="5786454"/>
            <a:ext cx="8183880" cy="7143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982" y="594206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105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предоставления информации по ГИА-11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 сроках и местах регистрации для участия в написании итогового сочинения - не позднее чем за два месяца до дня проведения итогового сочинения (изложения);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 и местах подачи заявлений на сдачу ГИА, местах регистрации на сдачу ЕГЭ - не позднее чем за два месяца до завершения срока подачи заявления;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 проведения итогового сочинения (изложения), ГИА - не позднее чем за месяц до завершения срока подачи заявления;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сроках, местах и порядке подачи и рассмотрения апелляций - не позднее чем за месяц до начала экзаменов;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 сроках, местах и порядке информирования о результатах итогового сочинения (изложения), ГИА - не позднее чем за месяц до дня проведения итогового сочинения (изложения), начала экзаменов.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44405" y="357167"/>
            <a:ext cx="86677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Организационно-технологические решения по повышению прозрачности и объективности проведения ЕГЭ</a:t>
            </a:r>
            <a:endParaRPr lang="ru-RU" sz="2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664271"/>
            <a:ext cx="8429684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Контроль доставки ЭМ, адресная доставка до ППЭ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Федеральное и региональное общественное наблюдение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Онлайн мониторинг проведения ЕГЭ в ППЭ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Печать КИМ в ППЭ ТОМ с использованием систем шифрования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Мониторинг интернет-пространства на наличие КИМ в сети и оперативная идентификация КИМ в сети Интернет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Применение технологии перекрестной проверки экзаменационных работ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Выборочная перепроверка экзаменационных работ и высокобалльных апелляций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Статистический анализ и анализ данных в РИС ГИА на предмет выявления несанкционированных изменений в экзаменационных работах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>
                <a:latin typeface="Arial Black" pitchFamily="34" charset="0"/>
              </a:rPr>
              <a:t>Доступный для граждан сервис ознакомления с результатами ЕГЭ</a:t>
            </a:r>
          </a:p>
          <a:p>
            <a:pPr>
              <a:lnSpc>
                <a:spcPct val="150000"/>
              </a:lnSpc>
            </a:pPr>
            <a:endParaRPr lang="ru-RU" sz="17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32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15662" y="3857628"/>
            <a:ext cx="620310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возможно только на основании письма за подписью главы субъекта Российской Федерации в 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адрес Рособрнадзора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345" y="3643314"/>
            <a:ext cx="716607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ru-RU" sz="10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714356"/>
            <a:ext cx="7097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3192"/>
                </a:solidFill>
                <a:latin typeface="Cambria" panose="02040503050406030204" pitchFamily="18" charset="0"/>
              </a:rPr>
              <a:t>Изменение сроков внесения </a:t>
            </a:r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информации в региональную информационную систему, в том числе формы экзамена, предметов по выбору</a:t>
            </a:r>
            <a:b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</a:b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T4CTUPCNHN5M-645759840-128</_dlc_DocId>
    <_dlc_DocIdUrl xmlns="c71519f2-859d-46c1-a1b6-2941efed936d">
      <Url>http://edu-sps.koiro.local/chuhloma/jarov/ger/_layouts/15/DocIdRedir.aspx?ID=T4CTUPCNHN5M-645759840-128</Url>
      <Description>T4CTUPCNHN5M-645759840-128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E79083-F4DC-4BFD-9DDF-B428D17C5D66}"/>
</file>

<file path=customXml/itemProps2.xml><?xml version="1.0" encoding="utf-8"?>
<ds:datastoreItem xmlns:ds="http://schemas.openxmlformats.org/officeDocument/2006/customXml" ds:itemID="{F59C04CE-814D-41B1-8695-94D5E29A462A}"/>
</file>

<file path=customXml/itemProps3.xml><?xml version="1.0" encoding="utf-8"?>
<ds:datastoreItem xmlns:ds="http://schemas.openxmlformats.org/officeDocument/2006/customXml" ds:itemID="{856F73DB-444D-49D7-837A-04D02B40C5CC}"/>
</file>

<file path=customXml/itemProps4.xml><?xml version="1.0" encoding="utf-8"?>
<ds:datastoreItem xmlns:ds="http://schemas.openxmlformats.org/officeDocument/2006/customXml" ds:itemID="{CB05233B-70C0-412E-B172-665D2AE9B9A2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3204</TotalTime>
  <Words>1663</Words>
  <Application>Microsoft Office PowerPoint</Application>
  <PresentationFormat>Экран (4:3)</PresentationFormat>
  <Paragraphs>343</Paragraphs>
  <Slides>22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Слайд 5</vt:lpstr>
      <vt:lpstr>   </vt:lpstr>
      <vt:lpstr>Сроки предоставления информации по ГИА-11</vt:lpstr>
      <vt:lpstr>Слайд 8</vt:lpstr>
      <vt:lpstr>Слайд 9</vt:lpstr>
      <vt:lpstr>Слайд 10</vt:lpstr>
      <vt:lpstr>Слайд 11</vt:lpstr>
      <vt:lpstr>Минимальное количество баллов ЕГЭ, необходимое для поступления на обучение по программам бакалавриата и программам специалитета</vt:lpstr>
      <vt:lpstr>Слайд 13</vt:lpstr>
      <vt:lpstr>Слайд 14</vt:lpstr>
      <vt:lpstr>Слайд 15</vt:lpstr>
      <vt:lpstr>Слайд 16</vt:lpstr>
      <vt:lpstr>Слайд 17</vt:lpstr>
      <vt:lpstr>Сайты для подготовки к ГИА-9, ГИА-11</vt:lpstr>
      <vt:lpstr>Сайты для подготовки к ГИА-9, ГИА-11</vt:lpstr>
      <vt:lpstr>Сайты и другие информационные материалы для подготовки к ГИА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cp:lastPrinted>2015-11-19T13:43:37Z</cp:lastPrinted>
  <dcterms:created xsi:type="dcterms:W3CDTF">2015-10-29T08:06:05Z</dcterms:created>
  <dcterms:modified xsi:type="dcterms:W3CDTF">2015-11-20T12:35:42Z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702a783d-8991-4510-96af-4f1a88e861f2</vt:lpwstr>
  </property>
</Properties>
</file>