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24CE-046C-4C18-8B2E-85CEF4599EF1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567D-4B7C-4773-A855-F16C1D0C7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CIM\114___11\IMG_2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72336" cy="4854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064895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Теремок.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14___11\IMG_2901.JPG"/>
          <p:cNvPicPr>
            <a:picLocks noChangeAspect="1" noChangeArrowheads="1"/>
          </p:cNvPicPr>
          <p:nvPr/>
        </p:nvPicPr>
        <p:blipFill>
          <a:blip r:embed="rId2" cstate="print"/>
          <a:srcRect t="6275" r="7229"/>
          <a:stretch>
            <a:fillRect/>
          </a:stretch>
        </p:blipFill>
        <p:spPr bwMode="auto">
          <a:xfrm>
            <a:off x="1835696" y="1772816"/>
            <a:ext cx="5544616" cy="4302271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1174040" y="633843"/>
            <a:ext cx="9634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Медведь хотел в домик войти, да и сломал 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CIM\114___11\IMG_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575" y="1640739"/>
            <a:ext cx="2784436" cy="208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G:\DCIM\114___11\IMG_2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76097" y="1304823"/>
            <a:ext cx="2592406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9572" y="0"/>
            <a:ext cx="77048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Конец.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404664"/>
            <a:ext cx="8748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0" lang="ru-RU" sz="20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Цель: Побуждать детей к активному участию в театрализованной игре.</a:t>
            </a:r>
          </a:p>
          <a:p>
            <a:pPr algn="ctr"/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512" y="751488"/>
            <a:ext cx="84249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обучающая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способствовать формированию умения детей отражать некоторые игровые действия и имитировать действия персонажей, передавать несложные эмоциональные состояния персонажей, используя хотя бы одно средство выразительности – мимику, жест, движение (улыбается, делает испуганное лицо, качает головой, машет руками и т.д.);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развивающая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развивать умение согласовывать действия с другими детьми – героями сказки; развивать слуховое внимание, фантазию, интерес к сценическому искусству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воспитательная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воспитывать дружеские взаимоотношения, доброжелательность, желание придти на помощь; способствовать созданию у детей радостного эмоционального настроя.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Конечный результат: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ребёнок  умеет согласовывать действия с другими детьми - героями сказки, строит ролевой диалог, знает и говорит слова сказки в соответствии с выбранной ролью.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Словарная работа: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Терем-теремок, не низок – не высок, мышка - норушка, лягушка - квакушка, зайчик -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побегайчик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лисичка-сестричка,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волчок-серый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бочок, косолапый медведь.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 и оборудование: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Маски героев сказки «Теремок», магнитофон, деревянный  теремок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Предварительная работа: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в группе условий для совместной театрализованной деятельности воспитателя с детьми, показ детям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сказкиТеремок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фланелнграфе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рассматривание иллюстраций по сказке «Теремок», обсуждение содержания сказки, прослушивание 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аудиосказки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«Теремок» , имитация движений сказочных героев.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14___11\IMG_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472856" cy="410445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9772"/>
            <a:ext cx="6876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Стоит в поле теремок, теремок.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Он не низок не высок, не высок.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14___11\IMG_2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0712" y="980872"/>
            <a:ext cx="6336993" cy="475252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932040" y="3284984"/>
            <a:ext cx="3888432" cy="1044696"/>
          </a:xfrm>
          <a:prstGeom prst="cloudCallout">
            <a:avLst>
              <a:gd name="adj1" fmla="val -117248"/>
              <a:gd name="adj2" fmla="val -370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48064" y="1060048"/>
            <a:ext cx="36724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по полю, полю лягушка бежит, у ворот остановилась и стучит.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Увидела лягушка теремок и постучалась.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-Кто, кто в теремочке живёт?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-Никто не ответил лягушке и стала она в нём жить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14___11\IMG_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3672" y="1259855"/>
            <a:ext cx="5688632" cy="4266281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355976" y="5013176"/>
            <a:ext cx="3672408" cy="1152128"/>
          </a:xfrm>
          <a:prstGeom prst="cloudCallout">
            <a:avLst>
              <a:gd name="adj1" fmla="val -84045"/>
              <a:gd name="adj2" fmla="val -15515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211960" y="3429000"/>
            <a:ext cx="4248472" cy="1296144"/>
          </a:xfrm>
          <a:prstGeom prst="cloudCallout">
            <a:avLst>
              <a:gd name="adj1" fmla="val -107022"/>
              <a:gd name="adj2" fmla="val -6970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355976" y="1782794"/>
            <a:ext cx="4788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Вдруг по полю, полю зайка бежит.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Увидел зайка теремок.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постучался.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27984" y="3771569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Это я Зайчик 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побегайчик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-А ты кто?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94116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Я </a:t>
            </a:r>
            <a:r>
              <a:rPr lang="ru-RU" sz="2000" dirty="0">
                <a:latin typeface="Bookman Old Style" pitchFamily="18" charset="0"/>
              </a:rPr>
              <a:t>Лягушка квакушка.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Иди </a:t>
            </a:r>
            <a:r>
              <a:rPr lang="ru-RU" sz="2000" dirty="0">
                <a:latin typeface="Bookman Old Style" pitchFamily="18" charset="0"/>
              </a:rPr>
              <a:t>к мне  жить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179512" y="6021288"/>
            <a:ext cx="2880320" cy="836712"/>
          </a:xfrm>
          <a:prstGeom prst="cloudCallout">
            <a:avLst>
              <a:gd name="adj1" fmla="val 144818"/>
              <a:gd name="adj2" fmla="val -58433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0" y="4653136"/>
            <a:ext cx="3419872" cy="936104"/>
          </a:xfrm>
          <a:prstGeom prst="cloudCallout">
            <a:avLst>
              <a:gd name="adj1" fmla="val 166332"/>
              <a:gd name="adj2" fmla="val -1523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179512" y="3573016"/>
            <a:ext cx="2736304" cy="936104"/>
          </a:xfrm>
          <a:prstGeom prst="cloudCallout">
            <a:avLst>
              <a:gd name="adj1" fmla="val 187724"/>
              <a:gd name="adj2" fmla="val -4738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DCIM\114___11\IMG_2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51803" y="1844942"/>
            <a:ext cx="5184812" cy="3888433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79512" y="1988840"/>
            <a:ext cx="4680520" cy="1512168"/>
          </a:xfrm>
          <a:prstGeom prst="cloudCallout">
            <a:avLst>
              <a:gd name="adj1" fmla="val 67891"/>
              <a:gd name="adj2" fmla="val 2087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Кто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, кто в не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высоком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живет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?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7544" y="186853"/>
            <a:ext cx="86764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Вдруг  лисичка бежит.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теремка остановилась...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2936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itchFamily="18" charset="0"/>
              </a:rPr>
              <a:t>-</a:t>
            </a:r>
            <a:r>
              <a:rPr lang="ru-RU" sz="1600" dirty="0" smtClean="0">
                <a:latin typeface="Bookman Old Style" pitchFamily="18" charset="0"/>
              </a:rPr>
              <a:t>Кто</a:t>
            </a:r>
            <a:r>
              <a:rPr lang="ru-RU" sz="1600" dirty="0">
                <a:latin typeface="Bookman Old Style" pitchFamily="18" charset="0"/>
              </a:rPr>
              <a:t>, кто в </a:t>
            </a:r>
            <a:r>
              <a:rPr lang="ru-RU" sz="1600" dirty="0" smtClean="0">
                <a:latin typeface="Bookman Old Style" pitchFamily="18" charset="0"/>
              </a:rPr>
              <a:t>теремочке </a:t>
            </a:r>
            <a:r>
              <a:rPr lang="ru-RU" sz="1600" dirty="0">
                <a:latin typeface="Bookman Old Style" pitchFamily="18" charset="0"/>
              </a:rPr>
              <a:t>живет? 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71703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Я </a:t>
            </a:r>
            <a:r>
              <a:rPr lang="ru-RU" dirty="0"/>
              <a:t>лягушка - квакушка.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520" y="4808541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я зайка –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побегайка</a:t>
            </a:r>
            <a:r>
              <a:rPr lang="ru-RU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ты кто?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198990"/>
            <a:ext cx="545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я лисичка-сестричка.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DCIM\114___11\IMG_2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48804"/>
            <a:ext cx="6480981" cy="48605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9" y="33265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Bookman Old Style" pitchFamily="18" charset="0"/>
              </a:rPr>
              <a:t>И стали они жить втроём.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DCIM\114___11\IMG_2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9" y="654465"/>
            <a:ext cx="3150109" cy="23624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059832" y="908720"/>
            <a:ext cx="4392488" cy="1368152"/>
          </a:xfrm>
          <a:prstGeom prst="cloudCallout">
            <a:avLst>
              <a:gd name="adj1" fmla="val -83465"/>
              <a:gd name="adj2" fmla="val 1065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G:\DCIM\114___11\IMG_2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4512705" cy="3384376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51920" y="347219"/>
            <a:ext cx="5292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Вдруг по полю ,полю волк бежит.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 теремка остановился... и стучит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419872" y="1182609"/>
            <a:ext cx="5724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Кто, кто в теремочке живет?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Кто, кто в невысоком  живет?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-облако 16"/>
          <p:cNvSpPr/>
          <p:nvPr/>
        </p:nvSpPr>
        <p:spPr>
          <a:xfrm>
            <a:off x="0" y="5445224"/>
            <a:ext cx="2915816" cy="936104"/>
          </a:xfrm>
          <a:prstGeom prst="cloudCallout">
            <a:avLst>
              <a:gd name="adj1" fmla="val -7113"/>
              <a:gd name="adj2" fmla="val -261070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3995936" y="5157192"/>
            <a:ext cx="3240360" cy="900680"/>
          </a:xfrm>
          <a:prstGeom prst="cloudCallout">
            <a:avLst>
              <a:gd name="adj1" fmla="val -111227"/>
              <a:gd name="adj2" fmla="val -28818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3995936" y="4725144"/>
            <a:ext cx="3672408" cy="432048"/>
          </a:xfrm>
          <a:prstGeom prst="cloudCallout">
            <a:avLst>
              <a:gd name="adj1" fmla="val -96952"/>
              <a:gd name="adj2" fmla="val -38724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067944" y="4077072"/>
            <a:ext cx="2952328" cy="504056"/>
          </a:xfrm>
          <a:prstGeom prst="cloudCallout">
            <a:avLst>
              <a:gd name="adj1" fmla="val -118161"/>
              <a:gd name="adj2" fmla="val -2685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3491880" y="3429000"/>
            <a:ext cx="2808312" cy="504056"/>
          </a:xfrm>
          <a:prstGeom prst="cloudCallout">
            <a:avLst>
              <a:gd name="adj1" fmla="val -77901"/>
              <a:gd name="adj2" fmla="val -1121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G:\DCIM\114___11\IMG_2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645" y="1184853"/>
            <a:ext cx="4512706" cy="338437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63888" y="1844824"/>
            <a:ext cx="4608512" cy="1368152"/>
          </a:xfrm>
          <a:prstGeom prst="cloudCallout">
            <a:avLst>
              <a:gd name="adj1" fmla="val -103159"/>
              <a:gd name="adj2" fmla="val 145529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31840" y="332656"/>
            <a:ext cx="601216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Вдруг по полю, полю мишка шага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Увидел он теремок и говорит...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23928" y="1703081"/>
            <a:ext cx="403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Кто, кто в теремочке живет?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то, кто в не высоком  живет?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98884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-Кто в теремочке живет</a:t>
            </a:r>
            <a:endParaRPr lang="ru-RU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flipH="1">
            <a:off x="3779912" y="-3622267"/>
            <a:ext cx="3960440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лягушка - квакушка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-Я зайка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побегайка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А я лисичка-сестричка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А я волк - зубами щелк.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ты кто?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275659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-А </a:t>
            </a:r>
            <a:r>
              <a:rPr lang="ru-RU" dirty="0"/>
              <a:t>я медведь </a:t>
            </a:r>
            <a:r>
              <a:rPr lang="ru-RU" dirty="0" smtClean="0"/>
              <a:t>всем.</a:t>
            </a:r>
          </a:p>
          <a:p>
            <a:r>
              <a:rPr lang="ru-RU" dirty="0" smtClean="0"/>
              <a:t>Можно к вам жить.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A644CFA3232649B743ADEAEC21FE88" ma:contentTypeVersion="1" ma:contentTypeDescription="Создание документа." ma:contentTypeScope="" ma:versionID="f5d2ef320b62642ad29f13b2c8fa8eb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T4CTUPCNHN5M-1243394413-417</_dlc_DocId>
    <_dlc_DocIdUrl xmlns="c71519f2-859d-46c1-a1b6-2941efed936d">
      <Url>http://edu-sps.koiro.local/chuhloma/duimovochka/2/_layouts/15/DocIdRedir.aspx?ID=T4CTUPCNHN5M-1243394413-417</Url>
      <Description>T4CTUPCNHN5M-1243394413-417</Description>
    </_dlc_DocIdUrl>
  </documentManagement>
</p:properties>
</file>

<file path=customXml/itemProps1.xml><?xml version="1.0" encoding="utf-8"?>
<ds:datastoreItem xmlns:ds="http://schemas.openxmlformats.org/officeDocument/2006/customXml" ds:itemID="{92DA145B-3A1F-43E6-8A1A-4A1D1F33BC6A}"/>
</file>

<file path=customXml/itemProps2.xml><?xml version="1.0" encoding="utf-8"?>
<ds:datastoreItem xmlns:ds="http://schemas.openxmlformats.org/officeDocument/2006/customXml" ds:itemID="{3E10C92E-0A5B-4E5C-B0E2-B3D63EC0C8E8}"/>
</file>

<file path=customXml/itemProps3.xml><?xml version="1.0" encoding="utf-8"?>
<ds:datastoreItem xmlns:ds="http://schemas.openxmlformats.org/officeDocument/2006/customXml" ds:itemID="{70FE62C7-816E-42FD-A275-FABE4656B0D1}"/>
</file>

<file path=customXml/itemProps4.xml><?xml version="1.0" encoding="utf-8"?>
<ds:datastoreItem xmlns:ds="http://schemas.openxmlformats.org/officeDocument/2006/customXml" ds:itemID="{EA1B911D-802C-42F1-8616-DD4D726A6F45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501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2014-12-19T17:34:58Z</dcterms:created>
  <dcterms:modified xsi:type="dcterms:W3CDTF">2014-12-21T13:24:08Z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0x0101003FA644CFA3232649B743ADEAEC21FE88</vt:lpwstr>
  </property>
  <property fmtid="{D5CDD505-2E9C-101B-9397-08002B2CF9AE}" pid="3" name="_dlc_DocIdItemGuid">
    <vt:lpwstr>2d109b23-70a9-41e5-8b17-fe7ea6681883</vt:lpwstr>
  </property>
</Properties>
</file>