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75" r:id="rId5"/>
    <p:sldId id="276" r:id="rId6"/>
    <p:sldId id="259" r:id="rId7"/>
    <p:sldId id="260" r:id="rId8"/>
    <p:sldId id="272" r:id="rId9"/>
    <p:sldId id="262" r:id="rId10"/>
    <p:sldId id="263" r:id="rId11"/>
    <p:sldId id="264" r:id="rId12"/>
    <p:sldId id="265" r:id="rId13"/>
    <p:sldId id="277" r:id="rId14"/>
    <p:sldId id="27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6FECC-8363-4C0C-BCF8-7BEB902950D9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118EE2-4648-43DF-818F-5DBA740C7A52}">
      <dgm:prSet phldrT="[Текст]" custT="1"/>
      <dgm:spPr/>
      <dgm:t>
        <a:bodyPr/>
        <a:lstStyle/>
        <a:p>
          <a:r>
            <a:rPr lang="ru-RU" sz="3300" b="1" dirty="0" smtClean="0"/>
            <a:t>Непроизвольное ( пассивное)</a:t>
          </a:r>
          <a:endParaRPr lang="ru-RU" sz="3300" b="1" dirty="0"/>
        </a:p>
      </dgm:t>
    </dgm:pt>
    <dgm:pt modelId="{856428D0-89A1-4D97-83F9-9CEA3BD832D5}" type="parTrans" cxnId="{40409975-25B2-4B8E-B6F4-29CE08BCED18}">
      <dgm:prSet/>
      <dgm:spPr/>
      <dgm:t>
        <a:bodyPr/>
        <a:lstStyle/>
        <a:p>
          <a:endParaRPr lang="ru-RU" sz="4800" b="1"/>
        </a:p>
      </dgm:t>
    </dgm:pt>
    <dgm:pt modelId="{2AFA40F0-5290-4285-A980-6528D66A250B}" type="sibTrans" cxnId="{40409975-25B2-4B8E-B6F4-29CE08BCED18}">
      <dgm:prSet/>
      <dgm:spPr/>
      <dgm:t>
        <a:bodyPr/>
        <a:lstStyle/>
        <a:p>
          <a:endParaRPr lang="ru-RU" sz="4800" b="1"/>
        </a:p>
      </dgm:t>
    </dgm:pt>
    <dgm:pt modelId="{2887DA32-4BC2-43AC-9B84-19D4E524C9EC}">
      <dgm:prSet phldrT="[Текст]" custT="1"/>
      <dgm:spPr/>
      <dgm:t>
        <a:bodyPr/>
        <a:lstStyle/>
        <a:p>
          <a:r>
            <a:rPr lang="ru-RU" sz="4800" b="1" dirty="0" err="1" smtClean="0"/>
            <a:t>Постпроизвольное</a:t>
          </a:r>
          <a:endParaRPr lang="ru-RU" sz="4800" b="1" dirty="0"/>
        </a:p>
      </dgm:t>
    </dgm:pt>
    <dgm:pt modelId="{8F5ABD4E-0A90-49B0-B440-9F11C6CA6CA3}" type="parTrans" cxnId="{FB3C8D76-E8B1-4A45-8720-072C352F0C26}">
      <dgm:prSet/>
      <dgm:spPr/>
      <dgm:t>
        <a:bodyPr/>
        <a:lstStyle/>
        <a:p>
          <a:endParaRPr lang="ru-RU" sz="4800" b="1"/>
        </a:p>
      </dgm:t>
    </dgm:pt>
    <dgm:pt modelId="{28F47410-A4DA-4695-9EF7-3EB02D2237C9}" type="sibTrans" cxnId="{FB3C8D76-E8B1-4A45-8720-072C352F0C26}">
      <dgm:prSet/>
      <dgm:spPr/>
      <dgm:t>
        <a:bodyPr/>
        <a:lstStyle/>
        <a:p>
          <a:endParaRPr lang="ru-RU" sz="4800" b="1"/>
        </a:p>
      </dgm:t>
    </dgm:pt>
    <dgm:pt modelId="{50A455F3-7EB7-4B85-B941-06CE5187F146}">
      <dgm:prSet custT="1"/>
      <dgm:spPr/>
      <dgm:t>
        <a:bodyPr/>
        <a:lstStyle/>
        <a:p>
          <a:r>
            <a:rPr lang="ru-RU" sz="3600" b="1" dirty="0" smtClean="0">
              <a:solidFill>
                <a:srgbClr val="C00000"/>
              </a:solidFill>
            </a:rPr>
            <a:t>Произвольное (активное)</a:t>
          </a:r>
          <a:endParaRPr lang="ru-RU" sz="3600" b="1" dirty="0">
            <a:solidFill>
              <a:srgbClr val="C00000"/>
            </a:solidFill>
          </a:endParaRPr>
        </a:p>
      </dgm:t>
    </dgm:pt>
    <dgm:pt modelId="{26B64038-1AA4-48FB-921C-304EE8AE6C5A}" type="parTrans" cxnId="{43C3E8B3-234A-4D0A-B82D-BC31997F3176}">
      <dgm:prSet/>
      <dgm:spPr/>
      <dgm:t>
        <a:bodyPr/>
        <a:lstStyle/>
        <a:p>
          <a:endParaRPr lang="ru-RU" sz="4800" b="1"/>
        </a:p>
      </dgm:t>
    </dgm:pt>
    <dgm:pt modelId="{80A95D98-B5B0-48E9-8122-3D428DF13E67}" type="sibTrans" cxnId="{43C3E8B3-234A-4D0A-B82D-BC31997F3176}">
      <dgm:prSet/>
      <dgm:spPr/>
      <dgm:t>
        <a:bodyPr/>
        <a:lstStyle/>
        <a:p>
          <a:endParaRPr lang="ru-RU" sz="4800" b="1"/>
        </a:p>
      </dgm:t>
    </dgm:pt>
    <dgm:pt modelId="{E260ACF7-BE68-4870-8605-9518C1BA42D0}" type="pres">
      <dgm:prSet presAssocID="{8036FECC-8363-4C0C-BCF8-7BEB902950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57FAD1-7D1F-4D4E-8081-482D79E8577A}" type="pres">
      <dgm:prSet presAssocID="{B8118EE2-4648-43DF-818F-5DBA740C7A52}" presName="parentLin" presStyleCnt="0"/>
      <dgm:spPr/>
    </dgm:pt>
    <dgm:pt modelId="{DDBF9392-F8FA-4D06-A510-145C5F87B144}" type="pres">
      <dgm:prSet presAssocID="{B8118EE2-4648-43DF-818F-5DBA740C7A5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C827EE-4EF1-4588-9ED8-9363731B6383}" type="pres">
      <dgm:prSet presAssocID="{B8118EE2-4648-43DF-818F-5DBA740C7A5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5D7F9-56F7-41F9-A377-25EBDC38404F}" type="pres">
      <dgm:prSet presAssocID="{B8118EE2-4648-43DF-818F-5DBA740C7A52}" presName="negativeSpace" presStyleCnt="0"/>
      <dgm:spPr/>
    </dgm:pt>
    <dgm:pt modelId="{209E2FC4-0FC7-4CB5-B7EF-72DEA0613174}" type="pres">
      <dgm:prSet presAssocID="{B8118EE2-4648-43DF-818F-5DBA740C7A52}" presName="childText" presStyleLbl="conFgAcc1" presStyleIdx="0" presStyleCnt="3">
        <dgm:presLayoutVars>
          <dgm:bulletEnabled val="1"/>
        </dgm:presLayoutVars>
      </dgm:prSet>
      <dgm:spPr/>
    </dgm:pt>
    <dgm:pt modelId="{0D524821-85ED-4FEA-83C1-487AB1E67B1E}" type="pres">
      <dgm:prSet presAssocID="{2AFA40F0-5290-4285-A980-6528D66A250B}" presName="spaceBetweenRectangles" presStyleCnt="0"/>
      <dgm:spPr/>
    </dgm:pt>
    <dgm:pt modelId="{4E3EBFB7-D7D3-489F-941F-A564759D3E5C}" type="pres">
      <dgm:prSet presAssocID="{50A455F3-7EB7-4B85-B941-06CE5187F146}" presName="parentLin" presStyleCnt="0"/>
      <dgm:spPr/>
    </dgm:pt>
    <dgm:pt modelId="{B6DF7393-534F-4108-A872-EB624A10F8EC}" type="pres">
      <dgm:prSet presAssocID="{50A455F3-7EB7-4B85-B941-06CE5187F14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1715521-C8BB-4BFA-9C28-2FEEC940A0C3}" type="pres">
      <dgm:prSet presAssocID="{50A455F3-7EB7-4B85-B941-06CE5187F14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EADED-F90F-4692-882C-8927BB9535AA}" type="pres">
      <dgm:prSet presAssocID="{50A455F3-7EB7-4B85-B941-06CE5187F146}" presName="negativeSpace" presStyleCnt="0"/>
      <dgm:spPr/>
    </dgm:pt>
    <dgm:pt modelId="{71306147-63BF-463F-9C29-80F6BCEDC836}" type="pres">
      <dgm:prSet presAssocID="{50A455F3-7EB7-4B85-B941-06CE5187F146}" presName="childText" presStyleLbl="conFgAcc1" presStyleIdx="1" presStyleCnt="3">
        <dgm:presLayoutVars>
          <dgm:bulletEnabled val="1"/>
        </dgm:presLayoutVars>
      </dgm:prSet>
      <dgm:spPr/>
    </dgm:pt>
    <dgm:pt modelId="{03443E42-D8A1-41AE-93FF-7C25AC424BF5}" type="pres">
      <dgm:prSet presAssocID="{80A95D98-B5B0-48E9-8122-3D428DF13E67}" presName="spaceBetweenRectangles" presStyleCnt="0"/>
      <dgm:spPr/>
    </dgm:pt>
    <dgm:pt modelId="{61FDFDCC-B5F2-4DDC-BDFD-9B04B4332ED6}" type="pres">
      <dgm:prSet presAssocID="{2887DA32-4BC2-43AC-9B84-19D4E524C9EC}" presName="parentLin" presStyleCnt="0"/>
      <dgm:spPr/>
    </dgm:pt>
    <dgm:pt modelId="{FC39DC88-182E-4507-B088-2FEF9B9495F3}" type="pres">
      <dgm:prSet presAssocID="{2887DA32-4BC2-43AC-9B84-19D4E524C9E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578B409-548E-4242-B9A6-EBE96C6008A0}" type="pres">
      <dgm:prSet presAssocID="{2887DA32-4BC2-43AC-9B84-19D4E524C9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4A1EE-11AD-4AD6-9557-F78D648B3AD0}" type="pres">
      <dgm:prSet presAssocID="{2887DA32-4BC2-43AC-9B84-19D4E524C9EC}" presName="negativeSpace" presStyleCnt="0"/>
      <dgm:spPr/>
    </dgm:pt>
    <dgm:pt modelId="{37423CD1-2D38-4DD8-9313-820B83E68F8C}" type="pres">
      <dgm:prSet presAssocID="{2887DA32-4BC2-43AC-9B84-19D4E524C9E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0A101E8-9092-418B-8508-7F189A292E80}" type="presOf" srcId="{50A455F3-7EB7-4B85-B941-06CE5187F146}" destId="{81715521-C8BB-4BFA-9C28-2FEEC940A0C3}" srcOrd="1" destOrd="0" presId="urn:microsoft.com/office/officeart/2005/8/layout/list1"/>
    <dgm:cxn modelId="{752EC48E-DB32-4255-B67B-04579DFE4546}" type="presOf" srcId="{2887DA32-4BC2-43AC-9B84-19D4E524C9EC}" destId="{FC39DC88-182E-4507-B088-2FEF9B9495F3}" srcOrd="0" destOrd="0" presId="urn:microsoft.com/office/officeart/2005/8/layout/list1"/>
    <dgm:cxn modelId="{B8E67BDD-8328-4373-8C47-D71B7C27E873}" type="presOf" srcId="{B8118EE2-4648-43DF-818F-5DBA740C7A52}" destId="{DDBF9392-F8FA-4D06-A510-145C5F87B144}" srcOrd="0" destOrd="0" presId="urn:microsoft.com/office/officeart/2005/8/layout/list1"/>
    <dgm:cxn modelId="{40409975-25B2-4B8E-B6F4-29CE08BCED18}" srcId="{8036FECC-8363-4C0C-BCF8-7BEB902950D9}" destId="{B8118EE2-4648-43DF-818F-5DBA740C7A52}" srcOrd="0" destOrd="0" parTransId="{856428D0-89A1-4D97-83F9-9CEA3BD832D5}" sibTransId="{2AFA40F0-5290-4285-A980-6528D66A250B}"/>
    <dgm:cxn modelId="{43DE76F5-9A39-4A3C-9C6D-4EC9931DC2F3}" type="presOf" srcId="{8036FECC-8363-4C0C-BCF8-7BEB902950D9}" destId="{E260ACF7-BE68-4870-8605-9518C1BA42D0}" srcOrd="0" destOrd="0" presId="urn:microsoft.com/office/officeart/2005/8/layout/list1"/>
    <dgm:cxn modelId="{FB3C8D76-E8B1-4A45-8720-072C352F0C26}" srcId="{8036FECC-8363-4C0C-BCF8-7BEB902950D9}" destId="{2887DA32-4BC2-43AC-9B84-19D4E524C9EC}" srcOrd="2" destOrd="0" parTransId="{8F5ABD4E-0A90-49B0-B440-9F11C6CA6CA3}" sibTransId="{28F47410-A4DA-4695-9EF7-3EB02D2237C9}"/>
    <dgm:cxn modelId="{1F95ED36-75A7-4A1D-8870-2C24DADE5181}" type="presOf" srcId="{50A455F3-7EB7-4B85-B941-06CE5187F146}" destId="{B6DF7393-534F-4108-A872-EB624A10F8EC}" srcOrd="0" destOrd="0" presId="urn:microsoft.com/office/officeart/2005/8/layout/list1"/>
    <dgm:cxn modelId="{43C3E8B3-234A-4D0A-B82D-BC31997F3176}" srcId="{8036FECC-8363-4C0C-BCF8-7BEB902950D9}" destId="{50A455F3-7EB7-4B85-B941-06CE5187F146}" srcOrd="1" destOrd="0" parTransId="{26B64038-1AA4-48FB-921C-304EE8AE6C5A}" sibTransId="{80A95D98-B5B0-48E9-8122-3D428DF13E67}"/>
    <dgm:cxn modelId="{2D5AFEED-5A64-4E0C-8177-003714E9352A}" type="presOf" srcId="{B8118EE2-4648-43DF-818F-5DBA740C7A52}" destId="{BDC827EE-4EF1-4588-9ED8-9363731B6383}" srcOrd="1" destOrd="0" presId="urn:microsoft.com/office/officeart/2005/8/layout/list1"/>
    <dgm:cxn modelId="{AE4EE360-0A7C-49B4-B3DD-B097884F868D}" type="presOf" srcId="{2887DA32-4BC2-43AC-9B84-19D4E524C9EC}" destId="{0578B409-548E-4242-B9A6-EBE96C6008A0}" srcOrd="1" destOrd="0" presId="urn:microsoft.com/office/officeart/2005/8/layout/list1"/>
    <dgm:cxn modelId="{EFDFE066-058D-477A-BFC2-A8FAD437A88F}" type="presParOf" srcId="{E260ACF7-BE68-4870-8605-9518C1BA42D0}" destId="{6457FAD1-7D1F-4D4E-8081-482D79E8577A}" srcOrd="0" destOrd="0" presId="urn:microsoft.com/office/officeart/2005/8/layout/list1"/>
    <dgm:cxn modelId="{6239CF9D-D5E5-4C9F-8D70-CE5296CD9C09}" type="presParOf" srcId="{6457FAD1-7D1F-4D4E-8081-482D79E8577A}" destId="{DDBF9392-F8FA-4D06-A510-145C5F87B144}" srcOrd="0" destOrd="0" presId="urn:microsoft.com/office/officeart/2005/8/layout/list1"/>
    <dgm:cxn modelId="{6DCB9A8A-C558-4AE0-86C3-CC1601FEDDA0}" type="presParOf" srcId="{6457FAD1-7D1F-4D4E-8081-482D79E8577A}" destId="{BDC827EE-4EF1-4588-9ED8-9363731B6383}" srcOrd="1" destOrd="0" presId="urn:microsoft.com/office/officeart/2005/8/layout/list1"/>
    <dgm:cxn modelId="{FAF97B36-C50C-4CD9-85C5-66611AD92D0B}" type="presParOf" srcId="{E260ACF7-BE68-4870-8605-9518C1BA42D0}" destId="{3285D7F9-56F7-41F9-A377-25EBDC38404F}" srcOrd="1" destOrd="0" presId="urn:microsoft.com/office/officeart/2005/8/layout/list1"/>
    <dgm:cxn modelId="{B039F040-51D2-4B97-84E4-EE559BB5F1AA}" type="presParOf" srcId="{E260ACF7-BE68-4870-8605-9518C1BA42D0}" destId="{209E2FC4-0FC7-4CB5-B7EF-72DEA0613174}" srcOrd="2" destOrd="0" presId="urn:microsoft.com/office/officeart/2005/8/layout/list1"/>
    <dgm:cxn modelId="{A22384E2-2D0F-4738-9BBC-89749763FA36}" type="presParOf" srcId="{E260ACF7-BE68-4870-8605-9518C1BA42D0}" destId="{0D524821-85ED-4FEA-83C1-487AB1E67B1E}" srcOrd="3" destOrd="0" presId="urn:microsoft.com/office/officeart/2005/8/layout/list1"/>
    <dgm:cxn modelId="{D6DFFB01-B647-494C-ACB0-F14B8ADEB73E}" type="presParOf" srcId="{E260ACF7-BE68-4870-8605-9518C1BA42D0}" destId="{4E3EBFB7-D7D3-489F-941F-A564759D3E5C}" srcOrd="4" destOrd="0" presId="urn:microsoft.com/office/officeart/2005/8/layout/list1"/>
    <dgm:cxn modelId="{77F6FAC5-16B0-4E93-BBF6-7E8CF8D6E6A1}" type="presParOf" srcId="{4E3EBFB7-D7D3-489F-941F-A564759D3E5C}" destId="{B6DF7393-534F-4108-A872-EB624A10F8EC}" srcOrd="0" destOrd="0" presId="urn:microsoft.com/office/officeart/2005/8/layout/list1"/>
    <dgm:cxn modelId="{34F7182B-1F33-46CB-9339-4FD236EEEE70}" type="presParOf" srcId="{4E3EBFB7-D7D3-489F-941F-A564759D3E5C}" destId="{81715521-C8BB-4BFA-9C28-2FEEC940A0C3}" srcOrd="1" destOrd="0" presId="urn:microsoft.com/office/officeart/2005/8/layout/list1"/>
    <dgm:cxn modelId="{A316365E-9EF6-4F15-ADF1-53BB2A926FB4}" type="presParOf" srcId="{E260ACF7-BE68-4870-8605-9518C1BA42D0}" destId="{708EADED-F90F-4692-882C-8927BB9535AA}" srcOrd="5" destOrd="0" presId="urn:microsoft.com/office/officeart/2005/8/layout/list1"/>
    <dgm:cxn modelId="{0CCF793D-0D65-495D-86C7-79CB20C94595}" type="presParOf" srcId="{E260ACF7-BE68-4870-8605-9518C1BA42D0}" destId="{71306147-63BF-463F-9C29-80F6BCEDC836}" srcOrd="6" destOrd="0" presId="urn:microsoft.com/office/officeart/2005/8/layout/list1"/>
    <dgm:cxn modelId="{29DA7EB3-FE37-49EE-BC12-A6ED9DF53182}" type="presParOf" srcId="{E260ACF7-BE68-4870-8605-9518C1BA42D0}" destId="{03443E42-D8A1-41AE-93FF-7C25AC424BF5}" srcOrd="7" destOrd="0" presId="urn:microsoft.com/office/officeart/2005/8/layout/list1"/>
    <dgm:cxn modelId="{751BB8DA-9B12-4575-A950-C25573A87706}" type="presParOf" srcId="{E260ACF7-BE68-4870-8605-9518C1BA42D0}" destId="{61FDFDCC-B5F2-4DDC-BDFD-9B04B4332ED6}" srcOrd="8" destOrd="0" presId="urn:microsoft.com/office/officeart/2005/8/layout/list1"/>
    <dgm:cxn modelId="{BD606D91-2AB9-4569-8133-86660DF18BD5}" type="presParOf" srcId="{61FDFDCC-B5F2-4DDC-BDFD-9B04B4332ED6}" destId="{FC39DC88-182E-4507-B088-2FEF9B9495F3}" srcOrd="0" destOrd="0" presId="urn:microsoft.com/office/officeart/2005/8/layout/list1"/>
    <dgm:cxn modelId="{57DB82D1-49A9-48CF-BEEC-A6B555F052F2}" type="presParOf" srcId="{61FDFDCC-B5F2-4DDC-BDFD-9B04B4332ED6}" destId="{0578B409-548E-4242-B9A6-EBE96C6008A0}" srcOrd="1" destOrd="0" presId="urn:microsoft.com/office/officeart/2005/8/layout/list1"/>
    <dgm:cxn modelId="{4D73FA80-5F5A-4BFD-BFE7-682511097CC0}" type="presParOf" srcId="{E260ACF7-BE68-4870-8605-9518C1BA42D0}" destId="{1794A1EE-11AD-4AD6-9557-F78D648B3AD0}" srcOrd="9" destOrd="0" presId="urn:microsoft.com/office/officeart/2005/8/layout/list1"/>
    <dgm:cxn modelId="{B6170B63-3B4F-4103-B6D8-E2170489C7A8}" type="presParOf" srcId="{E260ACF7-BE68-4870-8605-9518C1BA42D0}" destId="{37423CD1-2D38-4DD8-9313-820B83E68F8C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08C4-FC2A-4A03-A183-6B22FE556B6F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1A769-C9A5-4C07-9F6C-7B82FAE2B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4357E-DE1F-433B-A897-F7A170B55CFF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6B598-0F02-43E3-8245-0AEDEB580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C85AC-DFC4-4062-9652-0CA21E735997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36886-D9F9-4817-9A96-FE9D3EC67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8BC8F-6BB9-4FF6-AE06-FD3561B782D9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A5E15-C3FA-433E-9058-CD173B35C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282CA-2482-4240-8207-5681DE006E48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3391-A2C9-410A-A59F-21736CDF3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B87E-A379-4DB4-B0D8-C53827A38875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C7ADB-CB18-4840-B03B-4A7007EBB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8B82C-F040-44E5-A6D6-7E42761F297E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A08F6-3FF3-4B0A-88B9-9915DA6A3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23A5A-44E1-43E2-86A4-E948C001809E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6A42-CFAD-4D2B-99A8-6BF40781B5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5DA60-389B-4C1F-98B6-68AE74DAB13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47F74-CC07-4A66-95F3-685695308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36234-F1DD-4BCE-828F-25731BC3CEF8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24E3B-F936-43B5-959C-F70BB0F29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4427B-C9C8-456E-89BE-A28C49F03043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6AD6A-933C-4267-B759-743DDCE09D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710901-5F73-433B-8FE8-DE33535D7E85}" type="datetimeFigureOut">
              <a:rPr lang="ru-RU"/>
              <a:pPr>
                <a:defRPr/>
              </a:pPr>
              <a:t>20.02.2016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7E817A-1FC1-48FA-B871-D15D6686E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699" r:id="rId4"/>
    <p:sldLayoutId id="2147483705" r:id="rId5"/>
    <p:sldLayoutId id="2147483700" r:id="rId6"/>
    <p:sldLayoutId id="2147483706" r:id="rId7"/>
    <p:sldLayoutId id="2147483707" r:id="rId8"/>
    <p:sldLayoutId id="2147483708" r:id="rId9"/>
    <p:sldLayoutId id="2147483701" r:id="rId10"/>
    <p:sldLayoutId id="214748370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3116"/>
            <a:ext cx="5072066" cy="307976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Как помочь дошкольнику быть внимательным</a:t>
            </a: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8" y="142875"/>
            <a:ext cx="8458200" cy="785813"/>
          </a:xfrm>
        </p:spPr>
        <p:txBody>
          <a:bodyPr>
            <a:normAutofit fontScale="7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МКДОУ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Чухломский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детский сад «Колосок»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6215063"/>
            <a:ext cx="4643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Педагог-психолог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Кнокова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О.Г.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pra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1214422"/>
            <a:ext cx="3717599" cy="5483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 на развитие внимания</a:t>
            </a:r>
            <a:endParaRPr lang="ru-RU" dirty="0"/>
          </a:p>
        </p:txBody>
      </p:sp>
      <p:pic>
        <p:nvPicPr>
          <p:cNvPr id="11" name="Рисунок 10" descr="a4b2282ac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071546"/>
            <a:ext cx="4429156" cy="5286412"/>
          </a:xfrm>
          <a:prstGeom prst="rect">
            <a:avLst/>
          </a:prstGeom>
        </p:spPr>
      </p:pic>
      <p:pic>
        <p:nvPicPr>
          <p:cNvPr id="12" name="Рисунок 11" descr="10475306_1.jpg"/>
          <p:cNvPicPr>
            <a:picLocks noChangeAspect="1"/>
          </p:cNvPicPr>
          <p:nvPr/>
        </p:nvPicPr>
        <p:blipFill>
          <a:blip r:embed="rId3"/>
          <a:srcRect l="50781" t="6261" r="4687" b="9714"/>
          <a:stretch>
            <a:fillRect/>
          </a:stretch>
        </p:blipFill>
        <p:spPr>
          <a:xfrm>
            <a:off x="4857752" y="1214422"/>
            <a:ext cx="4071966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142875" y="2786063"/>
            <a:ext cx="50006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  <a:p>
            <a:endParaRPr lang="ru-RU" sz="3200">
              <a:solidFill>
                <a:schemeClr val="tx2"/>
              </a:solidFill>
              <a:latin typeface="Franklin Gothic Book" pitchFamily="34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Игры на развитие внимания</a:t>
            </a:r>
            <a:endParaRPr lang="ru-RU" sz="4400" dirty="0"/>
          </a:p>
        </p:txBody>
      </p:sp>
      <p:pic>
        <p:nvPicPr>
          <p:cNvPr id="10" name="Рисунок 9" descr="найди отличия2.jpg"/>
          <p:cNvPicPr>
            <a:picLocks noChangeAspect="1"/>
          </p:cNvPicPr>
          <p:nvPr/>
        </p:nvPicPr>
        <p:blipFill>
          <a:blip r:embed="rId2"/>
          <a:srcRect t="19791"/>
          <a:stretch>
            <a:fillRect/>
          </a:stretch>
        </p:blipFill>
        <p:spPr>
          <a:xfrm>
            <a:off x="0" y="1142984"/>
            <a:ext cx="9144000" cy="5715016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 rot="1399840">
            <a:off x="5042608" y="3559486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399840">
            <a:off x="6757121" y="3202296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399840">
            <a:off x="5685551" y="2845106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006584">
            <a:off x="4899732" y="2487915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399840">
            <a:off x="7685816" y="1773536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1399840">
            <a:off x="8114443" y="1273470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1399840">
            <a:off x="5042609" y="4773933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1399840">
            <a:off x="4685419" y="6059816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399840">
            <a:off x="6757121" y="4773932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 rot="1399840">
            <a:off x="7685816" y="6274130"/>
            <a:ext cx="357190" cy="285752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Игры на развитие внимания</a:t>
            </a:r>
            <a:endParaRPr lang="ru-RU" sz="4400" dirty="0"/>
          </a:p>
        </p:txBody>
      </p:sp>
      <p:pic>
        <p:nvPicPr>
          <p:cNvPr id="9" name="Рисунок 8" descr="1395046812_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8" y="1571612"/>
            <a:ext cx="9104844" cy="4357718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 rot="5400000">
            <a:off x="5357818" y="2000240"/>
            <a:ext cx="785818" cy="500066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7715272" y="4500570"/>
            <a:ext cx="785818" cy="500066"/>
          </a:xfrm>
          <a:prstGeom prst="rightArrow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Игры на развитие внимания</a:t>
            </a:r>
            <a:endParaRPr lang="ru-RU" sz="4400" dirty="0"/>
          </a:p>
        </p:txBody>
      </p:sp>
      <p:pic>
        <p:nvPicPr>
          <p:cNvPr id="16" name="Рисунок 15" descr="6bd24890d5b43dd2352fdc8fef33fc54-300x300.jpg"/>
          <p:cNvPicPr>
            <a:picLocks noChangeAspect="1"/>
          </p:cNvPicPr>
          <p:nvPr/>
        </p:nvPicPr>
        <p:blipFill>
          <a:blip r:embed="rId2"/>
          <a:srcRect l="7499" t="7500" r="7500" b="4999"/>
          <a:stretch>
            <a:fillRect/>
          </a:stretch>
        </p:blipFill>
        <p:spPr>
          <a:xfrm rot="21124921">
            <a:off x="374921" y="941172"/>
            <a:ext cx="2428892" cy="2500330"/>
          </a:xfrm>
          <a:prstGeom prst="rect">
            <a:avLst/>
          </a:prstGeom>
        </p:spPr>
      </p:pic>
      <p:pic>
        <p:nvPicPr>
          <p:cNvPr id="17" name="Рисунок 16" descr="236bc58a2f5cd2f183b0920b0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90815">
            <a:off x="156387" y="3666916"/>
            <a:ext cx="3400320" cy="2371723"/>
          </a:xfrm>
          <a:prstGeom prst="rect">
            <a:avLst/>
          </a:prstGeom>
        </p:spPr>
      </p:pic>
      <p:pic>
        <p:nvPicPr>
          <p:cNvPr id="18" name="Рисунок 17" descr="ce5af79585c01ef973455636a4b59f3e.jpg"/>
          <p:cNvPicPr>
            <a:picLocks noChangeAspect="1"/>
          </p:cNvPicPr>
          <p:nvPr/>
        </p:nvPicPr>
        <p:blipFill>
          <a:blip r:embed="rId4"/>
          <a:srcRect t="3906" b="2343"/>
          <a:stretch>
            <a:fillRect/>
          </a:stretch>
        </p:blipFill>
        <p:spPr>
          <a:xfrm>
            <a:off x="3357554" y="4143380"/>
            <a:ext cx="1767840" cy="1714512"/>
          </a:xfrm>
          <a:prstGeom prst="rect">
            <a:avLst/>
          </a:prstGeom>
        </p:spPr>
      </p:pic>
      <p:pic>
        <p:nvPicPr>
          <p:cNvPr id="19" name="Рисунок 18" descr="f32ca0cd80734e1bfbb567426a0a487b.JPG"/>
          <p:cNvPicPr>
            <a:picLocks noChangeAspect="1"/>
          </p:cNvPicPr>
          <p:nvPr/>
        </p:nvPicPr>
        <p:blipFill>
          <a:blip r:embed="rId5"/>
          <a:srcRect l="4286" t="5660" r="3571" b="6603"/>
          <a:stretch>
            <a:fillRect/>
          </a:stretch>
        </p:blipFill>
        <p:spPr>
          <a:xfrm rot="256349">
            <a:off x="5993941" y="1182894"/>
            <a:ext cx="3071834" cy="2214578"/>
          </a:xfrm>
          <a:prstGeom prst="rect">
            <a:avLst/>
          </a:prstGeom>
        </p:spPr>
      </p:pic>
      <p:pic>
        <p:nvPicPr>
          <p:cNvPr id="20" name="Рисунок 19" descr="large_46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9403">
            <a:off x="2710733" y="1199779"/>
            <a:ext cx="3143272" cy="2291969"/>
          </a:xfrm>
          <a:prstGeom prst="rect">
            <a:avLst/>
          </a:prstGeom>
        </p:spPr>
      </p:pic>
      <p:pic>
        <p:nvPicPr>
          <p:cNvPr id="21" name="Рисунок 20" descr="pesnya-s-zabytogo-holma-kuk-glen-4384-small.jpg"/>
          <p:cNvPicPr>
            <a:picLocks noChangeAspect="1"/>
          </p:cNvPicPr>
          <p:nvPr/>
        </p:nvPicPr>
        <p:blipFill>
          <a:blip r:embed="rId7"/>
          <a:srcRect l="1875" t="5625" r="2499" b="6249"/>
          <a:stretch>
            <a:fillRect/>
          </a:stretch>
        </p:blipFill>
        <p:spPr>
          <a:xfrm>
            <a:off x="5500694" y="3714752"/>
            <a:ext cx="3100713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Игры на развитие внимания</a:t>
            </a:r>
            <a:endParaRPr lang="ru-RU" sz="4400" dirty="0"/>
          </a:p>
        </p:txBody>
      </p:sp>
      <p:pic>
        <p:nvPicPr>
          <p:cNvPr id="10" name="Рисунок 9" descr="17818037_557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Виды     внимания</a:t>
            </a:r>
            <a:b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85860"/>
          <a:ext cx="877731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Развитие произвольного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001156" cy="4857784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ru-RU" sz="1700" b="1" dirty="0" smtClean="0"/>
              <a:t>Внимание в дошкольном детстве носит преимущественно непроизвольный характер.</a:t>
            </a:r>
          </a:p>
          <a:p>
            <a:pPr>
              <a:buFont typeface="+mj-lt"/>
              <a:buAutoNum type="arabicPeriod"/>
            </a:pPr>
            <a:r>
              <a:rPr lang="ru-RU" sz="1700" b="1" dirty="0" smtClean="0"/>
              <a:t>По стадиям развития внимание может быть первичное и вторичное - произвольное, активное.</a:t>
            </a:r>
          </a:p>
          <a:p>
            <a:pPr>
              <a:buFont typeface="+mj-lt"/>
              <a:buAutoNum type="arabicPeriod"/>
            </a:pPr>
            <a:r>
              <a:rPr lang="ru-RU" sz="1700" b="1" dirty="0" smtClean="0"/>
              <a:t> Внимание зависит от индивидуально-психологических свойств личности: устойчивость внимания </a:t>
            </a:r>
            <a:r>
              <a:rPr lang="ru-RU" sz="1700" b="1" dirty="0" err="1" smtClean="0"/>
              <a:t>коррелирует</a:t>
            </a:r>
            <a:r>
              <a:rPr lang="ru-RU" sz="1700" b="1" dirty="0" smtClean="0"/>
              <a:t> с наличием интеллектуальной активности, с пониманием значимости деятельности, а также от возраста зависит избирательность внимания..</a:t>
            </a:r>
          </a:p>
          <a:p>
            <a:pPr>
              <a:buFont typeface="+mj-lt"/>
              <a:buAutoNum type="arabicPeriod"/>
            </a:pPr>
            <a:r>
              <a:rPr lang="ru-RU" sz="1700" b="1" dirty="0" smtClean="0"/>
              <a:t>Устойчивость внимания определяется ресурсными возможностями организма, характером деятельности, уровнем познавательной активности, развитием речи.</a:t>
            </a:r>
          </a:p>
          <a:p>
            <a:pPr>
              <a:buFont typeface="+mj-lt"/>
              <a:buAutoNum type="arabicPeriod"/>
            </a:pPr>
            <a:r>
              <a:rPr lang="ru-RU" sz="1700" b="1" dirty="0" smtClean="0"/>
              <a:t>В дошкольном детстве увеличивается объем внимания, изменяется его устойчивость.</a:t>
            </a:r>
          </a:p>
          <a:p>
            <a:pPr>
              <a:buFont typeface="+mj-lt"/>
              <a:buAutoNum type="arabicPeriod"/>
            </a:pPr>
            <a:r>
              <a:rPr lang="ru-RU" sz="1700" b="1" dirty="0" smtClean="0"/>
              <a:t>Произвольное внимание формируется путем опоры на развернутые внешние вспомогательные средства с их последующим сокращением и постепенным переходом к высшим формам свернутой внутренней организации внимания.</a:t>
            </a:r>
          </a:p>
          <a:p>
            <a:pPr>
              <a:buFont typeface="+mj-lt"/>
              <a:buAutoNum type="arabicPeriod"/>
            </a:pPr>
            <a:r>
              <a:rPr lang="ru-RU" sz="1700" b="1" dirty="0" smtClean="0"/>
              <a:t>Произвольное внимание тесно связано с речью. В дошкольном возрасте произвольное внимание формируется в связи с общим возрастанием роли в регуляции поведения ребенка. Чем лучше развита речь у ребенка, тем выше уровень развития восприятия и тем раньше формируется произвольное внимание.</a:t>
            </a:r>
          </a:p>
          <a:p>
            <a:pPr>
              <a:buNone/>
            </a:pPr>
            <a:endParaRPr lang="ru-RU" sz="1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Развитие произвольного внимания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14422"/>
            <a:ext cx="5286375" cy="564357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900" dirty="0" smtClean="0"/>
              <a:t>          </a:t>
            </a:r>
            <a:r>
              <a:rPr lang="ru-RU" sz="1900" b="1" dirty="0" smtClean="0"/>
              <a:t>Большое значение для развития целенаправленного внимания в дошкольном возрасте имеет </a:t>
            </a:r>
            <a:r>
              <a:rPr lang="ru-RU" sz="1900" b="1" dirty="0" smtClean="0">
                <a:solidFill>
                  <a:srgbClr val="FF0000"/>
                </a:solidFill>
              </a:rPr>
              <a:t>обучающая игра</a:t>
            </a:r>
            <a:r>
              <a:rPr lang="ru-RU" sz="1900" b="1" dirty="0" smtClean="0"/>
              <a:t>, так как она всегда имеет </a:t>
            </a:r>
            <a:r>
              <a:rPr lang="ru-RU" sz="1900" b="1" dirty="0" smtClean="0">
                <a:solidFill>
                  <a:srgbClr val="FF0000"/>
                </a:solidFill>
              </a:rPr>
              <a:t>задачу, правила, действия и требует сосредоточенности.</a:t>
            </a:r>
            <a:r>
              <a:rPr lang="ru-RU" sz="1900" b="1" dirty="0" smtClean="0"/>
              <a:t> Чтобы своевременно развивать у детей определенные качества внимания (целенаправленность, устойчивость, сосредоточенность) и способность управлять ими, необходимы специально организованные игры и упражнения. В одних играх надо учитывать разные требования задачи, в других - уметь выделять и помнить цель действия, в третьих - вовремя переключать внимание, в четвертых - сосредоточенность и устойчивость внимания,  поскольку необходимо заметить и осознать происшедшие изменения.</a:t>
            </a:r>
            <a:endParaRPr lang="ru-RU" sz="1900" b="1" dirty="0"/>
          </a:p>
        </p:txBody>
      </p:sp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1500174"/>
            <a:ext cx="3232320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9001156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Развитие произвольного внимания</a:t>
            </a:r>
            <a:endParaRPr lang="ru-RU" dirty="0"/>
          </a:p>
        </p:txBody>
      </p:sp>
      <p:pic>
        <p:nvPicPr>
          <p:cNvPr id="6" name="Рисунок 5" descr="даша путешественниц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285860"/>
            <a:ext cx="6786610" cy="5089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Игры на развитие внимания</a:t>
            </a:r>
            <a:endParaRPr lang="ru-RU" sz="4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000" b="1" dirty="0" smtClean="0"/>
              <a:t>«ХАМЕЛЕОН»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b="1" dirty="0" smtClean="0"/>
              <a:t>Цель игры</a:t>
            </a:r>
            <a:r>
              <a:rPr lang="ru-RU" sz="2000" dirty="0" smtClean="0"/>
              <a:t>: развитие концентрации внимания. </a:t>
            </a:r>
          </a:p>
          <a:p>
            <a:pPr>
              <a:buNone/>
            </a:pPr>
            <a:r>
              <a:rPr lang="ru-RU" sz="2000" dirty="0" smtClean="0"/>
              <a:t> </a:t>
            </a:r>
          </a:p>
          <a:p>
            <a:pPr>
              <a:buNone/>
            </a:pPr>
            <a:r>
              <a:rPr lang="ru-RU" sz="2000" dirty="0" smtClean="0"/>
              <a:t>Взрослый рассказывает, что хамелеон - ящерица, умеющая менять свою окраску в зависимости от того места, на котором она находится. Таким образом она маскируется, прячется, чтобы ее не нашли враги. </a:t>
            </a:r>
          </a:p>
          <a:p>
            <a:pPr>
              <a:buNone/>
            </a:pPr>
            <a:r>
              <a:rPr lang="ru-RU" sz="2000" dirty="0" smtClean="0"/>
              <a:t> Затем взрослый задает вопросы: какого цвета станет хамелеон, если он будет сидеть на красной кирпичной крыше, на желтой соломе, на черном камне, на шахматной доске? </a:t>
            </a:r>
          </a:p>
          <a:p>
            <a:pPr>
              <a:buNone/>
            </a:pPr>
            <a:r>
              <a:rPr lang="ru-RU" sz="2000" dirty="0" smtClean="0"/>
              <a:t> Дети отвечают быстро, после чего задание можно усложнить, не называя цвет предмета, на котором сидит хамелеон. Например: на соломе, на крокодиле, на кирпиче, на асфальте...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хамелеон.jpg"/>
          <p:cNvPicPr>
            <a:picLocks noChangeAspect="1"/>
          </p:cNvPicPr>
          <p:nvPr/>
        </p:nvPicPr>
        <p:blipFill>
          <a:blip r:embed="rId2"/>
          <a:srcRect t="14085" b="12676"/>
          <a:stretch>
            <a:fillRect/>
          </a:stretch>
        </p:blipFill>
        <p:spPr>
          <a:xfrm>
            <a:off x="6572264" y="1000108"/>
            <a:ext cx="1905005" cy="2092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 smtClean="0"/>
              <a:t>Игры на развитие внимания</a:t>
            </a:r>
            <a:endParaRPr lang="ru-RU" sz="4400" dirty="0"/>
          </a:p>
        </p:txBody>
      </p:sp>
      <p:sp>
        <p:nvSpPr>
          <p:cNvPr id="7" name="Содержимое 4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52596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/>
              <a:t>«ЧТО ИЗМЕНИЛОСЬ»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400" b="1" dirty="0" smtClean="0"/>
              <a:t>Цель игры</a:t>
            </a:r>
            <a:r>
              <a:rPr lang="ru-RU" sz="2400" dirty="0" smtClean="0"/>
              <a:t>: развитие зрительного внимания. </a:t>
            </a:r>
          </a:p>
          <a:p>
            <a:pPr>
              <a:buNone/>
            </a:pPr>
            <a:r>
              <a:rPr lang="ru-RU" sz="2400" dirty="0" smtClean="0"/>
              <a:t> На столе в определенном порядке стоят предметы. Играющие закрывают глаза. </a:t>
            </a:r>
          </a:p>
          <a:p>
            <a:pPr>
              <a:buNone/>
            </a:pPr>
            <a:r>
              <a:rPr lang="ru-RU" sz="2400" dirty="0" smtClean="0"/>
              <a:t> Ведущий меняет предметы местами. Играющие должны определить, что изменилось. </a:t>
            </a:r>
          </a:p>
          <a:p>
            <a:pPr>
              <a:buNone/>
            </a:pPr>
            <a:r>
              <a:rPr lang="ru-RU" sz="2400" dirty="0" smtClean="0"/>
              <a:t>Другой вариант игры: Водящий выходит из комнаты, а участники игры меняются местами, меняют позы, обмениваются одеждой или украшениями, и т.д.</a:t>
            </a:r>
          </a:p>
          <a:p>
            <a:pPr>
              <a:buNone/>
            </a:pPr>
            <a:r>
              <a:rPr lang="ru-RU" sz="2400" dirty="0" smtClean="0"/>
              <a:t>Водящий возвращается в комнату и угадывает, что изменилось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 на развитие внимания</a:t>
            </a:r>
            <a:endParaRPr lang="ru-RU" dirty="0"/>
          </a:p>
        </p:txBody>
      </p:sp>
      <p:sp>
        <p:nvSpPr>
          <p:cNvPr id="9" name="Содержимое 4"/>
          <p:cNvSpPr>
            <a:spLocks noGrp="1"/>
          </p:cNvSpPr>
          <p:nvPr>
            <p:ph idx="1"/>
          </p:nvPr>
        </p:nvSpPr>
        <p:spPr bwMode="auto">
          <a:xfrm>
            <a:off x="214313" y="1214438"/>
            <a:ext cx="8686800" cy="521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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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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«БУДЬ ВНИМАТЕЛЕН»</a:t>
            </a:r>
            <a:endParaRPr lang="ru-RU" sz="2400" dirty="0" smtClean="0"/>
          </a:p>
          <a:p>
            <a:pPr>
              <a:buNone/>
            </a:pPr>
            <a:r>
              <a:rPr lang="ru-RU" dirty="0" smtClean="0"/>
              <a:t> </a:t>
            </a:r>
            <a:r>
              <a:rPr lang="ru-RU" sz="2400" b="1" dirty="0" smtClean="0"/>
              <a:t>Цель игры</a:t>
            </a:r>
            <a:r>
              <a:rPr lang="ru-RU" sz="2400" dirty="0" smtClean="0"/>
              <a:t>: формирование способности управления своим поведением, развитие произвольного внимания, учить быстро и точно реагировать на звуковые сигналы.</a:t>
            </a:r>
          </a:p>
          <a:p>
            <a:pPr>
              <a:buNone/>
            </a:pPr>
            <a:r>
              <a:rPr lang="ru-RU" sz="2400" dirty="0" smtClean="0"/>
              <a:t>Заранее договоритесь с детьми, что по команде «Зайчики» - надо прыгать, «Лошадки» - скакать, «Раки» - пятиться, «Птицы» - махать руками, «Аист» - стоять на одной ноге, «Медведь» – изображать косолапого медведя».</a:t>
            </a:r>
          </a:p>
          <a:p>
            <a:pPr>
              <a:buNone/>
            </a:pPr>
            <a:r>
              <a:rPr lang="ru-RU" sz="2400" dirty="0" smtClean="0"/>
              <a:t> Играет музыка, малыши выполняют различные танцевальные движения, но по команде, например: «Зайчики», принимаются прыгать, то есть действовать так, как договорились перед игрой. 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4124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Игры на развитие внимания</a:t>
            </a:r>
            <a:endParaRPr lang="ru-RU" dirty="0"/>
          </a:p>
        </p:txBody>
      </p:sp>
      <p:pic>
        <p:nvPicPr>
          <p:cNvPr id="9" name="Рисунок 8" descr="0ac0fad5e0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6294">
            <a:off x="142844" y="1071547"/>
            <a:ext cx="4175665" cy="2786081"/>
          </a:xfrm>
          <a:prstGeom prst="rect">
            <a:avLst/>
          </a:prstGeom>
        </p:spPr>
      </p:pic>
      <p:pic>
        <p:nvPicPr>
          <p:cNvPr id="10" name="Рисунок 9" descr="zadania-vnimani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9358">
            <a:off x="5209996" y="3947743"/>
            <a:ext cx="3070369" cy="2707885"/>
          </a:xfrm>
          <a:prstGeom prst="rect">
            <a:avLst/>
          </a:prstGeom>
        </p:spPr>
      </p:pic>
      <p:pic>
        <p:nvPicPr>
          <p:cNvPr id="11" name="Рисунок 10" descr="hello_html_m332e80b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47395">
            <a:off x="274201" y="3802840"/>
            <a:ext cx="4031935" cy="2789955"/>
          </a:xfrm>
          <a:prstGeom prst="rect">
            <a:avLst/>
          </a:prstGeom>
        </p:spPr>
      </p:pic>
      <p:pic>
        <p:nvPicPr>
          <p:cNvPr id="12" name="Рисунок 11" descr="mefb65ff.png"/>
          <p:cNvPicPr>
            <a:picLocks noChangeAspect="1"/>
          </p:cNvPicPr>
          <p:nvPr/>
        </p:nvPicPr>
        <p:blipFill>
          <a:blip r:embed="rId5"/>
          <a:srcRect l="3131" t="12968" r="3131" b="9882"/>
          <a:stretch>
            <a:fillRect/>
          </a:stretch>
        </p:blipFill>
        <p:spPr>
          <a:xfrm rot="21368824">
            <a:off x="4595315" y="921658"/>
            <a:ext cx="4143404" cy="29595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F7BFC13972E64F8E83487ABD749F97" ma:contentTypeVersion="1" ma:contentTypeDescription="Создание документа." ma:contentTypeScope="" ma:versionID="567ea8f482e411314841d6ab490abbde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ffa5264f57cd45d0824f5e35b57f2a87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T4CTUPCNHN5M-167599600-10</_dlc_DocId>
    <_dlc_DocIdUrl xmlns="c71519f2-859d-46c1-a1b6-2941efed936d">
      <Url>http://edu-sps.koiro.local/chuhloma/avg/_layouts/15/DocIdRedir.aspx?ID=T4CTUPCNHN5M-167599600-10</Url>
      <Description>T4CTUPCNHN5M-167599600-10</Description>
    </_dlc_DocIdUrl>
  </documentManagement>
</p:properties>
</file>

<file path=customXml/itemProps1.xml><?xml version="1.0" encoding="utf-8"?>
<ds:datastoreItem xmlns:ds="http://schemas.openxmlformats.org/officeDocument/2006/customXml" ds:itemID="{F242BAE0-2958-44AC-8272-1C6DA9E4F7B6}"/>
</file>

<file path=customXml/itemProps2.xml><?xml version="1.0" encoding="utf-8"?>
<ds:datastoreItem xmlns:ds="http://schemas.openxmlformats.org/officeDocument/2006/customXml" ds:itemID="{145C670B-4953-4C5C-815C-9043E2D12933}"/>
</file>

<file path=customXml/itemProps3.xml><?xml version="1.0" encoding="utf-8"?>
<ds:datastoreItem xmlns:ds="http://schemas.openxmlformats.org/officeDocument/2006/customXml" ds:itemID="{DFAEA621-0E85-42C5-A3AE-AAB87D34E133}"/>
</file>

<file path=customXml/itemProps4.xml><?xml version="1.0" encoding="utf-8"?>
<ds:datastoreItem xmlns:ds="http://schemas.openxmlformats.org/officeDocument/2006/customXml" ds:itemID="{D738B466-602C-4482-B99E-B4BBE79CC90A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895</TotalTime>
  <Words>326</Words>
  <Application>Microsoft Office PowerPoint</Application>
  <PresentationFormat>Экран (4:3)</PresentationFormat>
  <Paragraphs>45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Как помочь дошкольнику быть внимательным</vt:lpstr>
      <vt:lpstr> Виды     внимания </vt:lpstr>
      <vt:lpstr>Развитие произвольного внимания</vt:lpstr>
      <vt:lpstr>Развитие произвольного внимания</vt:lpstr>
      <vt:lpstr>Развитие произвольного внимания</vt:lpstr>
      <vt:lpstr>Игры на развитие внимания</vt:lpstr>
      <vt:lpstr>Игры на развитие внимания</vt:lpstr>
      <vt:lpstr>Игры на развитие внимания</vt:lpstr>
      <vt:lpstr>Игры на развитие внимания</vt:lpstr>
      <vt:lpstr>Игры на развитие внимания</vt:lpstr>
      <vt:lpstr>Игры на развитие внимания</vt:lpstr>
      <vt:lpstr>Игры на развитие внимания</vt:lpstr>
      <vt:lpstr>Игры на развитие внимания</vt:lpstr>
      <vt:lpstr>Игры на развитие внимания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Буддизм</dc:title>
  <dc:creator>Klm</dc:creator>
  <cp:lastModifiedBy>Евгений Онегин</cp:lastModifiedBy>
  <cp:revision>84</cp:revision>
  <dcterms:created xsi:type="dcterms:W3CDTF">2011-02-20T09:48:21Z</dcterms:created>
  <dcterms:modified xsi:type="dcterms:W3CDTF">2016-02-20T09:04:30Z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0x01010070F7BFC13972E64F8E83487ABD749F97</vt:lpwstr>
  </property>
  <property fmtid="{D5CDD505-2E9C-101B-9397-08002B2CF9AE}" pid="3" name="_dlc_DocIdItemGuid">
    <vt:lpwstr>2456614d-c56e-459b-b348-05665f547c55</vt:lpwstr>
  </property>
</Properties>
</file>