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5888-8592-4F04-991B-1E3B2ABF58DB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073D-01D4-4BDE-AB49-E58D4067E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1AC08-6946-4705-AB61-73B766957694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077A2-7918-4DFE-8311-DC840923C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32C6-94A8-4DA9-ADBE-26B0721D717B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B1F1-EFAB-4A0B-9B45-64FE4BC63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F5CDB-A499-4698-B794-DA2A68BEE655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096E9-916D-4624-9A79-25F586B43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94E41-C484-47DF-BF72-9CB46819675D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00E0-9F40-482B-ADF3-E7E1695B7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6C82-6D18-4240-88BC-5C16510DB43E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3153-A1FE-4A1C-B868-0345855BB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C9D4D-2F07-413F-B371-6ADB047B89CD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4D9E2-757B-4E3A-967D-5B1E17D7F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1C994-980F-4731-AFDB-91F7981C87F4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439DB-66BA-488D-9013-AEDD42593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5492D-AD03-4883-8E65-BBB30B23F086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77F3-4656-43E1-87EC-920B13095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854AB-12E0-45CE-A8A2-CF58EC9F73A5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E3E61-1E37-43B5-ABD9-575779754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D2892-E9DA-488C-961C-C4C2D081733D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0543-1EBC-4C5C-8555-6D513D009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836AD-7551-4A07-B42B-259F2FA4740F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2AA19-A2F9-4A74-B282-B3BCBE55D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8BA25-1E94-4301-BFCB-6B21693BAFCD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CD9B-240B-4AE5-AB49-6E626ED1A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9114D-4D60-4656-9AC1-487D15039614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BF96-014B-40A1-A223-77C23D1EC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71A3-6B20-4717-8A45-6BF68042846E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BE8C6-351F-4256-A02D-44F005CBD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F9A37-F42F-47EA-9BF5-DD77569960D5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A09FC-8F67-4668-842F-D5DCDD6DD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EEC2E0-5543-405A-9A17-23E8591B0A6B}" type="datetimeFigureOut">
              <a:rPr lang="ru-RU"/>
              <a:pPr>
                <a:defRPr/>
              </a:pPr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99F728AC-553C-46BD-B1C7-8F088F417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24" r:id="rId11"/>
    <p:sldLayoutId id="2147483713" r:id="rId12"/>
    <p:sldLayoutId id="2147483725" r:id="rId13"/>
    <p:sldLayoutId id="2147483712" r:id="rId14"/>
    <p:sldLayoutId id="2147483711" r:id="rId15"/>
    <p:sldLayoutId id="214748371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r>
              <a:rPr lang="ru-RU" smtClean="0"/>
              <a:t>Основы семейного права РФ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6538" y="4051300"/>
            <a:ext cx="7767637" cy="1096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ru-RU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Недействительность брака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Брак признается недействительным при нарушении условий, установленных ст. 12 - 14 и п. 3ст. 15 СК, а также в случае заключения фиктивного брака, то есть если супруги или один из них зарегистрировал брак без намерения создать семью.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Признание брака недействительным производится судом. Суд обязан в течение 3 дней направить выписку в орган ЗАГС по месту гос. рег. заключения брака. Брак признается недействительным со дня его заключения Лица, имеющие право требовать признания брака недействительным: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несовершеннолетний супруг, его родители (лица, их заменяющие) , орган опеки и попечительства или прокурор, если брак заключен с лицом, не достигшим брачного возраста, при отсутствии разрешения на заключение брака до достижения этим лицом брачного возраста.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после достижения несовершеннолетним супругом возраста 18 лет требовать признания брака недействительным вправе только этот супруг; супруг, права которого нарушены заключением брака, а также прокурор (если брак заключен при отсутствии добровольного согласия одного из супругов на его заключение: в результате принуждения, обмана, заблуждения или невозможности в силу своего состояния в момент гос. рег. заключения брака понимать значение своих действий и руководить ими) ; супруг, не знавший о наличии обстоятельств, препятствующих заключению брака, опекун супруга, признанного недееспособным, супруг по предыдущему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нерасторгнутому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браку, др. лица, права которых нарушены заключением брака, произведенного с нарушением требований ст. 14 СК, а также орган опеки и попечительства и прокурор; прокурор, а также не знавший о фиктивности брака супруг в случае заключения фиктивного брака; супруг, права которого нарушены, при наличии обстоятельств, указ. в п. 3 ст. 15 СК.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idx="1"/>
          </p:nvPr>
        </p:nvSpPr>
        <p:spPr>
          <a:xfrm>
            <a:off x="677863" y="307975"/>
            <a:ext cx="8596312" cy="5678488"/>
          </a:xfrm>
        </p:spPr>
        <p:txBody>
          <a:bodyPr/>
          <a:lstStyle/>
          <a:p>
            <a:r>
              <a:rPr lang="ru-RU" smtClean="0"/>
              <a:t>Суд может признать брак действительным, если к моменту рассмотрения дела о признании брака недействительным отпали те обстоятельства, которые в силу закона препятствуют его заключению.</a:t>
            </a:r>
          </a:p>
          <a:p>
            <a:r>
              <a:rPr lang="ru-RU" smtClean="0"/>
              <a:t>Суд может отказать в иске о признании недействительным брака, заключенного с лицом, не достигшим брачного возраста, если этого требуют интересы несовершеннолетнего супруга, а также при отсутствии его согласия на признание брака недействительным.</a:t>
            </a:r>
          </a:p>
          <a:p>
            <a:r>
              <a:rPr lang="ru-RU" smtClean="0"/>
              <a:t>Суд не может признать брак фиктивным, если лица, зарегистрировавшие такой брак, до рассмотрения дела судом фактически создали семью.</a:t>
            </a:r>
          </a:p>
          <a:p>
            <a:r>
              <a:rPr lang="ru-RU" smtClean="0"/>
              <a:t>Брак не м. б. признан недействительным после его расторжения, за исключением случаев наличия между супругами запрещенной законом степени родства либо состояния одного из супругов в момент регистрации брака в другом нерасторгнутом браке.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396875"/>
            <a:ext cx="8596312" cy="56451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Брак, признанный судом недействительным, не порождает прав и обязанностей супругов, предусмотренных СК.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К имуществу, приобретенному совместно лицами, брак которых признан недействительным, применяются положения ГК РФ о долевой собственности. Брачный договор, заключенный супругами, признается недействительным.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Признание брака недействительным не влияет на права детей, родившихся в таком браке или в течение 300 дней со дня признания брака недействительным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При вынесении решения о признании брака недействительным суд вправе признать за супругом, права которого нарушены заключением такого брака (добросовестным супругом) , право на получение от другого супруга содержания, а в отношении раздела имущества, приобретенного совместно до момента признания брака недействительным, вправе применить положения, установленные ст. 34,38 и 39 СК, а также признать действительным брачный договор полностью или частично. Добросовестный супруг вправе требовать возмещения причиненного ему материального и морального вреда по правилам, предусмотренным граждански законодательством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Добросовестный супруг вправе при признании брака недействительным сохранить фамилию, избранную им при гос. регистрации заключения брака.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452438"/>
            <a:ext cx="8596312" cy="55895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Семья, материнство, отцовство и детство в РФ находятся под защитой государства. Семейное законодательство исходит из необходимости укрепления семьи, построения семейных отношений на чувствах взаимной любви и уважения, взаимопомощи и ответственности перед семьей всех ее членов, недопустимости произвольного вмешательства к-л. в дела семьи, обеспечения беспрепятственного осуществления членами семьи своих прав, возможности судебной защиты этих прав.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Признается брак, заключенный только в органах ЗАГС.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Регулирование семейных отношений осуществляется в соответствии с принципами добровольности брачного союза мужчины и женщины, равенства прав супругов в семье, разрешения внутрисемейных вопросов по взаимному согласию, приоритета семейного воспитания детей, заботы об их благосостоянии и развитии, обеспечения приоритетной защиты прав и интересов несовершеннолетних и нетрудоспособных членов семьи.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Запрещаются любые формы ограничения прав граждан при вступлении в брак и в семейных отношений по признакам социальной, расовой, национальной, языковой или религиозной принадлежности. Права граждан в семье м. б. ограничены только на основании ФЗ и только в той мере, в какой это необходимо в целях защиты нравственности, здоровья, прав и законных интересов др. членов семьи и иных граждан.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677863" y="495300"/>
            <a:ext cx="8596312" cy="5546725"/>
          </a:xfrm>
        </p:spPr>
        <p:txBody>
          <a:bodyPr/>
          <a:lstStyle/>
          <a:p>
            <a:r>
              <a:rPr lang="ru-RU" smtClean="0"/>
              <a:t>Семейное законодательство устанавливает условия и порядок вступления в брак, прекращения брака и признания его недействительным, регулирует личные неимущественные и имущественные отношения между членами семьи: супругами, родителями и детьми (усыновителями и усыновленными), а в случаях и в пределах, пред. семейным законодательством, между др. родственниками и иными лицами, а также определяет формы и порядок устройства в семью детей, оставшихся без попечения родителей.</a:t>
            </a:r>
          </a:p>
          <a:p>
            <a:r>
              <a:rPr lang="ru-RU" smtClean="0"/>
              <a:t>В случае если отношения между членами семьи не урегулированы семейным законодательством или соглашением сторон, и при отсутствии норм гражданского права, прямо регулирует указанные отношения, к таким отношениям, если это не противоречит их существу, применяются нормы семейного и (или) гражданского права, регулирует сходные отношения (аналогия закона).</a:t>
            </a:r>
          </a:p>
          <a:p>
            <a:r>
              <a:rPr lang="ru-RU" smtClean="0"/>
              <a:t>При отсутствии таких норм права и обязанности членов семьи опр. исходя из общих начал и принципов семейного или гражданского права (аналогия права), а также принципов гуманности, разумности и справедливости.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77863" y="654050"/>
            <a:ext cx="8596312" cy="1320800"/>
          </a:xfrm>
        </p:spPr>
        <p:txBody>
          <a:bodyPr/>
          <a:lstStyle/>
          <a:p>
            <a:r>
              <a:rPr lang="ru-RU" smtClean="0"/>
              <a:t>Осуществление и защита семейных прав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Граждане по своему усмотрению распоряжаются принадлежащими им правами, вытекающими из семейных отношений (семейными правами), в том числе правом на защиту этих прав, если иное не установлено СК. Они не должны нарушать права, свободы и законные интересы др. членов семьи и иных граждан.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Семейные права охраняются законом, за исключением случаев, если они осуществляются в противоречии с назначением этих прав.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требования, вытекающие из семейных отношений, исковая давность не распространяется, за исключением случаев, если срок для защиты нарушенного права установлен СК.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Условия и порядок заключения брака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Брак заключается в органах ЗАГС.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539750"/>
            <a:ext cx="8596312" cy="550227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Права и обязанности супругов возникают со дня государственной регистрации заключения брака в ЗАГС Заключение брака производится в личном присутствии лиц, вступающих в брак, по истечении 1 месяца со дня подачи ими заявления в органы ЗАГС. При наличии уважительных причин орган ЗАГС по месту гос. регистрации заключения брака может уменьшить или увеличить этот срок, но не более чем на мес.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наличии особых обстоятельств (беременности, рождения ребенка, непосредственной угрозы жизни одной из сторон и др. особых обстоятельств) брак м. б. заключен в день подачи заявления.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Отказ органа ЗАГС в регистрации брака м. б. обжалован в суд лицами, желающими вступить в брак (одним из них).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Для заключения брака необходимы взаимное добровольное согласие мужчины и женщины, вступающих в брак, и достижение ими брачного возраста.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Брак не м. б. заключен при наличии обстоятельств, указанных в статье 14 СК.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Брачный возраст установлен - 18 лет.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наличии уважительных причин ОМС по месту жительства лиц, желающих вступить в брак, вправе по просьбе данных лиц разрешить вступить в брак лицам, достигшим возраста 16 лет.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допускается заключение брака между: - лицами, из которых хотя бы одно лицо уже состоит в др. зарегистрированном браке; - близкими родственниками; - усыновителями и усыновленными; - лицами, из которых хотя бы одно лицо признано судом недееспособным вследствие псих. расстройства.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>
          <a:xfrm>
            <a:off x="677863" y="242888"/>
            <a:ext cx="8596312" cy="5799137"/>
          </a:xfrm>
        </p:spPr>
        <p:txBody>
          <a:bodyPr/>
          <a:lstStyle/>
          <a:p>
            <a:r>
              <a:rPr lang="ru-RU" smtClean="0"/>
              <a:t>Медицинское обследование лиц, вступающих в брак, а также консультирование по медико - генетическим вопросам и вопросам планирования семьи проводятся учреждениями гос. и муниц. системы здравоохранения по месту их жительства бесплатно и только с согласия лиц, вступающих в брак.</a:t>
            </a:r>
          </a:p>
          <a:p>
            <a:r>
              <a:rPr lang="ru-RU" smtClean="0"/>
              <a:t>Результаты обследования лица, вступающего в брак, составляют медицинскую тайну и м. б. сообщены лицу, с которым оно намерено заключить брак, только с согласия лица, прошедшего обследование.</a:t>
            </a:r>
          </a:p>
          <a:p>
            <a:r>
              <a:rPr lang="ru-RU" smtClean="0"/>
              <a:t>Если одно из лиц, вступающих в брак, скрыло от др. лица наличие венерической болезни или ВИЧ - инфекции, последний вправе обратиться в суд с требованием о признании брака недействительным.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Прекращение брака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Основания для прекращения брака:</a:t>
            </a:r>
          </a:p>
          <a:p>
            <a:r>
              <a:rPr lang="ru-RU" smtClean="0"/>
              <a:t>Брак прекращается вследствие смерти или вследствие объявления судом одного из супругов умершим.</a:t>
            </a:r>
          </a:p>
          <a:p>
            <a:r>
              <a:rPr lang="ru-RU" smtClean="0"/>
              <a:t>Брак м. б. прекращен путем его расторжения по заявлению одного или обоих супругов, а также по заявлению опекуна супруга, признанного судом недееспособным.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Порядок расторжения брака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Расторжение брака в органах ЗАГС - при взаимном согласии на расторжение брака супругов, не имеющих общих несовершеннолетних детей.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расторжение брака по заявлению одного из супругов независимо от наличия у супругов общих несовершеннолетних детей производится в органах ЗАГС, если другой супруг: признан судом безвестно отсутствующим; признан судом недееспособным; осужден за совершение преступления к л. с. на срок свыше 3 лет.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Расторжение брака и выдача свидетельства о расторжении брака производятся органом ЗАГС по истечении месяца со дня подачи заявления о расторжении брака.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Споры о разделе общего имущества супругов, выплате средств на содержание нуждающегося нетрудоспособного супруга, а также споры о детях, возникающие между супругами, один из которых признан судом недееспособным или осужден за совершение преступления к лишению свободы на срок свыше трех лет, рассматриваются в судебном порядке независимо от расторжения брака в органах ЗАГС.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Расторжение брака в судебном порядке производится, если судом установлено, что дальнейшая совместная жизнь супругов и сохранение семьи невозможны. Суд вправе принять меры к примирению супругов и вправе отложить разбирательство дела, назначив супругам срок для примирения в пределах 3 месяцев.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300" y="409575"/>
            <a:ext cx="8596313" cy="55943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наличии взаимного согласия на расторжение брака супругов, имеющих общих несовершеннолетних детей, суд расторгает брак без выяснения мотивов развода. Супруги вправе представить на рассмотрение суда соглашение о детях. При отсутствии такого соглашения либо в случае, если соглашение нарушает интересы детей, суд принимает меры к защите их интересов.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Расторжение брака производится не ранее истечения месяца со дня подачи заявления.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Момент прекращения брака: Брак, расторгаемый в органах ЗАГС, прекращается со дня гос. регистрации расторжения брака в книге регистрации актов гражданского состояния, а при расторжении брака в суде - со дня вступления решения суда в законную силу. Суд обязан в течение 3 дней направить выписку из этого решения суда в орган ЗАГС по месту гос. регистрации заключения брака. Супруги не вправе вступить в новый брак до получения свидетельства.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случае явки супруга, объявленного судом умершим или признанного судом безвестно отсутствующим, и отмены соотв. судебных решений брак м. б. восстановлен органом ЗАГС по совместному заявлению супругов. Брак не м. б. восстановлен, если другой супруг вступил в новый брак.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T4CTUPCNHN5M-1247183403-1245</_dlc_DocId>
    <_dlc_DocIdUrl xmlns="c71519f2-859d-46c1-a1b6-2941efed936d">
      <Url>http://edu-sps.koiro.local/chuhloma/Ved/1/obrasovanie/distanzionnoe/_layouts/15/DocIdRedir.aspx?ID=T4CTUPCNHN5M-1247183403-1245</Url>
      <Description>T4CTUPCNHN5M-1247183403-1245</Description>
    </_dlc_DocIdUrl>
  </documentManagement>
</p:properties>
</file>

<file path=customXml/itemProps1.xml><?xml version="1.0" encoding="utf-8"?>
<ds:datastoreItem xmlns:ds="http://schemas.openxmlformats.org/officeDocument/2006/customXml" ds:itemID="{DF109785-49F6-4B3D-A5BB-6F4E40517AE1}"/>
</file>

<file path=customXml/itemProps2.xml><?xml version="1.0" encoding="utf-8"?>
<ds:datastoreItem xmlns:ds="http://schemas.openxmlformats.org/officeDocument/2006/customXml" ds:itemID="{37851F59-460F-48FA-874C-BFBE950D4487}"/>
</file>

<file path=customXml/itemProps3.xml><?xml version="1.0" encoding="utf-8"?>
<ds:datastoreItem xmlns:ds="http://schemas.openxmlformats.org/officeDocument/2006/customXml" ds:itemID="{CEAA8843-1D6C-43B9-B088-7644729DF0B2}"/>
</file>

<file path=customXml/itemProps4.xml><?xml version="1.0" encoding="utf-8"?>
<ds:datastoreItem xmlns:ds="http://schemas.openxmlformats.org/officeDocument/2006/customXml" ds:itemID="{9E76EFBF-AEE0-4686-A4CE-6F748D53DD2A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1559</Words>
  <Application>Microsoft Office PowerPoint</Application>
  <PresentationFormat>Custom</PresentationFormat>
  <Paragraphs>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Trebuchet MS</vt:lpstr>
      <vt:lpstr>Arial</vt:lpstr>
      <vt:lpstr>Wingdings 3</vt:lpstr>
      <vt:lpstr>Calibri</vt:lpstr>
      <vt:lpstr>Грань</vt:lpstr>
      <vt:lpstr>Грань</vt:lpstr>
      <vt:lpstr>Грань</vt:lpstr>
      <vt:lpstr>Грань</vt:lpstr>
      <vt:lpstr>Основы семейного права РФ</vt:lpstr>
      <vt:lpstr>Слайд 2</vt:lpstr>
      <vt:lpstr>Слайд 3</vt:lpstr>
      <vt:lpstr>Осуществление и защита семейных прав</vt:lpstr>
      <vt:lpstr>Слайд 5</vt:lpstr>
      <vt:lpstr>Слайд 6</vt:lpstr>
      <vt:lpstr>Прекращение брака</vt:lpstr>
      <vt:lpstr>Порядок расторжения брака</vt:lpstr>
      <vt:lpstr>Слайд 9</vt:lpstr>
      <vt:lpstr>Недействительность брака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семейного права РФ</dc:title>
  <dc:creator>Елена</dc:creator>
  <cp:lastModifiedBy>1</cp:lastModifiedBy>
  <cp:revision>3</cp:revision>
  <dcterms:created xsi:type="dcterms:W3CDTF">2015-05-05T11:51:45Z</dcterms:created>
  <dcterms:modified xsi:type="dcterms:W3CDTF">2019-04-27T14:15:28Z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8adbb188-848f-4a02-a878-fd52c6f7f9a2</vt:lpwstr>
  </property>
</Properties>
</file>