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2.xml" ContentType="application/vnd.openxmlformats-officedocument.presentationml.slideLayout+xml"/>
  <Override PartName="/ppt/slideLayouts/slideLayout54.xml" ContentType="application/vnd.openxmlformats-officedocument.presentationml.slideLayout+xml"/>
  <Override PartName="/ppt/slideLayouts/slideLayout14.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67.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68.xml" ContentType="application/vnd.openxmlformats-officedocument.presentationml.slideLayout+xml"/>
  <Override PartName="/ppt/slideLayouts/slideLayout62.xml" ContentType="application/vnd.openxmlformats-officedocument.presentationml.slideLayout+xml"/>
  <Override PartName="/ppt/slideLayouts/slideLayout6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3.xml" ContentType="application/vnd.openxmlformats-officedocument.presentationml.slideLayout+xml"/>
  <Override PartName="/ppt/slideLayouts/slideLayout1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20" r:id="rId4"/>
    <p:sldMasterId id="2147483744" r:id="rId5"/>
    <p:sldMasterId id="2147483756" r:id="rId6"/>
    <p:sldMasterId id="2147483768" r:id="rId7"/>
  </p:sldMasterIdLst>
  <p:sldIdLst>
    <p:sldId id="256" r:id="rId8"/>
    <p:sldId id="259" r:id="rId9"/>
    <p:sldId id="262" r:id="rId10"/>
    <p:sldId id="268" r:id="rId11"/>
    <p:sldId id="269" r:id="rId12"/>
    <p:sldId id="270" r:id="rId13"/>
    <p:sldId id="272" r:id="rId14"/>
    <p:sldId id="271" r:id="rId15"/>
    <p:sldId id="274" r:id="rId16"/>
    <p:sldId id="273" r:id="rId17"/>
    <p:sldId id="275" r:id="rId18"/>
    <p:sldId id="281" r:id="rId19"/>
    <p:sldId id="279" r:id="rId20"/>
    <p:sldId id="284" r:id="rId21"/>
    <p:sldId id="276" r:id="rId22"/>
    <p:sldId id="277" r:id="rId23"/>
    <p:sldId id="285" r:id="rId24"/>
    <p:sldId id="283" r:id="rId25"/>
    <p:sldId id="282" r:id="rId26"/>
    <p:sldId id="291" r:id="rId27"/>
    <p:sldId id="29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7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ustomXml" Target="../customXml/item2.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ustomXml" Target="../customXml/item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92A1F10-8145-4B33-A6DF-A07532BD1246}" type="datetimeFigureOut">
              <a:rPr lang="ru-RU" smtClean="0"/>
              <a:pPr/>
              <a:t>20.04.2020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A2E5FB4-8755-49AD-9592-18B4CFB8DF9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A2E5FB4-8755-49AD-9592-18B4CFB8DF9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92A1F10-8145-4B33-A6DF-A07532BD1246}" type="datetimeFigureOut">
              <a:rPr lang="ru-RU" smtClean="0"/>
              <a:pPr/>
              <a:t>20.04.2020</a:t>
            </a:fld>
            <a:endParaRPr lang="ru-RU"/>
          </a:p>
        </p:txBody>
      </p:sp>
      <p:sp>
        <p:nvSpPr>
          <p:cNvPr id="9" name="Номер слайда 8"/>
          <p:cNvSpPr>
            <a:spLocks noGrp="1"/>
          </p:cNvSpPr>
          <p:nvPr>
            <p:ph type="sldNum" sz="quarter" idx="15"/>
          </p:nvPr>
        </p:nvSpPr>
        <p:spPr/>
        <p:txBody>
          <a:bodyPr rtlCol="0"/>
          <a:lstStyle/>
          <a:p>
            <a:fld id="{7A2E5FB4-8755-49AD-9592-18B4CFB8DF99}"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A2E5FB4-8755-49AD-9592-18B4CFB8DF9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A2E5FB4-8755-49AD-9592-18B4CFB8DF99}"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A2E5FB4-8755-49AD-9592-18B4CFB8DF9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2E5FB4-8755-49AD-9592-18B4CFB8DF99}"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A2E5FB4-8755-49AD-9592-18B4CFB8DF9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A2E5FB4-8755-49AD-9592-18B4CFB8DF99}"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A2E5FB4-8755-49AD-9592-18B4CFB8DF9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A2E5FB4-8755-49AD-9592-18B4CFB8DF9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692A1F10-8145-4B33-A6DF-A07532BD1246}" type="datetimeFigureOut">
              <a:rPr lang="ru-RU" smtClean="0"/>
              <a:pPr/>
              <a:t>20.04.2020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A2E5FB4-8755-49AD-9592-18B4CFB8DF99}"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692A1F10-8145-4B33-A6DF-A07532BD1246}" type="datetimeFigureOut">
              <a:rPr lang="ru-RU" smtClean="0"/>
              <a:pPr/>
              <a:t>20.04.2020</a:t>
            </a:fld>
            <a:endParaRPr lang="ru-RU"/>
          </a:p>
        </p:txBody>
      </p:sp>
      <p:sp>
        <p:nvSpPr>
          <p:cNvPr id="27" name="Номер слайда 26"/>
          <p:cNvSpPr>
            <a:spLocks noGrp="1"/>
          </p:cNvSpPr>
          <p:nvPr>
            <p:ph type="sldNum" sz="quarter" idx="11"/>
          </p:nvPr>
        </p:nvSpPr>
        <p:spPr/>
        <p:txBody>
          <a:bodyPr rtlCol="0"/>
          <a:lstStyle/>
          <a:p>
            <a:fld id="{7A2E5FB4-8755-49AD-9592-18B4CFB8DF99}"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2E5FB4-8755-49AD-9592-18B4CFB8DF99}"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692A1F10-8145-4B33-A6DF-A07532BD1246}" type="datetimeFigureOut">
              <a:rPr lang="ru-RU" smtClean="0"/>
              <a:pPr/>
              <a:t>20.04.2020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A2E5FB4-8755-49AD-9592-18B4CFB8DF99}"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16" name="Номер слайда 15"/>
          <p:cNvSpPr>
            <a:spLocks noGrp="1"/>
          </p:cNvSpPr>
          <p:nvPr>
            <p:ph type="sldNum" sz="quarter" idx="11"/>
          </p:nvPr>
        </p:nvSpPr>
        <p:spPr/>
        <p:txBody>
          <a:bodyPr/>
          <a:lstStyle/>
          <a:p>
            <a:fld id="{7A2E5FB4-8755-49AD-9592-18B4CFB8DF99}"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92A1F10-8145-4B33-A6DF-A07532BD1246}" type="datetimeFigureOut">
              <a:rPr lang="ru-RU" smtClean="0"/>
              <a:pPr/>
              <a:t>20.04.2020</a:t>
            </a:fld>
            <a:endParaRPr lang="ru-RU"/>
          </a:p>
        </p:txBody>
      </p:sp>
      <p:sp>
        <p:nvSpPr>
          <p:cNvPr id="15" name="Номер слайда 14"/>
          <p:cNvSpPr>
            <a:spLocks noGrp="1"/>
          </p:cNvSpPr>
          <p:nvPr>
            <p:ph type="sldNum" sz="quarter" idx="15"/>
          </p:nvPr>
        </p:nvSpPr>
        <p:spPr/>
        <p:txBody>
          <a:bodyPr/>
          <a:lstStyle>
            <a:lvl1pPr algn="ctr">
              <a:defRPr/>
            </a:lvl1pPr>
          </a:lstStyle>
          <a:p>
            <a:fld id="{7A2E5FB4-8755-49AD-9592-18B4CFB8DF99}"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92A1F10-8145-4B33-A6DF-A07532BD1246}" type="datetimeFigureOut">
              <a:rPr lang="ru-RU" smtClean="0"/>
              <a:pPr/>
              <a:t>20.04.2020</a:t>
            </a:fld>
            <a:endParaRPr lang="ru-RU"/>
          </a:p>
        </p:txBody>
      </p:sp>
      <p:sp>
        <p:nvSpPr>
          <p:cNvPr id="7" name="Номер слайда 6"/>
          <p:cNvSpPr>
            <a:spLocks noGrp="1"/>
          </p:cNvSpPr>
          <p:nvPr>
            <p:ph type="sldNum" sz="quarter" idx="11"/>
          </p:nvPr>
        </p:nvSpPr>
        <p:spPr/>
        <p:txBody>
          <a:bodyPr rtlCol="0"/>
          <a:lstStyle/>
          <a:p>
            <a:fld id="{7A2E5FB4-8755-49AD-9592-18B4CFB8DF99}"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A2E5FB4-8755-49AD-9592-18B4CFB8DF99}"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2E5FB4-8755-49AD-9592-18B4CFB8DF9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92A1F10-8145-4B33-A6DF-A07532BD1246}" type="datetimeFigureOut">
              <a:rPr lang="ru-RU" smtClean="0"/>
              <a:pPr/>
              <a:t>20.04.2020</a:t>
            </a:fld>
            <a:endParaRPr lang="ru-RU"/>
          </a:p>
        </p:txBody>
      </p:sp>
      <p:sp>
        <p:nvSpPr>
          <p:cNvPr id="9" name="Номер слайда 8"/>
          <p:cNvSpPr>
            <a:spLocks noGrp="1"/>
          </p:cNvSpPr>
          <p:nvPr>
            <p:ph type="sldNum" sz="quarter" idx="15"/>
          </p:nvPr>
        </p:nvSpPr>
        <p:spPr/>
        <p:txBody>
          <a:bodyPr/>
          <a:lstStyle/>
          <a:p>
            <a:fld id="{7A2E5FB4-8755-49AD-9592-18B4CFB8DF99}"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9" name="Номер слайда 8"/>
          <p:cNvSpPr>
            <a:spLocks noGrp="1"/>
          </p:cNvSpPr>
          <p:nvPr>
            <p:ph type="sldNum" sz="quarter" idx="11"/>
          </p:nvPr>
        </p:nvSpPr>
        <p:spPr/>
        <p:txBody>
          <a:bodyPr/>
          <a:lstStyle/>
          <a:p>
            <a:fld id="{7A2E5FB4-8755-49AD-9592-18B4CFB8DF99}"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A2E5FB4-8755-49AD-9592-18B4CFB8DF99}"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A2E5FB4-8755-49AD-9592-18B4CFB8DF99}"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A2E5FB4-8755-49AD-9592-18B4CFB8DF9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A2E5FB4-8755-49AD-9592-18B4CFB8DF9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A2E5FB4-8755-49AD-9592-18B4CFB8DF9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2A1F10-8145-4B33-A6DF-A07532BD1246}" type="datetimeFigureOut">
              <a:rPr lang="ru-RU" smtClean="0"/>
              <a:pPr/>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E5FB4-8755-49AD-9592-18B4CFB8DF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92A1F10-8145-4B33-A6DF-A07532BD1246}" type="datetimeFigureOut">
              <a:rPr lang="ru-RU" smtClean="0"/>
              <a:pPr/>
              <a:t>20.04.2020</a:t>
            </a:fld>
            <a:endParaRPr lang="ru-RU"/>
          </a:p>
        </p:txBody>
      </p:sp>
      <p:sp>
        <p:nvSpPr>
          <p:cNvPr id="22" name="Номер слайда 21"/>
          <p:cNvSpPr>
            <a:spLocks noGrp="1"/>
          </p:cNvSpPr>
          <p:nvPr>
            <p:ph type="sldNum" sz="quarter" idx="15"/>
          </p:nvPr>
        </p:nvSpPr>
        <p:spPr/>
        <p:txBody>
          <a:bodyPr rtlCol="0"/>
          <a:lstStyle/>
          <a:p>
            <a:fld id="{7A2E5FB4-8755-49AD-9592-18B4CFB8DF99}"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92A1F10-8145-4B33-A6DF-A07532BD1246}" type="datetimeFigureOut">
              <a:rPr lang="ru-RU" smtClean="0"/>
              <a:pPr/>
              <a:t>20.04.2020</a:t>
            </a:fld>
            <a:endParaRPr lang="ru-RU"/>
          </a:p>
        </p:txBody>
      </p:sp>
      <p:sp>
        <p:nvSpPr>
          <p:cNvPr id="18" name="Номер слайда 17"/>
          <p:cNvSpPr>
            <a:spLocks noGrp="1"/>
          </p:cNvSpPr>
          <p:nvPr>
            <p:ph type="sldNum" sz="quarter" idx="11"/>
          </p:nvPr>
        </p:nvSpPr>
        <p:spPr/>
        <p:txBody>
          <a:bodyPr rtlCol="0"/>
          <a:lstStyle/>
          <a:p>
            <a:fld id="{7A2E5FB4-8755-49AD-9592-18B4CFB8DF99}"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A2E5FB4-8755-49AD-9592-18B4CFB8DF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2A1F10-8145-4B33-A6DF-A07532BD1246}" type="datetimeFigureOut">
              <a:rPr lang="ru-RU" smtClean="0"/>
              <a:pPr/>
              <a:t>20.04.2020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2E5FB4-8755-49AD-9592-18B4CFB8DF9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A2E5FB4-8755-49AD-9592-18B4CFB8DF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A2E5FB4-8755-49AD-9592-18B4CFB8DF9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92A1F10-8145-4B33-A6DF-A07532BD1246}" type="datetimeFigureOut">
              <a:rPr lang="ru-RU" smtClean="0"/>
              <a:pPr/>
              <a:t>20.04.2020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A2E5FB4-8755-49AD-9592-18B4CFB8DF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92A1F10-8145-4B33-A6DF-A07532BD1246}" type="datetimeFigureOut">
              <a:rPr lang="ru-RU" smtClean="0"/>
              <a:pPr/>
              <a:t>20.04.2020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2E5FB4-8755-49AD-9592-18B4CFB8DF99}"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92A1F10-8145-4B33-A6DF-A07532BD1246}" type="datetimeFigureOut">
              <a:rPr lang="ru-RU" smtClean="0"/>
              <a:pPr/>
              <a:t>20.04.2020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2E5FB4-8755-49AD-9592-18B4CFB8DF9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hyperlink" Target="https://sites.google.com/site/osnovabez/pmp-pri-serdecnoj-nedostatocnosti-i-insulte"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908720"/>
            <a:ext cx="6912768" cy="2053590"/>
          </a:xfrm>
          <a:effectLst>
            <a:reflection blurRad="6350" stA="50000" endA="300" endPos="55500" dist="50800" dir="5400000" sy="-100000" algn="bl" rotWithShape="0"/>
          </a:effectLst>
        </p:spPr>
        <p:txBody>
          <a:bodyPr>
            <a:normAutofit/>
          </a:bodyPr>
          <a:lstStyle/>
          <a:p>
            <a:pPr algn="ctr"/>
            <a:r>
              <a:rPr lang="ru-RU" dirty="0" smtClean="0">
                <a:latin typeface="Monotype Corsiva" pitchFamily="66" charset="0"/>
              </a:rPr>
              <a:t>Презентация к уроку ОБЖ</a:t>
            </a:r>
            <a:br>
              <a:rPr lang="ru-RU" dirty="0" smtClean="0">
                <a:latin typeface="Monotype Corsiva" pitchFamily="66" charset="0"/>
              </a:rPr>
            </a:br>
            <a:r>
              <a:rPr lang="ru-RU" dirty="0" smtClean="0">
                <a:latin typeface="Monotype Corsiva" pitchFamily="66" charset="0"/>
              </a:rPr>
              <a:t>Тема: «Первая</a:t>
            </a:r>
            <a:r>
              <a:rPr lang="ru-RU" dirty="0" smtClean="0"/>
              <a:t> </a:t>
            </a:r>
            <a:r>
              <a:rPr lang="ru-RU" dirty="0" smtClean="0">
                <a:latin typeface="Monotype Corsiva" pitchFamily="66" charset="0"/>
              </a:rPr>
              <a:t>медицинская помощь при острой сердечной недостаточности и инсульте»</a:t>
            </a:r>
            <a:endParaRPr lang="ru-RU"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00808"/>
            <a:ext cx="8229600" cy="4395192"/>
          </a:xfrm>
        </p:spPr>
        <p:txBody>
          <a:bodyPr>
            <a:normAutofit/>
          </a:bodyPr>
          <a:lstStyle/>
          <a:p>
            <a:pPr>
              <a:buFont typeface="Wingdings" pitchFamily="2" charset="2"/>
              <a:buChar char="Ø"/>
            </a:pPr>
            <a:r>
              <a:rPr lang="ru-RU" dirty="0" smtClean="0"/>
              <a:t>Уложить больного на спину, голову повернуть на бок;</a:t>
            </a:r>
          </a:p>
          <a:p>
            <a:pPr>
              <a:buFont typeface="Wingdings" pitchFamily="2" charset="2"/>
              <a:buChar char="Ø"/>
            </a:pPr>
            <a:r>
              <a:rPr lang="ru-RU" dirty="0" smtClean="0"/>
              <a:t>Расстегнуть стесняющую одежду, обеспечить доступ воздуха;</a:t>
            </a:r>
          </a:p>
          <a:p>
            <a:pPr>
              <a:buFont typeface="Wingdings" pitchFamily="2" charset="2"/>
              <a:buChar char="Ø"/>
            </a:pPr>
            <a:r>
              <a:rPr lang="ru-RU" dirty="0" smtClean="0"/>
              <a:t>Мониторинг ЧДД, ЧСС;</a:t>
            </a:r>
          </a:p>
          <a:p>
            <a:pPr>
              <a:buFont typeface="Wingdings" pitchFamily="2" charset="2"/>
              <a:buChar char="Ø"/>
            </a:pPr>
            <a:r>
              <a:rPr lang="ru-RU" dirty="0" smtClean="0"/>
              <a:t>Вызвать «скорую помощь».</a:t>
            </a:r>
          </a:p>
          <a:p>
            <a:pPr>
              <a:buFont typeface="Wingdings" pitchFamily="2" charset="2"/>
              <a:buChar char="Ø"/>
            </a:pPr>
            <a:endParaRPr lang="ru-RU" dirty="0" smtClean="0"/>
          </a:p>
          <a:p>
            <a:pPr>
              <a:buNone/>
            </a:pPr>
            <a:endParaRPr lang="ru-RU" dirty="0"/>
          </a:p>
        </p:txBody>
      </p:sp>
      <p:sp>
        <p:nvSpPr>
          <p:cNvPr id="2" name="Заголовок 1"/>
          <p:cNvSpPr>
            <a:spLocks noGrp="1"/>
          </p:cNvSpPr>
          <p:nvPr>
            <p:ph type="title"/>
          </p:nvPr>
        </p:nvSpPr>
        <p:spPr>
          <a:xfrm>
            <a:off x="755576" y="260648"/>
            <a:ext cx="7467600" cy="778098"/>
          </a:xfrm>
        </p:spPr>
        <p:txBody>
          <a:bodyPr>
            <a:normAutofit/>
          </a:bodyPr>
          <a:lstStyle/>
          <a:p>
            <a:pPr algn="ctr"/>
            <a:r>
              <a:rPr lang="ru-RU" sz="3200" dirty="0" smtClean="0">
                <a:solidFill>
                  <a:schemeClr val="tx1"/>
                </a:solidFill>
                <a:effectLst>
                  <a:outerShdw blurRad="38100" dist="38100" dir="2700000" algn="tl">
                    <a:srgbClr val="000000">
                      <a:alpha val="43137"/>
                    </a:srgbClr>
                  </a:outerShdw>
                </a:effectLst>
              </a:rPr>
              <a:t>Первая медицинская помощь</a:t>
            </a:r>
            <a:endParaRPr lang="ru-RU" sz="32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
                                        <p:tgtEl>
                                          <p:spTgt spid="3">
                                            <p:txEl>
                                              <p:pRg st="1" end="1"/>
                                            </p:txEl>
                                          </p:spTgt>
                                        </p:tgtEl>
                                      </p:cBhvr>
                                    </p:animEffect>
                                    <p:anim calcmode="lin" valueType="num">
                                      <p:cBhvr>
                                        <p:cTn id="22"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
                                        <p:tgtEl>
                                          <p:spTgt spid="3">
                                            <p:txEl>
                                              <p:pRg st="2" end="2"/>
                                            </p:txEl>
                                          </p:spTgt>
                                        </p:tgtEl>
                                      </p:cBhvr>
                                    </p:animEffect>
                                    <p:anim calcmode="lin" valueType="num">
                                      <p:cBhvr>
                                        <p:cTn id="31"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
                                        <p:tgtEl>
                                          <p:spTgt spid="3">
                                            <p:txEl>
                                              <p:pRg st="3" end="3"/>
                                            </p:txEl>
                                          </p:spTgt>
                                        </p:tgtEl>
                                      </p:cBhvr>
                                    </p:animEffect>
                                    <p:anim calcmode="lin" valueType="num">
                                      <p:cBhvr>
                                        <p:cTn id="40"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143000"/>
          </a:xfrm>
        </p:spPr>
        <p:txBody>
          <a:bodyPr>
            <a:normAutofit fontScale="90000"/>
          </a:bodyPr>
          <a:lstStyle/>
          <a:p>
            <a:r>
              <a:rPr lang="ru-RU" sz="2800" i="1" dirty="0" smtClean="0">
                <a:solidFill>
                  <a:schemeClr val="accent1">
                    <a:tint val="83000"/>
                    <a:satMod val="150000"/>
                  </a:schemeClr>
                </a:solidFill>
              </a:rPr>
              <a:t>Инсульт </a:t>
            </a:r>
            <a:r>
              <a:rPr lang="ru-RU" sz="2800" dirty="0" smtClean="0">
                <a:solidFill>
                  <a:schemeClr val="accent1">
                    <a:tint val="83000"/>
                    <a:satMod val="150000"/>
                  </a:schemeClr>
                </a:solidFill>
              </a:rPr>
              <a:t>- </a:t>
            </a:r>
            <a:r>
              <a:rPr lang="ru-RU" sz="2200" dirty="0" smtClean="0">
                <a:solidFill>
                  <a:schemeClr val="tx1"/>
                </a:solidFill>
              </a:rPr>
              <a:t>острое нарушение кровообращения в головном мозгу, вызывающее гибель мозговой ткани (кровоизлияние в мозг). </a:t>
            </a:r>
            <a:endParaRPr lang="ru-RU" sz="2200" dirty="0">
              <a:solidFill>
                <a:schemeClr val="tx1"/>
              </a:solidFill>
            </a:endParaRPr>
          </a:p>
        </p:txBody>
      </p:sp>
      <p:sp>
        <p:nvSpPr>
          <p:cNvPr id="3" name="Содержимое 2"/>
          <p:cNvSpPr>
            <a:spLocks noGrp="1"/>
          </p:cNvSpPr>
          <p:nvPr>
            <p:ph sz="quarter" idx="1"/>
          </p:nvPr>
        </p:nvSpPr>
        <p:spPr>
          <a:xfrm>
            <a:off x="179512" y="1700808"/>
            <a:ext cx="3312368" cy="4557120"/>
          </a:xfrm>
        </p:spPr>
        <p:txBody>
          <a:bodyPr>
            <a:normAutofit/>
          </a:bodyPr>
          <a:lstStyle/>
          <a:p>
            <a:pPr>
              <a:buNone/>
            </a:pPr>
            <a:r>
              <a:rPr lang="ru-RU" dirty="0" smtClean="0"/>
              <a:t>Причины:</a:t>
            </a:r>
          </a:p>
          <a:p>
            <a:pPr>
              <a:buFont typeface="Wingdings" pitchFamily="2" charset="2"/>
              <a:buChar char="ü"/>
            </a:pPr>
            <a:r>
              <a:rPr lang="ru-RU" dirty="0" smtClean="0"/>
              <a:t>Гипертоническая болезнь;</a:t>
            </a:r>
          </a:p>
          <a:p>
            <a:pPr>
              <a:buFont typeface="Wingdings" pitchFamily="2" charset="2"/>
              <a:buChar char="ü"/>
            </a:pPr>
            <a:r>
              <a:rPr lang="ru-RU" dirty="0" smtClean="0"/>
              <a:t>Атеросклероз (снижение эластичности артерий и сужение просвета между ними);</a:t>
            </a:r>
          </a:p>
          <a:p>
            <a:pPr>
              <a:buFont typeface="Wingdings" pitchFamily="2" charset="2"/>
              <a:buChar char="ü"/>
            </a:pPr>
            <a:r>
              <a:rPr lang="ru-RU" dirty="0" smtClean="0"/>
              <a:t>Заболевание крови.</a:t>
            </a:r>
          </a:p>
          <a:p>
            <a:endParaRPr lang="ru-RU" dirty="0"/>
          </a:p>
        </p:txBody>
      </p:sp>
      <p:pic>
        <p:nvPicPr>
          <p:cNvPr id="4" name="Рисунок 3" descr="http://kakmed.com/img/2010/07/gemorragiheskiy-insult1.jpg"/>
          <p:cNvPicPr/>
          <p:nvPr/>
        </p:nvPicPr>
        <p:blipFill>
          <a:blip r:embed="rId2" cstate="print"/>
          <a:srcRect/>
          <a:stretch>
            <a:fillRect/>
          </a:stretch>
        </p:blipFill>
        <p:spPr bwMode="auto">
          <a:xfrm>
            <a:off x="3347864" y="1772816"/>
            <a:ext cx="5400600" cy="40324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2000"/>
                                        <p:tgtEl>
                                          <p:spTgt spid="3">
                                            <p:txEl>
                                              <p:pRg st="1" end="1"/>
                                            </p:txEl>
                                          </p:spTgt>
                                        </p:tgtEl>
                                      </p:cBhvr>
                                    </p:animEffect>
                                    <p:anim calcmode="lin" valueType="num">
                                      <p:cBhvr>
                                        <p:cTn id="32"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2000"/>
                                        <p:tgtEl>
                                          <p:spTgt spid="3">
                                            <p:txEl>
                                              <p:pRg st="2" end="2"/>
                                            </p:txEl>
                                          </p:spTgt>
                                        </p:tgtEl>
                                      </p:cBhvr>
                                    </p:animEffect>
                                    <p:anim calcmode="lin" valueType="num">
                                      <p:cBhvr>
                                        <p:cTn id="40"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2000"/>
                                        <p:tgtEl>
                                          <p:spTgt spid="3">
                                            <p:txEl>
                                              <p:pRg st="3" end="3"/>
                                            </p:txEl>
                                          </p:spTgt>
                                        </p:tgtEl>
                                      </p:cBhvr>
                                    </p:animEffect>
                                    <p:anim calcmode="lin" valueType="num">
                                      <p:cBhvr>
                                        <p:cTn id="48"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9"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859216" cy="634082"/>
          </a:xfrm>
        </p:spPr>
        <p:txBody>
          <a:bodyPr>
            <a:normAutofit/>
          </a:bodyPr>
          <a:lstStyle/>
          <a:p>
            <a:pPr algn="ctr"/>
            <a:r>
              <a:rPr lang="ru-RU" sz="2800" dirty="0" smtClean="0">
                <a:solidFill>
                  <a:schemeClr val="accent1">
                    <a:tint val="83000"/>
                    <a:satMod val="150000"/>
                  </a:schemeClr>
                </a:solidFill>
              </a:rPr>
              <a:t>Что способствуют развитию инсульта?</a:t>
            </a:r>
            <a:endParaRPr lang="ru-RU" dirty="0"/>
          </a:p>
        </p:txBody>
      </p:sp>
      <p:sp>
        <p:nvSpPr>
          <p:cNvPr id="3" name="Содержимое 2"/>
          <p:cNvSpPr>
            <a:spLocks noGrp="1"/>
          </p:cNvSpPr>
          <p:nvPr>
            <p:ph sz="quarter" idx="1"/>
          </p:nvPr>
        </p:nvSpPr>
        <p:spPr>
          <a:xfrm>
            <a:off x="683568" y="1556792"/>
            <a:ext cx="7467600" cy="4873752"/>
          </a:xfrm>
        </p:spPr>
        <p:txBody>
          <a:bodyPr/>
          <a:lstStyle/>
          <a:p>
            <a:r>
              <a:rPr lang="ru-RU" dirty="0" smtClean="0"/>
              <a:t>малоподвижный образ жизни,</a:t>
            </a:r>
          </a:p>
          <a:p>
            <a:r>
              <a:rPr lang="ru-RU" dirty="0" smtClean="0"/>
              <a:t>стрессовые ситуации, </a:t>
            </a:r>
          </a:p>
          <a:p>
            <a:r>
              <a:rPr lang="ru-RU" dirty="0" smtClean="0"/>
              <a:t>курение, </a:t>
            </a:r>
          </a:p>
          <a:p>
            <a:r>
              <a:rPr lang="ru-RU" dirty="0" smtClean="0"/>
              <a:t>ожирение,</a:t>
            </a:r>
          </a:p>
          <a:p>
            <a:r>
              <a:rPr lang="ru-RU" dirty="0" smtClean="0"/>
              <a:t>обезвоживание организма. </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2"/>
          </p:nvPr>
        </p:nvSpPr>
        <p:spPr>
          <a:xfrm>
            <a:off x="467544" y="1484784"/>
            <a:ext cx="3600400" cy="3886200"/>
          </a:xfrm>
        </p:spPr>
        <p:txBody>
          <a:bodyPr>
            <a:normAutofit fontScale="85000" lnSpcReduction="10000"/>
          </a:bodyPr>
          <a:lstStyle/>
          <a:p>
            <a:r>
              <a:rPr lang="ru-RU" dirty="0" smtClean="0"/>
              <a:t>Кровоизлияние в мозг, под оболочки и в желудочки мозга.</a:t>
            </a:r>
          </a:p>
          <a:p>
            <a:r>
              <a:rPr lang="ru-RU" dirty="0" smtClean="0"/>
              <a:t>Возникает в результате разрыва патологически измененного кровеносного сосуда головного мозга. Развивается внезапно, часто днем после психического или физического перенапряжения.</a:t>
            </a:r>
            <a:endParaRPr lang="ru-RU" dirty="0"/>
          </a:p>
        </p:txBody>
      </p:sp>
      <p:sp>
        <p:nvSpPr>
          <p:cNvPr id="8" name="Содержимое 7"/>
          <p:cNvSpPr>
            <a:spLocks noGrp="1"/>
          </p:cNvSpPr>
          <p:nvPr>
            <p:ph sz="quarter" idx="4"/>
          </p:nvPr>
        </p:nvSpPr>
        <p:spPr>
          <a:xfrm>
            <a:off x="4499992" y="1412776"/>
            <a:ext cx="4248472" cy="4104456"/>
          </a:xfrm>
        </p:spPr>
        <p:txBody>
          <a:bodyPr>
            <a:noAutofit/>
          </a:bodyPr>
          <a:lstStyle/>
          <a:p>
            <a:r>
              <a:rPr lang="ru-RU" sz="2000" dirty="0" smtClean="0"/>
              <a:t>Тромбоз мозговых сосудов, нетромбатическое размягчение мозгового вещества при патологии сонных и позвоночных артерий.</a:t>
            </a:r>
          </a:p>
          <a:p>
            <a:r>
              <a:rPr lang="ru-RU" sz="2000" dirty="0" smtClean="0"/>
              <a:t>Возникает чаще всего при атеросклерозе сосудов головного мозга, понижении артериального давления, повышении свертывающих свойств крови, в результате закупорки мозгового сосуда тромбом.</a:t>
            </a:r>
            <a:endParaRPr lang="ru-RU" sz="2000" dirty="0"/>
          </a:p>
        </p:txBody>
      </p:sp>
      <p:sp>
        <p:nvSpPr>
          <p:cNvPr id="5" name="Текст 4"/>
          <p:cNvSpPr>
            <a:spLocks noGrp="1"/>
          </p:cNvSpPr>
          <p:nvPr>
            <p:ph type="body" sz="quarter" idx="1"/>
          </p:nvPr>
        </p:nvSpPr>
        <p:spPr>
          <a:xfrm>
            <a:off x="467544" y="476672"/>
            <a:ext cx="3657600" cy="658368"/>
          </a:xfrm>
        </p:spPr>
        <p:txBody>
          <a:bodyPr/>
          <a:lstStyle/>
          <a:p>
            <a:pPr algn="ctr"/>
            <a:r>
              <a:rPr lang="ru-RU" dirty="0" smtClean="0"/>
              <a:t>Геморрагический </a:t>
            </a:r>
            <a:endParaRPr lang="ru-RU" dirty="0"/>
          </a:p>
        </p:txBody>
      </p:sp>
      <p:sp>
        <p:nvSpPr>
          <p:cNvPr id="7" name="Текст 6"/>
          <p:cNvSpPr>
            <a:spLocks noGrp="1"/>
          </p:cNvSpPr>
          <p:nvPr>
            <p:ph type="body" sz="quarter" idx="3"/>
          </p:nvPr>
        </p:nvSpPr>
        <p:spPr>
          <a:xfrm>
            <a:off x="4644008" y="476672"/>
            <a:ext cx="3816424" cy="658368"/>
          </a:xfrm>
        </p:spPr>
        <p:txBody>
          <a:bodyPr/>
          <a:lstStyle/>
          <a:p>
            <a:pPr algn="ctr"/>
            <a:r>
              <a:rPr lang="ru-RU" dirty="0" smtClean="0"/>
              <a:t>Ишемический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slide(fromBottom)">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1000" fill="hold"/>
                                        <p:tgtEl>
                                          <p:spTgt spid="7">
                                            <p:bg/>
                                          </p:spTgt>
                                        </p:tgtEl>
                                        <p:attrNameLst>
                                          <p:attrName>ppt_w</p:attrName>
                                        </p:attrNameLst>
                                      </p:cBhvr>
                                      <p:tavLst>
                                        <p:tav tm="0">
                                          <p:val>
                                            <p:strVal val="#ppt_w*0.70"/>
                                          </p:val>
                                        </p:tav>
                                        <p:tav tm="100000">
                                          <p:val>
                                            <p:strVal val="#ppt_w"/>
                                          </p:val>
                                        </p:tav>
                                      </p:tavLst>
                                    </p:anim>
                                    <p:anim calcmode="lin" valueType="num">
                                      <p:cBhvr>
                                        <p:cTn id="28" dur="1000" fill="hold"/>
                                        <p:tgtEl>
                                          <p:spTgt spid="7">
                                            <p:bg/>
                                          </p:spTgt>
                                        </p:tgtEl>
                                        <p:attrNameLst>
                                          <p:attrName>ppt_h</p:attrName>
                                        </p:attrNameLst>
                                      </p:cBhvr>
                                      <p:tavLst>
                                        <p:tav tm="0">
                                          <p:val>
                                            <p:strVal val="#ppt_h"/>
                                          </p:val>
                                        </p:tav>
                                        <p:tav tm="100000">
                                          <p:val>
                                            <p:strVal val="#ppt_h"/>
                                          </p:val>
                                        </p:tav>
                                      </p:tavLst>
                                    </p:anim>
                                    <p:animEffect transition="in" filter="fade">
                                      <p:cBhvr>
                                        <p:cTn id="29" dur="1000"/>
                                        <p:tgtEl>
                                          <p:spTgt spid="7">
                                            <p:bg/>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strips(downLeft)">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strips(downLeft)">
                                      <p:cBhvr>
                                        <p:cTn id="4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5" grpId="0" build="p" animBg="1"/>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нсульт лечение"/>
          <p:cNvPicPr/>
          <p:nvPr/>
        </p:nvPicPr>
        <p:blipFill>
          <a:blip r:embed="rId2" cstate="print"/>
          <a:srcRect/>
          <a:stretch>
            <a:fillRect/>
          </a:stretch>
        </p:blipFill>
        <p:spPr bwMode="auto">
          <a:xfrm>
            <a:off x="1043608" y="260648"/>
            <a:ext cx="6912768" cy="6408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7772400" cy="690352"/>
          </a:xfrm>
        </p:spPr>
        <p:txBody>
          <a:bodyPr>
            <a:normAutofit/>
          </a:bodyPr>
          <a:lstStyle/>
          <a:p>
            <a:pPr algn="ctr"/>
            <a:r>
              <a:rPr lang="ru-RU" sz="3600" dirty="0" smtClean="0">
                <a:solidFill>
                  <a:schemeClr val="tx1"/>
                </a:solidFill>
              </a:rPr>
              <a:t>Симптомы (признаки) инсульта:</a:t>
            </a:r>
            <a:endParaRPr lang="ru-RU" sz="3600" dirty="0">
              <a:solidFill>
                <a:schemeClr val="tx1"/>
              </a:solidFill>
            </a:endParaRPr>
          </a:p>
        </p:txBody>
      </p:sp>
      <p:sp>
        <p:nvSpPr>
          <p:cNvPr id="3" name="Содержимое 2"/>
          <p:cNvSpPr>
            <a:spLocks noGrp="1"/>
          </p:cNvSpPr>
          <p:nvPr>
            <p:ph type="body" idx="1"/>
          </p:nvPr>
        </p:nvSpPr>
        <p:spPr>
          <a:xfrm>
            <a:off x="530352" y="1700808"/>
            <a:ext cx="8218112" cy="4392488"/>
          </a:xfrm>
        </p:spPr>
        <p:txBody>
          <a:bodyPr>
            <a:normAutofit/>
          </a:bodyPr>
          <a:lstStyle/>
          <a:p>
            <a:pPr>
              <a:lnSpc>
                <a:spcPct val="80000"/>
              </a:lnSpc>
              <a:buFont typeface="Wingdings" pitchFamily="2" charset="2"/>
              <a:buChar char="ü"/>
            </a:pPr>
            <a:r>
              <a:rPr lang="ru-RU" dirty="0" smtClean="0"/>
              <a:t>внезапная слабость и онемение в руке или ноге; </a:t>
            </a:r>
          </a:p>
          <a:p>
            <a:pPr>
              <a:lnSpc>
                <a:spcPct val="80000"/>
              </a:lnSpc>
              <a:buFont typeface="Wingdings" pitchFamily="2" charset="2"/>
              <a:buChar char="ü"/>
            </a:pPr>
            <a:r>
              <a:rPr lang="ru-RU" dirty="0" smtClean="0"/>
              <a:t>внезапное нарушение речи; </a:t>
            </a:r>
          </a:p>
          <a:p>
            <a:pPr>
              <a:lnSpc>
                <a:spcPct val="80000"/>
              </a:lnSpc>
              <a:buFont typeface="Wingdings" pitchFamily="2" charset="2"/>
              <a:buChar char="ü"/>
            </a:pPr>
            <a:r>
              <a:rPr lang="ru-RU" dirty="0" smtClean="0"/>
              <a:t>внезапная потеря равновесия, головокружение; </a:t>
            </a:r>
          </a:p>
          <a:p>
            <a:pPr>
              <a:lnSpc>
                <a:spcPct val="80000"/>
              </a:lnSpc>
              <a:buFont typeface="Wingdings" pitchFamily="2" charset="2"/>
              <a:buChar char="ü"/>
            </a:pPr>
            <a:r>
              <a:rPr lang="ru-RU" dirty="0" smtClean="0"/>
              <a:t>внезапная потеря сознания; </a:t>
            </a:r>
          </a:p>
          <a:p>
            <a:pPr>
              <a:lnSpc>
                <a:spcPct val="80000"/>
              </a:lnSpc>
              <a:buFont typeface="Wingdings" pitchFamily="2" charset="2"/>
              <a:buChar char="ü"/>
            </a:pPr>
            <a:r>
              <a:rPr lang="ru-RU" dirty="0" smtClean="0"/>
              <a:t>острая головная боль; </a:t>
            </a:r>
          </a:p>
          <a:p>
            <a:pPr>
              <a:lnSpc>
                <a:spcPct val="80000"/>
              </a:lnSpc>
              <a:buFont typeface="Wingdings" pitchFamily="2" charset="2"/>
              <a:buChar char="ü"/>
            </a:pPr>
            <a:r>
              <a:rPr lang="ru-RU" dirty="0" smtClean="0"/>
              <a:t>внезапное онемение губы или половины лица, часто с "перекосом" лица; </a:t>
            </a:r>
          </a:p>
          <a:p>
            <a:pPr>
              <a:lnSpc>
                <a:spcPct val="80000"/>
              </a:lnSpc>
              <a:buFont typeface="Wingdings" pitchFamily="2" charset="2"/>
              <a:buChar char="ü"/>
            </a:pPr>
            <a:r>
              <a:rPr lang="ru-RU" dirty="0" smtClean="0"/>
              <a:t>недавнее изменение в характере или умственных способностях.</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1354162"/>
          </a:xfrm>
        </p:spPr>
        <p:txBody>
          <a:bodyPr>
            <a:normAutofit fontScale="90000"/>
          </a:bodyPr>
          <a:lstStyle/>
          <a:p>
            <a:r>
              <a:rPr lang="ru-RU" sz="3600" b="1" dirty="0" smtClean="0">
                <a:solidFill>
                  <a:schemeClr val="tx1"/>
                </a:solidFill>
              </a:rPr>
              <a:t> </a:t>
            </a:r>
            <a:r>
              <a:rPr lang="ru-RU" sz="2800" b="1" dirty="0" smtClean="0">
                <a:solidFill>
                  <a:schemeClr val="tx1"/>
                </a:solidFill>
              </a:rPr>
              <a:t>Запомните!</a:t>
            </a:r>
            <a:br>
              <a:rPr lang="ru-RU" sz="2800" b="1" dirty="0" smtClean="0">
                <a:solidFill>
                  <a:schemeClr val="tx1"/>
                </a:solidFill>
              </a:rPr>
            </a:br>
            <a:r>
              <a:rPr lang="ru-RU" sz="2800" b="1" dirty="0" smtClean="0">
                <a:solidFill>
                  <a:schemeClr val="tx1"/>
                </a:solidFill>
              </a:rPr>
              <a:t> </a:t>
            </a:r>
            <a:r>
              <a:rPr lang="ru-RU" sz="2800" dirty="0" smtClean="0">
                <a:solidFill>
                  <a:schemeClr val="tx1"/>
                </a:solidFill>
              </a:rPr>
              <a:t>3  приёма распознавания симптомов инсульта,</a:t>
            </a:r>
            <a:r>
              <a:rPr lang="ru-RU" sz="2800" b="1" dirty="0" smtClean="0">
                <a:solidFill>
                  <a:schemeClr val="tx1"/>
                </a:solidFill>
              </a:rPr>
              <a:t> «</a:t>
            </a:r>
            <a:r>
              <a:rPr lang="ru-RU" sz="2800" dirty="0" smtClean="0">
                <a:solidFill>
                  <a:schemeClr val="tx1"/>
                </a:solidFill>
              </a:rPr>
              <a:t>УЗП</a:t>
            </a:r>
            <a:r>
              <a:rPr lang="ru-RU" sz="2800" b="1" dirty="0" smtClean="0">
                <a:solidFill>
                  <a:schemeClr val="tx1"/>
                </a:solidFill>
              </a:rPr>
              <a:t>».</a:t>
            </a:r>
            <a:r>
              <a:rPr lang="ru-RU" sz="3600" b="1" dirty="0" smtClean="0">
                <a:solidFill>
                  <a:schemeClr val="tx1"/>
                </a:solidFill>
              </a:rPr>
              <a:t> </a:t>
            </a:r>
            <a:endParaRPr lang="ru-RU" dirty="0">
              <a:solidFill>
                <a:schemeClr val="tx1"/>
              </a:solidFill>
            </a:endParaRPr>
          </a:p>
        </p:txBody>
      </p:sp>
      <p:sp>
        <p:nvSpPr>
          <p:cNvPr id="3" name="Содержимое 2"/>
          <p:cNvSpPr>
            <a:spLocks noGrp="1"/>
          </p:cNvSpPr>
          <p:nvPr>
            <p:ph idx="1"/>
          </p:nvPr>
        </p:nvSpPr>
        <p:spPr>
          <a:xfrm>
            <a:off x="304800" y="1772816"/>
            <a:ext cx="8686800" cy="4608512"/>
          </a:xfrm>
        </p:spPr>
        <p:txBody>
          <a:bodyPr>
            <a:normAutofit fontScale="85000" lnSpcReduction="20000"/>
          </a:bodyPr>
          <a:lstStyle/>
          <a:p>
            <a:pPr marL="609600" indent="-609600">
              <a:buNone/>
            </a:pPr>
            <a:r>
              <a:rPr lang="ru-RU" b="1" dirty="0" smtClean="0"/>
              <a:t>1. У</a:t>
            </a:r>
            <a:r>
              <a:rPr lang="ru-RU" dirty="0" smtClean="0"/>
              <a:t> — Попросите пострадавшего </a:t>
            </a:r>
            <a:r>
              <a:rPr lang="ru-RU" b="1" u="sng" dirty="0" smtClean="0"/>
              <a:t>УЛЫБНУТЬСЯ</a:t>
            </a:r>
            <a:r>
              <a:rPr lang="ru-RU" dirty="0" smtClean="0"/>
              <a:t> </a:t>
            </a:r>
          </a:p>
          <a:p>
            <a:pPr marL="609600" indent="-609600">
              <a:buFont typeface="Wingdings" pitchFamily="2" charset="2"/>
              <a:buNone/>
            </a:pPr>
            <a:r>
              <a:rPr lang="ru-RU" dirty="0" smtClean="0"/>
              <a:t>(улыбка кривая — одна из сторон лица плохо слушается человека, уголок губ не вверх, а вниз опущен). </a:t>
            </a:r>
          </a:p>
          <a:p>
            <a:pPr marL="609600" indent="-609600" fontAlgn="auto">
              <a:lnSpc>
                <a:spcPct val="90000"/>
              </a:lnSpc>
              <a:spcAft>
                <a:spcPts val="0"/>
              </a:spcAft>
              <a:buFont typeface="Wingdings" pitchFamily="2" charset="2"/>
              <a:buNone/>
              <a:defRPr/>
            </a:pPr>
            <a:r>
              <a:rPr lang="ru-RU" b="1" dirty="0" smtClean="0"/>
              <a:t>2.</a:t>
            </a:r>
            <a:r>
              <a:rPr lang="ru-RU" dirty="0" smtClean="0"/>
              <a:t>  </a:t>
            </a:r>
            <a:r>
              <a:rPr lang="ru-RU" b="1" dirty="0" smtClean="0"/>
              <a:t>З</a:t>
            </a:r>
            <a:r>
              <a:rPr lang="ru-RU" dirty="0" smtClean="0"/>
              <a:t> - Попросите его </a:t>
            </a:r>
            <a:r>
              <a:rPr lang="ru-RU" b="1" u="sng" dirty="0" smtClean="0"/>
              <a:t>ЗАГОВОРИТЬ</a:t>
            </a:r>
            <a:r>
              <a:rPr lang="ru-RU" u="sng" dirty="0" smtClean="0"/>
              <a:t>.</a:t>
            </a:r>
          </a:p>
          <a:p>
            <a:pPr marL="609600" indent="-609600" fontAlgn="auto">
              <a:lnSpc>
                <a:spcPct val="90000"/>
              </a:lnSpc>
              <a:spcAft>
                <a:spcPts val="0"/>
              </a:spcAft>
              <a:buFont typeface="Wingdings" pitchFamily="2" charset="2"/>
              <a:buNone/>
              <a:defRPr/>
            </a:pPr>
            <a:r>
              <a:rPr lang="ru-RU" dirty="0" smtClean="0"/>
              <a:t> Попросить выговорить простое предложение.</a:t>
            </a:r>
          </a:p>
          <a:p>
            <a:pPr marL="609600" indent="-609600" fontAlgn="auto">
              <a:lnSpc>
                <a:spcPct val="90000"/>
              </a:lnSpc>
              <a:spcAft>
                <a:spcPts val="0"/>
              </a:spcAft>
              <a:buFont typeface="Wingdings" pitchFamily="2" charset="2"/>
              <a:buNone/>
              <a:defRPr/>
            </a:pPr>
            <a:r>
              <a:rPr lang="ru-RU" dirty="0" smtClean="0"/>
              <a:t>Например: </a:t>
            </a:r>
          </a:p>
          <a:p>
            <a:pPr marL="609600" indent="-609600" fontAlgn="auto">
              <a:lnSpc>
                <a:spcPct val="90000"/>
              </a:lnSpc>
              <a:spcAft>
                <a:spcPts val="0"/>
              </a:spcAft>
              <a:buFont typeface="Wingdings" pitchFamily="2" charset="2"/>
              <a:buNone/>
              <a:defRPr/>
            </a:pPr>
            <a:r>
              <a:rPr lang="ru-RU" i="1" dirty="0" smtClean="0"/>
              <a:t>«За окном светит солнце»,</a:t>
            </a:r>
            <a:r>
              <a:rPr lang="ru-RU" dirty="0" smtClean="0"/>
              <a:t> больной будет  говорить запинаясь, как пьяный, или вообще не сможет говорить.</a:t>
            </a:r>
          </a:p>
          <a:p>
            <a:pPr marL="609600" indent="-609600">
              <a:buFont typeface="Wingdings" pitchFamily="2" charset="2"/>
              <a:buNone/>
            </a:pPr>
            <a:r>
              <a:rPr lang="ru-RU" b="1" dirty="0" smtClean="0"/>
              <a:t>3. П</a:t>
            </a:r>
            <a:r>
              <a:rPr lang="ru-RU" dirty="0" smtClean="0"/>
              <a:t> — Попросите </a:t>
            </a:r>
            <a:r>
              <a:rPr lang="ru-RU" b="1" u="sng" dirty="0" smtClean="0"/>
              <a:t>ПОДНЯТЬ</a:t>
            </a:r>
            <a:r>
              <a:rPr lang="ru-RU" dirty="0" smtClean="0"/>
              <a:t> обе руки </a:t>
            </a:r>
          </a:p>
          <a:p>
            <a:pPr marL="609600" indent="-609600">
              <a:buFont typeface="Wingdings" pitchFamily="2" charset="2"/>
              <a:buNone/>
            </a:pPr>
            <a:r>
              <a:rPr lang="ru-RU" dirty="0" smtClean="0"/>
              <a:t>(руки поднимаются не на один уровень, рука с пораженной части всегда ниже).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grpId="0"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 calcmode="lin" valueType="num">
                                      <p:cBhvr>
                                        <p:cTn id="86"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9"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3">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5" presetClass="entr" presetSubtype="0" fill="hold" grpId="0" nodeType="click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 calcmode="lin" valueType="num">
                                      <p:cBhvr>
                                        <p:cTn id="98"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1"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Течение инсульта имеет три варианта:</a:t>
            </a:r>
            <a:endParaRPr lang="ru-RU" dirty="0">
              <a:solidFill>
                <a:schemeClr val="tx1"/>
              </a:solidFill>
            </a:endParaRPr>
          </a:p>
        </p:txBody>
      </p:sp>
      <p:sp>
        <p:nvSpPr>
          <p:cNvPr id="3" name="Содержимое 2"/>
          <p:cNvSpPr>
            <a:spLocks noGrp="1"/>
          </p:cNvSpPr>
          <p:nvPr>
            <p:ph idx="1"/>
          </p:nvPr>
        </p:nvSpPr>
        <p:spPr/>
        <p:txBody>
          <a:bodyPr/>
          <a:lstStyle/>
          <a:p>
            <a:pPr marL="457200" indent="-457200">
              <a:buFont typeface="+mj-lt"/>
              <a:buAutoNum type="arabicParenR"/>
            </a:pPr>
            <a:r>
              <a:rPr lang="ru-RU" dirty="0" smtClean="0"/>
              <a:t>Благоприятное, когда постепенно восстанавливаются нарушенные функции организма;</a:t>
            </a:r>
          </a:p>
          <a:p>
            <a:pPr marL="457200" indent="-457200">
              <a:buFont typeface="+mj-lt"/>
              <a:buAutoNum type="arabicParenR"/>
            </a:pPr>
            <a:r>
              <a:rPr lang="ru-RU" dirty="0" smtClean="0"/>
              <a:t>Перемежающееся, когда состояние больного периодически ухудшается;</a:t>
            </a:r>
          </a:p>
          <a:p>
            <a:pPr marL="457200" indent="-457200">
              <a:buFont typeface="+mj-lt"/>
              <a:buAutoNum type="arabicParenR"/>
            </a:pPr>
            <a:r>
              <a:rPr lang="ru-RU" dirty="0" smtClean="0"/>
              <a:t>Прогрессирующее, с постепенным ухудшением состояния и смертельным исходом.</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706090"/>
          </a:xfrm>
        </p:spPr>
        <p:txBody>
          <a:bodyPr>
            <a:normAutofit/>
          </a:bodyPr>
          <a:lstStyle/>
          <a:p>
            <a:pPr algn="ctr"/>
            <a:r>
              <a:rPr lang="ru-RU" sz="2400" dirty="0" smtClean="0">
                <a:solidFill>
                  <a:schemeClr val="tx1"/>
                </a:solidFill>
              </a:rPr>
              <a:t>Первая медицинская помощь при инсульте</a:t>
            </a:r>
            <a:endParaRPr lang="ru-RU" sz="2400" dirty="0">
              <a:solidFill>
                <a:schemeClr val="tx1"/>
              </a:solidFill>
            </a:endParaRPr>
          </a:p>
        </p:txBody>
      </p:sp>
      <p:sp>
        <p:nvSpPr>
          <p:cNvPr id="3" name="Содержимое 2"/>
          <p:cNvSpPr>
            <a:spLocks noGrp="1"/>
          </p:cNvSpPr>
          <p:nvPr>
            <p:ph sz="quarter" idx="1"/>
          </p:nvPr>
        </p:nvSpPr>
        <p:spPr>
          <a:xfrm>
            <a:off x="457200" y="1412776"/>
            <a:ext cx="8219256" cy="5061176"/>
          </a:xfrm>
        </p:spPr>
        <p:txBody>
          <a:bodyPr/>
          <a:lstStyle/>
          <a:p>
            <a:r>
              <a:rPr lang="ru-RU" dirty="0" smtClean="0"/>
              <a:t>Уложить больного на кровать и расстегнуть затрудняющую дыхание одежду,</a:t>
            </a:r>
          </a:p>
          <a:p>
            <a:r>
              <a:rPr lang="ru-RU" dirty="0" smtClean="0"/>
              <a:t>Голову повернуть на бок, чтобы не западал язык,</a:t>
            </a:r>
          </a:p>
          <a:p>
            <a:r>
              <a:rPr lang="ru-RU" dirty="0" smtClean="0"/>
              <a:t>Очистить полость рта и дыхательные пути от слизи и рвотных масс,</a:t>
            </a:r>
          </a:p>
          <a:p>
            <a:r>
              <a:rPr lang="ru-RU" dirty="0" smtClean="0"/>
              <a:t>Положить к ногам грелку,</a:t>
            </a:r>
          </a:p>
          <a:p>
            <a:r>
              <a:rPr lang="ru-RU" dirty="0" smtClean="0"/>
              <a:t>Вызвать «скорую помощь».</a:t>
            </a:r>
          </a:p>
          <a:p>
            <a:pPr>
              <a:buNone/>
            </a:pPr>
            <a:r>
              <a:rPr lang="ru-RU" dirty="0" smtClean="0"/>
              <a:t>Эвакуация больного допускается только в положении лежа и только медработником.</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467600" cy="706090"/>
          </a:xfrm>
        </p:spPr>
        <p:txBody>
          <a:bodyPr/>
          <a:lstStyle/>
          <a:p>
            <a:pPr algn="ctr"/>
            <a:r>
              <a:rPr lang="ru-RU" dirty="0" smtClean="0">
                <a:solidFill>
                  <a:schemeClr val="accent1">
                    <a:tint val="83000"/>
                    <a:satMod val="150000"/>
                  </a:schemeClr>
                </a:solidFill>
              </a:rPr>
              <a:t>Профилактика инсульта:</a:t>
            </a:r>
            <a:endParaRPr lang="ru-RU" dirty="0"/>
          </a:p>
        </p:txBody>
      </p:sp>
      <p:sp>
        <p:nvSpPr>
          <p:cNvPr id="3" name="Содержимое 2"/>
          <p:cNvSpPr>
            <a:spLocks noGrp="1"/>
          </p:cNvSpPr>
          <p:nvPr>
            <p:ph sz="quarter" idx="1"/>
          </p:nvPr>
        </p:nvSpPr>
        <p:spPr>
          <a:xfrm>
            <a:off x="539552" y="1628800"/>
            <a:ext cx="5904656" cy="4701136"/>
          </a:xfrm>
        </p:spPr>
        <p:txBody>
          <a:bodyPr/>
          <a:lstStyle/>
          <a:p>
            <a:r>
              <a:rPr lang="ru-RU" dirty="0" smtClean="0"/>
              <a:t>активный образ жизни; </a:t>
            </a:r>
          </a:p>
          <a:p>
            <a:r>
              <a:rPr lang="ru-RU" dirty="0" smtClean="0"/>
              <a:t>отказ от вредных привычек; </a:t>
            </a:r>
          </a:p>
          <a:p>
            <a:r>
              <a:rPr lang="ru-RU" dirty="0" smtClean="0"/>
              <a:t>рациональное питание;</a:t>
            </a:r>
          </a:p>
          <a:p>
            <a:r>
              <a:rPr lang="ru-RU" dirty="0" smtClean="0"/>
              <a:t>использование в пищу свежих, качественных продуктов.</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http://www.narmet.ru/wp-content/uploads/2008/04/serdce.jpg"/>
          <p:cNvPicPr>
            <a:picLocks noGrp="1"/>
          </p:cNvPicPr>
          <p:nvPr>
            <p:ph sz="quarter" idx="2"/>
          </p:nvPr>
        </p:nvPicPr>
        <p:blipFill>
          <a:blip r:embed="rId2" cstate="print"/>
          <a:stretch>
            <a:fillRect/>
          </a:stretch>
        </p:blipFill>
        <p:spPr bwMode="auto">
          <a:xfrm>
            <a:off x="2195736" y="1844824"/>
            <a:ext cx="4896544" cy="4536504"/>
          </a:xfrm>
          <a:prstGeom prst="rect">
            <a:avLst/>
          </a:prstGeom>
          <a:noFill/>
          <a:ln w="9525">
            <a:noFill/>
            <a:miter lim="800000"/>
            <a:headEnd/>
            <a:tailEnd/>
          </a:ln>
        </p:spPr>
      </p:pic>
      <p:sp>
        <p:nvSpPr>
          <p:cNvPr id="8" name="Текст 7"/>
          <p:cNvSpPr>
            <a:spLocks noGrp="1"/>
          </p:cNvSpPr>
          <p:nvPr>
            <p:ph type="body" sz="quarter" idx="1"/>
          </p:nvPr>
        </p:nvSpPr>
        <p:spPr>
          <a:xfrm>
            <a:off x="899592" y="332656"/>
            <a:ext cx="7416824" cy="1440160"/>
          </a:xfrm>
        </p:spPr>
        <p:txBody>
          <a:bodyPr/>
          <a:lstStyle/>
          <a:p>
            <a:pPr algn="just"/>
            <a:r>
              <a:rPr lang="ru-RU" dirty="0" smtClean="0">
                <a:effectLst>
                  <a:outerShdw blurRad="38100" dist="38100" dir="2700000" algn="tl">
                    <a:srgbClr val="000000">
                      <a:alpha val="43137"/>
                    </a:srgbClr>
                  </a:outerShdw>
                </a:effectLst>
              </a:rPr>
              <a:t>Сердце</a:t>
            </a:r>
            <a:r>
              <a:rPr lang="ru-RU" dirty="0" smtClean="0"/>
              <a:t> – </a:t>
            </a:r>
            <a:r>
              <a:rPr lang="ru-RU" b="0" dirty="0" smtClean="0"/>
              <a:t>орган кровеносной системы, сокращения которого создают энергию для движения крови.</a:t>
            </a:r>
            <a:endParaRPr lang="ru-RU"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и задания:</a:t>
            </a:r>
            <a:endParaRPr lang="ru-RU" dirty="0"/>
          </a:p>
        </p:txBody>
      </p:sp>
      <p:sp>
        <p:nvSpPr>
          <p:cNvPr id="3" name="Текст 2"/>
          <p:cNvSpPr>
            <a:spLocks noGrp="1"/>
          </p:cNvSpPr>
          <p:nvPr>
            <p:ph type="body" idx="1"/>
          </p:nvPr>
        </p:nvSpPr>
        <p:spPr>
          <a:xfrm>
            <a:off x="395536" y="2564904"/>
            <a:ext cx="8568952" cy="2952328"/>
          </a:xfrm>
        </p:spPr>
        <p:txBody>
          <a:bodyPr>
            <a:normAutofit fontScale="85000" lnSpcReduction="10000"/>
          </a:bodyPr>
          <a:lstStyle/>
          <a:p>
            <a:pPr marL="457200" indent="-457200">
              <a:buAutoNum type="arabicPeriod"/>
            </a:pPr>
            <a:r>
              <a:rPr lang="ru-RU" b="1" dirty="0" smtClean="0"/>
              <a:t>В каких случаях возникает острая сердечная недостаточность? </a:t>
            </a:r>
          </a:p>
          <a:p>
            <a:pPr marL="457200" indent="-457200">
              <a:buAutoNum type="arabicPeriod"/>
            </a:pPr>
            <a:r>
              <a:rPr lang="ru-RU" b="1" dirty="0" smtClean="0"/>
              <a:t>Назовите причины инсульта. </a:t>
            </a:r>
          </a:p>
          <a:p>
            <a:pPr marL="457200" indent="-457200">
              <a:buAutoNum type="arabicPeriod"/>
            </a:pPr>
            <a:r>
              <a:rPr lang="ru-RU" b="1" dirty="0" smtClean="0"/>
              <a:t>Какие осложнения в организме вызывает инсульт, и какие от него могут быть последствия? </a:t>
            </a:r>
          </a:p>
          <a:p>
            <a:pPr marL="457200" indent="-457200">
              <a:buAutoNum type="arabicPeriod"/>
            </a:pPr>
            <a:r>
              <a:rPr lang="ru-RU" b="1" dirty="0" smtClean="0"/>
              <a:t>Назовите симптомы инсульта. </a:t>
            </a:r>
          </a:p>
          <a:p>
            <a:pPr marL="457200" indent="-457200">
              <a:buAutoNum type="arabicPeriod"/>
            </a:pPr>
            <a:r>
              <a:rPr lang="ru-RU" b="1" dirty="0" smtClean="0"/>
              <a:t>В какой последовательности оказывается первая медицинская помощь при острой сердечной недостаточности и инсульте?</a:t>
            </a:r>
            <a:br>
              <a:rPr lang="ru-RU" b="1"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7"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9"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6"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7"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8"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Список использованных источников</a:t>
            </a:r>
            <a:endParaRPr lang="ru-RU" dirty="0"/>
          </a:p>
        </p:txBody>
      </p:sp>
      <p:sp>
        <p:nvSpPr>
          <p:cNvPr id="5" name="Содержимое 4"/>
          <p:cNvSpPr>
            <a:spLocks noGrp="1"/>
          </p:cNvSpPr>
          <p:nvPr>
            <p:ph idx="1"/>
          </p:nvPr>
        </p:nvSpPr>
        <p:spPr/>
        <p:txBody>
          <a:bodyPr>
            <a:normAutofit fontScale="85000" lnSpcReduction="10000"/>
          </a:bodyPr>
          <a:lstStyle/>
          <a:p>
            <a:r>
              <a:rPr lang="ru-RU" dirty="0" smtClean="0"/>
              <a:t>Краткая медицинская энциклопедия. В 2 т. / Под ред. В.И. Покровского. – М. : НПО «Медицинская энциклопедия» : «Крон-Пресс»,1994.</a:t>
            </a:r>
          </a:p>
          <a:p>
            <a:r>
              <a:rPr lang="ru-RU" dirty="0" smtClean="0"/>
              <a:t>Основы безопасности жизнедеятельности : Учеб. для учащихся 11 </a:t>
            </a:r>
            <a:r>
              <a:rPr lang="ru-RU" dirty="0" err="1" smtClean="0"/>
              <a:t>кл</a:t>
            </a:r>
            <a:r>
              <a:rPr lang="ru-RU" dirty="0" smtClean="0"/>
              <a:t>. </a:t>
            </a:r>
            <a:r>
              <a:rPr lang="ru-RU" dirty="0" err="1" smtClean="0"/>
              <a:t>общеобразоват</a:t>
            </a:r>
            <a:r>
              <a:rPr lang="ru-RU" dirty="0" smtClean="0"/>
              <a:t>. учреждений / А.Т. Смирнов, Б.И. Мишин, В.А. Васнев; под общ. ред. А.Т. Смирнова. – 5-е изд., </a:t>
            </a:r>
            <a:r>
              <a:rPr lang="ru-RU" dirty="0" err="1" smtClean="0"/>
              <a:t>перераб</a:t>
            </a:r>
            <a:r>
              <a:rPr lang="ru-RU" dirty="0" smtClean="0"/>
              <a:t>. – М. : Просвещение, 2004. – 157 с.</a:t>
            </a:r>
          </a:p>
          <a:p>
            <a:r>
              <a:rPr lang="ru-RU" dirty="0" smtClean="0"/>
              <a:t>Смирнов А.Т. Основы медицинских знаний и здорового образа жизни / А.Т. Смирнов, Б.И. Мишин, Ижевский П.В. – 4-е изд. – М. : Просвещение, 2004.</a:t>
            </a:r>
          </a:p>
          <a:p>
            <a:r>
              <a:rPr lang="en-US" dirty="0" smtClean="0">
                <a:hlinkClick r:id="rId2"/>
              </a:rPr>
              <a:t>https://sites.google.com/site/osnovabez/pmp-pri-serdecnoj-nedostatocnosti-i-insulte</a:t>
            </a:r>
            <a:endParaRPr lang="ru-RU" dirty="0" smtClean="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
          </p:nvPr>
        </p:nvSpPr>
        <p:spPr>
          <a:xfrm>
            <a:off x="539552" y="260648"/>
            <a:ext cx="7992888" cy="1800200"/>
          </a:xfrm>
        </p:spPr>
        <p:txBody>
          <a:bodyPr/>
          <a:lstStyle/>
          <a:p>
            <a:pPr algn="just"/>
            <a:r>
              <a:rPr lang="ru-RU" dirty="0" smtClean="0">
                <a:effectLst>
                  <a:outerShdw blurRad="38100" dist="38100" dir="2700000" algn="tl">
                    <a:srgbClr val="000000">
                      <a:alpha val="43137"/>
                    </a:srgbClr>
                  </a:outerShdw>
                </a:effectLst>
              </a:rPr>
              <a:t>Кровеносные сосуды </a:t>
            </a:r>
            <a:r>
              <a:rPr lang="ru-RU" dirty="0" smtClean="0"/>
              <a:t>– </a:t>
            </a:r>
            <a:r>
              <a:rPr lang="ru-RU" b="0" dirty="0" smtClean="0"/>
              <a:t>эластичные биологические трубки различного диаметра, образующие замкнутую систему, по которой осуществляется циркуляция крови от сердца ко всем органам и тканям и обратно к сердцу.</a:t>
            </a:r>
            <a:endParaRPr lang="ru-RU" b="0" dirty="0"/>
          </a:p>
        </p:txBody>
      </p:sp>
      <p:pic>
        <p:nvPicPr>
          <p:cNvPr id="12" name="Содержимое 11" descr="http://www.fiziolog.isu.ru/Pic/page_K8.jpg"/>
          <p:cNvPicPr>
            <a:picLocks noGrp="1"/>
          </p:cNvPicPr>
          <p:nvPr>
            <p:ph sz="quarter" idx="2"/>
          </p:nvPr>
        </p:nvPicPr>
        <p:blipFill>
          <a:blip r:embed="rId2" cstate="print"/>
          <a:srcRect/>
          <a:stretch>
            <a:fillRect/>
          </a:stretch>
        </p:blipFill>
        <p:spPr bwMode="auto">
          <a:xfrm>
            <a:off x="1619672" y="2204864"/>
            <a:ext cx="5904656" cy="44644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900" decel="100000" fill="hold"/>
                                        <p:tgtEl>
                                          <p:spTgt spid="8">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strVal val="#ppt_w*0.05"/>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anim calcmode="lin" valueType="num">
                                      <p:cBhvr>
                                        <p:cTn id="25" dur="500" fill="hold"/>
                                        <p:tgtEl>
                                          <p:spTgt spid="12"/>
                                        </p:tgtEl>
                                        <p:attrNameLst>
                                          <p:attrName>ppt_x</p:attrName>
                                        </p:attrNameLst>
                                      </p:cBhvr>
                                      <p:tavLst>
                                        <p:tav tm="0">
                                          <p:val>
                                            <p:strVal val="#ppt_x-.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55576" y="260648"/>
            <a:ext cx="7704856" cy="1008112"/>
          </a:xfrm>
        </p:spPr>
        <p:txBody>
          <a:bodyPr>
            <a:normAutofit/>
          </a:bodyPr>
          <a:lstStyle/>
          <a:p>
            <a:pPr algn="just"/>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Сердечная недостаточность </a:t>
            </a:r>
            <a:r>
              <a:rPr lang="ru-RU" sz="2000" dirty="0" smtClean="0">
                <a:solidFill>
                  <a:schemeClr val="tx1"/>
                </a:solidFill>
                <a:latin typeface="Times New Roman" pitchFamily="18" charset="0"/>
                <a:cs typeface="Times New Roman" pitchFamily="18" charset="0"/>
              </a:rPr>
              <a:t>– патологическое состояние, характеризующееся недостаточностью кровообращения вследствие снижения насосной функции сердца. </a:t>
            </a:r>
            <a:endParaRPr lang="ru-RU" sz="2000" dirty="0">
              <a:solidFill>
                <a:schemeClr val="tx1"/>
              </a:solidFill>
              <a:latin typeface="Times New Roman" pitchFamily="18" charset="0"/>
              <a:cs typeface="Times New Roman" pitchFamily="18" charset="0"/>
            </a:endParaRPr>
          </a:p>
        </p:txBody>
      </p:sp>
      <p:sp>
        <p:nvSpPr>
          <p:cNvPr id="9" name="Содержимое 8"/>
          <p:cNvSpPr>
            <a:spLocks noGrp="1"/>
          </p:cNvSpPr>
          <p:nvPr>
            <p:ph sz="quarter" idx="2"/>
          </p:nvPr>
        </p:nvSpPr>
        <p:spPr>
          <a:xfrm>
            <a:off x="467544" y="2492896"/>
            <a:ext cx="3672408" cy="4032448"/>
          </a:xfrm>
        </p:spPr>
        <p:txBody>
          <a:bodyPr>
            <a:normAutofit fontScale="55000" lnSpcReduction="20000"/>
          </a:bodyPr>
          <a:lstStyle/>
          <a:p>
            <a:pPr>
              <a:buFont typeface="Wingdings 2" pitchFamily="18" charset="2"/>
              <a:buNone/>
            </a:pPr>
            <a:r>
              <a:rPr lang="ru-RU" sz="2600" dirty="0" smtClean="0"/>
              <a:t>      </a:t>
            </a:r>
            <a:r>
              <a:rPr lang="ru-RU" sz="3300" dirty="0" smtClean="0"/>
              <a:t>Внезапное снижение сократительной функции сердца, которое приводит к нарушению внутрисердечной гемодинамики, кровообращения в малом и большом круге, что может привести к нарушению функции отдельных органов.</a:t>
            </a:r>
          </a:p>
          <a:p>
            <a:pPr>
              <a:buFont typeface="Wingdings 2" pitchFamily="18" charset="2"/>
              <a:buNone/>
            </a:pPr>
            <a:r>
              <a:rPr lang="ru-RU" sz="3300" dirty="0" smtClean="0"/>
              <a:t>	Классификация:</a:t>
            </a:r>
          </a:p>
          <a:p>
            <a:pPr>
              <a:buFont typeface="Wingdings 2" pitchFamily="18" charset="2"/>
              <a:buNone/>
            </a:pPr>
            <a:r>
              <a:rPr lang="ru-RU" sz="3300" dirty="0" smtClean="0"/>
              <a:t>	- левожелудочковая (левого типа), </a:t>
            </a:r>
          </a:p>
          <a:p>
            <a:pPr>
              <a:buFont typeface="Wingdings 2" pitchFamily="18" charset="2"/>
              <a:buNone/>
            </a:pPr>
            <a:r>
              <a:rPr lang="ru-RU" sz="3300" dirty="0" smtClean="0"/>
              <a:t>    - правожелудочковая (правого типа), </a:t>
            </a:r>
          </a:p>
          <a:p>
            <a:pPr>
              <a:buFont typeface="Wingdings 2" pitchFamily="18" charset="2"/>
              <a:buNone/>
            </a:pPr>
            <a:r>
              <a:rPr lang="ru-RU" sz="3300" dirty="0" smtClean="0"/>
              <a:t>    - тотальная.</a:t>
            </a:r>
          </a:p>
          <a:p>
            <a:endParaRPr lang="ru-RU" dirty="0"/>
          </a:p>
        </p:txBody>
      </p:sp>
      <p:sp>
        <p:nvSpPr>
          <p:cNvPr id="13" name="Содержимое 12"/>
          <p:cNvSpPr>
            <a:spLocks noGrp="1"/>
          </p:cNvSpPr>
          <p:nvPr>
            <p:ph sz="quarter" idx="4"/>
          </p:nvPr>
        </p:nvSpPr>
        <p:spPr>
          <a:xfrm>
            <a:off x="4860032" y="2564904"/>
            <a:ext cx="3600400" cy="3024336"/>
          </a:xfrm>
        </p:spPr>
        <p:txBody>
          <a:bodyPr>
            <a:normAutofit/>
          </a:bodyPr>
          <a:lstStyle/>
          <a:p>
            <a:pPr>
              <a:buNone/>
            </a:pPr>
            <a:r>
              <a:rPr lang="ru-RU" sz="2000" dirty="0" smtClean="0"/>
              <a:t>    Развивается в течение нескольких недель, месяцев, лет. На ранних стадиях характеризуется быстрой утомляемостью, мышечной слабостью, чувством нехватки воздуха, зябкостью.</a:t>
            </a:r>
            <a:endParaRPr lang="ru-RU" sz="2000" dirty="0"/>
          </a:p>
        </p:txBody>
      </p:sp>
      <p:sp>
        <p:nvSpPr>
          <p:cNvPr id="8" name="Текст 7"/>
          <p:cNvSpPr>
            <a:spLocks noGrp="1"/>
          </p:cNvSpPr>
          <p:nvPr>
            <p:ph type="body" sz="quarter" idx="1"/>
          </p:nvPr>
        </p:nvSpPr>
        <p:spPr>
          <a:xfrm>
            <a:off x="467544" y="1700808"/>
            <a:ext cx="3657600" cy="658368"/>
          </a:xfrm>
        </p:spPr>
        <p:txBody>
          <a:bodyPr/>
          <a:lstStyle/>
          <a:p>
            <a:pPr algn="ctr"/>
            <a:r>
              <a:rPr lang="ru-RU" dirty="0" smtClean="0"/>
              <a:t>Острая</a:t>
            </a:r>
            <a:endParaRPr lang="ru-RU" dirty="0"/>
          </a:p>
        </p:txBody>
      </p:sp>
      <p:sp>
        <p:nvSpPr>
          <p:cNvPr id="10" name="Текст 9"/>
          <p:cNvSpPr>
            <a:spLocks noGrp="1"/>
          </p:cNvSpPr>
          <p:nvPr>
            <p:ph type="body" sz="quarter" idx="3"/>
          </p:nvPr>
        </p:nvSpPr>
        <p:spPr>
          <a:xfrm>
            <a:off x="4788024" y="1700808"/>
            <a:ext cx="3657600" cy="658368"/>
          </a:xfrm>
        </p:spPr>
        <p:txBody>
          <a:bodyPr/>
          <a:lstStyle/>
          <a:p>
            <a:pPr algn="ctr"/>
            <a:r>
              <a:rPr lang="ru-RU" dirty="0" smtClean="0"/>
              <a:t>Хроническая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randombar(horizontal)">
                                      <p:cBhvr>
                                        <p:cTn id="14" dur="500"/>
                                        <p:tgtEl>
                                          <p:spTgt spid="8">
                                            <p:bg/>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bg/>
                                          </p:spTgt>
                                        </p:tgtEl>
                                        <p:attrNameLst>
                                          <p:attrName>style.visibility</p:attrName>
                                        </p:attrNameLst>
                                      </p:cBhvr>
                                      <p:to>
                                        <p:strVal val="visible"/>
                                      </p:to>
                                    </p:set>
                                    <p:animEffect transition="in" filter="randombar(horizontal)">
                                      <p:cBhvr>
                                        <p:cTn id="24" dur="500"/>
                                        <p:tgtEl>
                                          <p:spTgt spid="10">
                                            <p:bg/>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strips(downLeft)">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strips(downLeft)">
                                      <p:cBhvr>
                                        <p:cTn id="39" dur="500"/>
                                        <p:tgtEl>
                                          <p:spTgt spid="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strips(downLeft)">
                                      <p:cBhvr>
                                        <p:cTn id="44" dur="500"/>
                                        <p:tgtEl>
                                          <p:spTgt spid="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Effect transition="in" filter="strips(downLeft)">
                                      <p:cBhvr>
                                        <p:cTn id="49" dur="500"/>
                                        <p:tgtEl>
                                          <p:spTgt spid="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9">
                                            <p:txEl>
                                              <p:pRg st="4" end="4"/>
                                            </p:txEl>
                                          </p:spTgt>
                                        </p:tgtEl>
                                        <p:attrNameLst>
                                          <p:attrName>style.visibility</p:attrName>
                                        </p:attrNameLst>
                                      </p:cBhvr>
                                      <p:to>
                                        <p:strVal val="visible"/>
                                      </p:to>
                                    </p:set>
                                    <p:animEffect transition="in" filter="strips(downLeft)">
                                      <p:cBhvr>
                                        <p:cTn id="54" dur="500"/>
                                        <p:tgtEl>
                                          <p:spTgt spid="9">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strips(downLeft)">
                                      <p:cBhvr>
                                        <p:cTn id="5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13" grpId="0" build="p"/>
      <p:bldP spid="8" grpId="0" build="p" animBg="1"/>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11560" y="260648"/>
            <a:ext cx="7859216" cy="634082"/>
          </a:xfrm>
        </p:spPr>
        <p:txBody>
          <a:bodyPr>
            <a:normAutofit/>
          </a:bodyPr>
          <a:lstStyle/>
          <a:p>
            <a:r>
              <a:rPr lang="ru-RU" sz="2800" dirty="0" smtClean="0">
                <a:solidFill>
                  <a:schemeClr val="tx1"/>
                </a:solidFill>
                <a:latin typeface="Times New Roman" pitchFamily="18" charset="0"/>
                <a:cs typeface="Times New Roman" pitchFamily="18" charset="0"/>
              </a:rPr>
              <a:t>Причины сердечной недостаточности:</a:t>
            </a:r>
            <a:endParaRPr lang="ru-RU" sz="2800" dirty="0">
              <a:solidFill>
                <a:schemeClr val="tx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340768"/>
            <a:ext cx="7467600" cy="5133184"/>
          </a:xfrm>
        </p:spPr>
        <p:txBody>
          <a:bodyPr/>
          <a:lstStyle/>
          <a:p>
            <a:pPr>
              <a:buFont typeface="Wingdings" pitchFamily="2" charset="2"/>
              <a:buChar char="Ø"/>
            </a:pPr>
            <a:r>
              <a:rPr lang="ru-RU" dirty="0" smtClean="0"/>
              <a:t>Ревматические пороки;</a:t>
            </a:r>
          </a:p>
          <a:p>
            <a:pPr>
              <a:buFont typeface="Wingdings" pitchFamily="2" charset="2"/>
              <a:buChar char="Ø"/>
            </a:pPr>
            <a:r>
              <a:rPr lang="ru-RU" dirty="0" smtClean="0"/>
              <a:t>Инфаркты (омертвление (некроз) органа вследствие острого недостатка кровоснабжения);</a:t>
            </a:r>
          </a:p>
          <a:p>
            <a:pPr>
              <a:buFont typeface="Wingdings" pitchFamily="2" charset="2"/>
              <a:buChar char="Ø"/>
            </a:pPr>
            <a:r>
              <a:rPr lang="ru-RU" dirty="0" smtClean="0"/>
              <a:t>Миокардиты (воспаление миокарда);</a:t>
            </a:r>
          </a:p>
          <a:p>
            <a:pPr>
              <a:buFont typeface="Wingdings" pitchFamily="2" charset="2"/>
              <a:buChar char="Ø"/>
            </a:pPr>
            <a:r>
              <a:rPr lang="ru-RU" dirty="0" smtClean="0"/>
              <a:t>Длительная перегрузка сердечной мышцы, приводящая к ее утомлению.</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p:cTn id="22" dur="500" fill="hold"/>
                                        <p:tgtEl>
                                          <p:spTgt spid="1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p:cTn id="30" dur="500" fill="hold"/>
                                        <p:tgtEl>
                                          <p:spTgt spid="1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1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1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 calcmode="lin" valueType="num">
                                      <p:cBhvr>
                                        <p:cTn id="38" dur="500" fill="hold"/>
                                        <p:tgtEl>
                                          <p:spTgt spid="1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1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1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2"/>
          </p:nvPr>
        </p:nvSpPr>
        <p:spPr>
          <a:xfrm>
            <a:off x="251520" y="1844824"/>
            <a:ext cx="3863280" cy="4403576"/>
          </a:xfrm>
        </p:spPr>
        <p:txBody>
          <a:bodyPr>
            <a:normAutofit fontScale="92500" lnSpcReduction="10000"/>
          </a:bodyPr>
          <a:lstStyle/>
          <a:p>
            <a:r>
              <a:rPr lang="ru-RU" dirty="0" smtClean="0">
                <a:latin typeface="Times New Roman" pitchFamily="18" charset="0"/>
                <a:cs typeface="Times New Roman" pitchFamily="18" charset="0"/>
              </a:rPr>
              <a:t>Проявляется снижением мозгового кровообращения (головокружения, потемнение в глазах, обморок).</a:t>
            </a:r>
          </a:p>
          <a:p>
            <a:r>
              <a:rPr lang="ru-RU" dirty="0" smtClean="0">
                <a:latin typeface="Times New Roman" pitchFamily="18" charset="0"/>
                <a:cs typeface="Times New Roman" pitchFamily="18" charset="0"/>
              </a:rPr>
              <a:t>Происходит ослабление работы левого желудочка, повышение давления в малом круге кровообращения</a:t>
            </a:r>
            <a:r>
              <a:rPr lang="ru-RU" dirty="0" smtClean="0"/>
              <a:t>, </a:t>
            </a:r>
            <a:r>
              <a:rPr lang="ru-RU" dirty="0" err="1" smtClean="0"/>
              <a:t>пропотевание</a:t>
            </a:r>
            <a:r>
              <a:rPr lang="ru-RU" dirty="0" smtClean="0"/>
              <a:t> жидкости из расширенных капилляров в альвеолы – отек легких.</a:t>
            </a:r>
            <a:endParaRPr lang="ru-RU" dirty="0"/>
          </a:p>
        </p:txBody>
      </p:sp>
      <p:sp>
        <p:nvSpPr>
          <p:cNvPr id="5" name="Текст 4"/>
          <p:cNvSpPr>
            <a:spLocks noGrp="1"/>
          </p:cNvSpPr>
          <p:nvPr>
            <p:ph type="body" sz="quarter" idx="1"/>
          </p:nvPr>
        </p:nvSpPr>
        <p:spPr>
          <a:xfrm>
            <a:off x="2051720" y="476672"/>
            <a:ext cx="5472608" cy="658368"/>
          </a:xfrm>
        </p:spPr>
        <p:txBody>
          <a:bodyPr/>
          <a:lstStyle/>
          <a:p>
            <a:pPr algn="ctr"/>
            <a:r>
              <a:rPr lang="ru-RU" dirty="0" smtClean="0"/>
              <a:t>Левожелудочковая недостаточность</a:t>
            </a:r>
            <a:endParaRPr lang="ru-RU" dirty="0"/>
          </a:p>
        </p:txBody>
      </p:sp>
      <p:pic>
        <p:nvPicPr>
          <p:cNvPr id="9" name="Picture 6" descr="C:\Users\notogeja\Desktop\heart_anatomy.jpg"/>
          <p:cNvPicPr>
            <a:picLocks noGrp="1" noChangeAspect="1" noChangeArrowheads="1"/>
          </p:cNvPicPr>
          <p:nvPr>
            <p:ph sz="quarter" idx="4"/>
          </p:nvPr>
        </p:nvPicPr>
        <p:blipFill>
          <a:blip r:embed="rId2" cstate="print"/>
          <a:srcRect/>
          <a:stretch>
            <a:fillRect/>
          </a:stretch>
        </p:blipFill>
        <p:spPr bwMode="auto">
          <a:xfrm>
            <a:off x="4283968" y="2348880"/>
            <a:ext cx="4461873" cy="28852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slide(fromBottom)">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ssolv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536" y="476672"/>
            <a:ext cx="8568952" cy="5976664"/>
          </a:xfrm>
        </p:spPr>
        <p:txBody>
          <a:bodyPr>
            <a:normAutofit fontScale="90000"/>
          </a:bodyPr>
          <a:lstStyle/>
          <a:p>
            <a:r>
              <a:rPr lang="ru-RU" sz="2400" b="1" dirty="0" smtClean="0">
                <a:solidFill>
                  <a:schemeClr val="tx1"/>
                </a:solidFill>
              </a:rPr>
              <a:t>Симптомы:</a:t>
            </a:r>
            <a:br>
              <a:rPr lang="ru-RU" sz="2400" b="1" dirty="0" smtClean="0">
                <a:solidFill>
                  <a:schemeClr val="tx1"/>
                </a:solidFill>
              </a:rPr>
            </a:br>
            <a:r>
              <a:rPr lang="ru-RU" sz="2400" b="1" dirty="0" smtClean="0">
                <a:solidFill>
                  <a:schemeClr val="tx1"/>
                </a:solidFill>
              </a:rPr>
              <a:t/>
            </a:r>
            <a:br>
              <a:rPr lang="ru-RU" sz="2400" b="1" dirty="0" smtClean="0">
                <a:solidFill>
                  <a:schemeClr val="tx1"/>
                </a:solidFill>
              </a:rPr>
            </a:br>
            <a:r>
              <a:rPr lang="ru-RU" sz="2400" b="1" dirty="0" smtClean="0">
                <a:solidFill>
                  <a:schemeClr val="tx1"/>
                </a:solidFill>
              </a:rPr>
              <a:t>     </a:t>
            </a:r>
            <a:r>
              <a:rPr lang="ru-RU" sz="1800" dirty="0" smtClean="0">
                <a:solidFill>
                  <a:schemeClr val="tx1"/>
                </a:solidFill>
              </a:rPr>
              <a:t>Наиболее ранним клиническим признаком является тахикардия (увеличение ЧСС от 90 уд/мин).</a:t>
            </a:r>
            <a:br>
              <a:rPr lang="ru-RU" sz="1800" dirty="0" smtClean="0">
                <a:solidFill>
                  <a:schemeClr val="tx1"/>
                </a:solidFill>
              </a:rPr>
            </a:br>
            <a:r>
              <a:rPr lang="ru-RU" sz="1800" dirty="0" smtClean="0">
                <a:solidFill>
                  <a:schemeClr val="tx1"/>
                </a:solidFill>
              </a:rPr>
              <a:t>       Почти одновременно с тахикардией развивается одышка, уменьшающаяся при возвышенном положении верхней части тела. </a:t>
            </a:r>
            <a:br>
              <a:rPr lang="ru-RU" sz="1800" dirty="0" smtClean="0">
                <a:solidFill>
                  <a:schemeClr val="tx1"/>
                </a:solidFill>
              </a:rPr>
            </a:br>
            <a:r>
              <a:rPr lang="ru-RU" sz="1800" dirty="0" smtClean="0">
                <a:solidFill>
                  <a:schemeClr val="tx1"/>
                </a:solidFill>
              </a:rPr>
              <a:t>       Приступообразная одышка является признаком сердечной астмы или отека легкого, при этом она может сопровождаться кашлем, усиливающимся при перемене положения тела, разнокалиберными влажными и сухими хрипами, пенистым отделяемым из трахеи, рвотой. </a:t>
            </a:r>
            <a:br>
              <a:rPr lang="ru-RU" sz="1800" dirty="0" smtClean="0">
                <a:solidFill>
                  <a:schemeClr val="tx1"/>
                </a:solidFill>
              </a:rPr>
            </a:br>
            <a:r>
              <a:rPr lang="ru-RU" sz="1800" dirty="0" smtClean="0">
                <a:solidFill>
                  <a:schemeClr val="tx1"/>
                </a:solidFill>
              </a:rPr>
              <a:t>       Больные бледны, кожа покрывается холодным потом, цианоз слизистых оболочек. </a:t>
            </a:r>
            <a:br>
              <a:rPr lang="ru-RU" sz="1800" dirty="0" smtClean="0">
                <a:solidFill>
                  <a:schemeClr val="tx1"/>
                </a:solidFill>
              </a:rPr>
            </a:br>
            <a:r>
              <a:rPr lang="ru-RU" sz="1800" dirty="0" smtClean="0">
                <a:solidFill>
                  <a:schemeClr val="tx1"/>
                </a:solidFill>
              </a:rPr>
              <a:t>       </a:t>
            </a:r>
            <a:r>
              <a:rPr lang="ru-RU" sz="1800" dirty="0" err="1" smtClean="0">
                <a:solidFill>
                  <a:schemeClr val="tx1"/>
                </a:solidFill>
              </a:rPr>
              <a:t>Аускультативными</a:t>
            </a:r>
            <a:r>
              <a:rPr lang="ru-RU" sz="1800" dirty="0" smtClean="0">
                <a:solidFill>
                  <a:schemeClr val="tx1"/>
                </a:solidFill>
              </a:rPr>
              <a:t> признаками являются приглушенные или глухие тоны сердца, ритм галопа, появление шумов или ослабление интенсивности ранее имевшее место, аритмии.</a:t>
            </a:r>
            <a:br>
              <a:rPr lang="ru-RU" sz="1800" dirty="0" smtClean="0">
                <a:solidFill>
                  <a:schemeClr val="tx1"/>
                </a:solidFill>
              </a:rPr>
            </a:br>
            <a:r>
              <a:rPr lang="ru-RU" sz="1800" dirty="0" smtClean="0">
                <a:solidFill>
                  <a:schemeClr val="tx1"/>
                </a:solidFill>
              </a:rPr>
              <a:t>       Наблюдающиеся обмороки могут быть проявлением острой левожелудочковой недостаточности, могут быть обусловлены внезапно возникающей гипоксией мозга из-за низкого сердечного выброса.</a:t>
            </a:r>
            <a:br>
              <a:rPr lang="ru-RU" sz="1800" dirty="0" smtClean="0">
                <a:solidFill>
                  <a:schemeClr val="tx1"/>
                </a:solidFill>
              </a:rPr>
            </a:br>
            <a:r>
              <a:rPr lang="ru-RU" sz="1800" dirty="0" smtClean="0">
                <a:solidFill>
                  <a:schemeClr val="tx1"/>
                </a:solidFill>
              </a:rPr>
              <a:t>       К другим признакам острой левожелудочковой недостаточности относятся беспокойство, возбуждение, тошнота, рвота, судорожный синдром.</a:t>
            </a:r>
            <a:endParaRPr lang="ru-RU"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323528" y="1772816"/>
            <a:ext cx="4032448" cy="4403576"/>
          </a:xfrm>
        </p:spPr>
        <p:txBody>
          <a:bodyPr>
            <a:normAutofit lnSpcReduction="10000"/>
          </a:bodyPr>
          <a:lstStyle/>
          <a:p>
            <a:pPr>
              <a:buFont typeface="Wingdings 2" pitchFamily="18" charset="2"/>
              <a:buNone/>
              <a:defRPr/>
            </a:pPr>
            <a:r>
              <a:rPr lang="ru-RU" dirty="0" smtClean="0"/>
              <a:t>    Причины: инфаркт миокарда, тромбоэмболия легочной артерии (закупорка лёгочной артерии или её ветвей тромбами, которые образуются чаще в крупных венах нижних конечностей или таза).</a:t>
            </a:r>
          </a:p>
          <a:p>
            <a:pPr>
              <a:buFont typeface="Wingdings 2" pitchFamily="18" charset="2"/>
              <a:buNone/>
              <a:defRPr/>
            </a:pPr>
            <a:r>
              <a:rPr lang="ru-RU" dirty="0" smtClean="0"/>
              <a:t>	</a:t>
            </a:r>
          </a:p>
          <a:p>
            <a:endParaRPr lang="ru-RU" dirty="0"/>
          </a:p>
        </p:txBody>
      </p:sp>
      <p:sp>
        <p:nvSpPr>
          <p:cNvPr id="7" name="Текст 6"/>
          <p:cNvSpPr>
            <a:spLocks noGrp="1"/>
          </p:cNvSpPr>
          <p:nvPr>
            <p:ph type="body" sz="quarter" idx="3"/>
          </p:nvPr>
        </p:nvSpPr>
        <p:spPr>
          <a:xfrm>
            <a:off x="1979712" y="404664"/>
            <a:ext cx="5688632" cy="658368"/>
          </a:xfrm>
        </p:spPr>
        <p:txBody>
          <a:bodyPr/>
          <a:lstStyle/>
          <a:p>
            <a:pPr algn="ctr"/>
            <a:r>
              <a:rPr lang="ru-RU" dirty="0" err="1" smtClean="0"/>
              <a:t>Правожелудочная</a:t>
            </a:r>
            <a:r>
              <a:rPr lang="ru-RU" dirty="0" smtClean="0"/>
              <a:t> недостаточность</a:t>
            </a:r>
            <a:endParaRPr lang="ru-RU" dirty="0"/>
          </a:p>
        </p:txBody>
      </p:sp>
      <p:pic>
        <p:nvPicPr>
          <p:cNvPr id="8" name="Picture 2" descr="C:\Users\notogeja\Desktop\03.jpg"/>
          <p:cNvPicPr>
            <a:picLocks noGrp="1" noChangeAspect="1" noChangeArrowheads="1"/>
          </p:cNvPicPr>
          <p:nvPr>
            <p:ph sz="quarter" idx="4"/>
          </p:nvPr>
        </p:nvPicPr>
        <p:blipFill>
          <a:blip r:embed="rId2" cstate="print"/>
          <a:srcRect/>
          <a:stretch>
            <a:fillRect/>
          </a:stretch>
        </p:blipFill>
        <p:spPr bwMode="auto">
          <a:xfrm>
            <a:off x="4355976" y="1772815"/>
            <a:ext cx="4016449" cy="41060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heel(4)">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1"/>
          </p:nvPr>
        </p:nvSpPr>
        <p:spPr>
          <a:xfrm>
            <a:off x="539552" y="404664"/>
            <a:ext cx="8064896" cy="5400600"/>
          </a:xfrm>
        </p:spPr>
        <p:txBody>
          <a:bodyPr>
            <a:normAutofit lnSpcReduction="10000"/>
          </a:bodyPr>
          <a:lstStyle/>
          <a:p>
            <a:pPr>
              <a:buFont typeface="Wingdings 2" pitchFamily="18" charset="2"/>
              <a:buNone/>
              <a:defRPr/>
            </a:pPr>
            <a:r>
              <a:rPr lang="ru-RU" sz="2800" b="1" dirty="0" smtClean="0"/>
              <a:t>Клиника:</a:t>
            </a:r>
          </a:p>
          <a:p>
            <a:pPr>
              <a:buFont typeface="Wingdings 2" pitchFamily="18" charset="2"/>
              <a:buNone/>
              <a:defRPr/>
            </a:pPr>
            <a:endParaRPr lang="ru-RU" sz="2800" b="1" dirty="0" smtClean="0"/>
          </a:p>
          <a:p>
            <a:pPr marL="342900" indent="-342900">
              <a:buFont typeface="+mj-lt"/>
              <a:buAutoNum type="alphaLcParenR"/>
              <a:defRPr/>
            </a:pPr>
            <a:r>
              <a:rPr lang="ru-RU" dirty="0" smtClean="0"/>
              <a:t>Боли за грудиной, в грудной клетки;</a:t>
            </a:r>
          </a:p>
          <a:p>
            <a:pPr marL="342900" indent="-342900">
              <a:buFont typeface="+mj-lt"/>
              <a:buAutoNum type="alphaLcParenR"/>
              <a:defRPr/>
            </a:pPr>
            <a:r>
              <a:rPr lang="ru-RU" dirty="0" smtClean="0"/>
              <a:t>Внезапно возникающая инспираторная одышка (затруднен вдох);</a:t>
            </a:r>
          </a:p>
          <a:p>
            <a:pPr marL="342900" indent="-342900">
              <a:buFont typeface="+mj-lt"/>
              <a:buAutoNum type="alphaLcParenR"/>
              <a:defRPr/>
            </a:pPr>
            <a:r>
              <a:rPr lang="ru-RU" dirty="0" smtClean="0"/>
              <a:t>Боли в правом подреберье;</a:t>
            </a:r>
          </a:p>
          <a:p>
            <a:pPr marL="342900" indent="-342900">
              <a:buFont typeface="+mj-lt"/>
              <a:buAutoNum type="alphaLcParenR"/>
              <a:defRPr/>
            </a:pPr>
            <a:r>
              <a:rPr lang="ru-RU" dirty="0" smtClean="0"/>
              <a:t>Отеки конечностей.</a:t>
            </a:r>
          </a:p>
          <a:p>
            <a:pPr marL="342900" indent="-342900">
              <a:buFont typeface="Wingdings 2" pitchFamily="18" charset="2"/>
              <a:buNone/>
              <a:defRPr/>
            </a:pPr>
            <a:r>
              <a:rPr lang="ru-RU" dirty="0" smtClean="0"/>
              <a:t>	При осмотре – цианоз, набухание шейных вен, отек ног, </a:t>
            </a:r>
            <a:r>
              <a:rPr lang="ru-RU" dirty="0" err="1" smtClean="0"/>
              <a:t>гепатомегалия</a:t>
            </a:r>
            <a:r>
              <a:rPr lang="ru-RU" dirty="0" smtClean="0"/>
              <a:t> (патологическое увеличение размеров печени). Пульс частый, аритмичный слабого наполнения. Тахикардия, систолический шум над мечевидным отростком, печень увеличена, болезненна при пальпации. Отеки кожи чаще ног.</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E23D157FCDDD7C4699D79C50E3755AEC" ma:contentTypeVersion="2" ma:contentTypeDescription="Создание документа." ma:contentTypeScope="" ma:versionID="4ae031b9fb119beb936c3baa3cf98c46">
  <xsd:schema xmlns:xsd="http://www.w3.org/2001/XMLSchema" xmlns:xs="http://www.w3.org/2001/XMLSchema" xmlns:p="http://schemas.microsoft.com/office/2006/metadata/properties" xmlns:ns2="c71519f2-859d-46c1-a1b6-2941efed936d" targetNamespace="http://schemas.microsoft.com/office/2006/metadata/properties" ma:root="true" ma:fieldsID="0f1a79fbf3b54a4e7e1fbdad297d0f02" ns2:_="">
    <xsd:import namespace="c71519f2-859d-46c1-a1b6-2941efed936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19f2-859d-46c1-a1b6-2941efed936d"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71519f2-859d-46c1-a1b6-2941efed936d">T4CTUPCNHN5M-1247183403-781</_dlc_DocId>
    <_dlc_DocIdUrl xmlns="c71519f2-859d-46c1-a1b6-2941efed936d">
      <Url>http://edu-sps.koiro.local/chuhloma/Ved/1/obrasovanie/distanzionnoe/_layouts/15/DocIdRedir.aspx?ID=T4CTUPCNHN5M-1247183403-781</Url>
      <Description>T4CTUPCNHN5M-1247183403-781</Description>
    </_dlc_DocIdUrl>
  </documentManagement>
</p:properties>
</file>

<file path=customXml/itemProps1.xml><?xml version="1.0" encoding="utf-8"?>
<ds:datastoreItem xmlns:ds="http://schemas.openxmlformats.org/officeDocument/2006/customXml" ds:itemID="{CB8C2BE9-C958-445E-859A-44DC1E0F618B}"/>
</file>

<file path=customXml/itemProps2.xml><?xml version="1.0" encoding="utf-8"?>
<ds:datastoreItem xmlns:ds="http://schemas.openxmlformats.org/officeDocument/2006/customXml" ds:itemID="{B4BF9A86-7A2E-4A2D-AE86-DAB7FB070B64}"/>
</file>

<file path=customXml/itemProps3.xml><?xml version="1.0" encoding="utf-8"?>
<ds:datastoreItem xmlns:ds="http://schemas.openxmlformats.org/officeDocument/2006/customXml" ds:itemID="{CFC4C066-21E7-4ECC-A8E7-3CAD4739851F}"/>
</file>

<file path=customXml/itemProps4.xml><?xml version="1.0" encoding="utf-8"?>
<ds:datastoreItem xmlns:ds="http://schemas.openxmlformats.org/officeDocument/2006/customXml" ds:itemID="{F0F5E077-D6A6-4ECD-94AF-FB2D87637500}"/>
</file>

<file path=docProps/app.xml><?xml version="1.0" encoding="utf-8"?>
<Properties xmlns="http://schemas.openxmlformats.org/officeDocument/2006/extended-properties" xmlns:vt="http://schemas.openxmlformats.org/officeDocument/2006/docPropsVTypes">
  <Template/>
  <TotalTime>615</TotalTime>
  <Words>696</Words>
  <Application>Microsoft Office PowerPoint</Application>
  <PresentationFormat>Экран (4:3)</PresentationFormat>
  <Paragraphs>97</Paragraphs>
  <Slides>21</Slides>
  <Notes>0</Notes>
  <HiddenSlides>0</HiddenSlides>
  <MMClips>0</MMClips>
  <ScaleCrop>false</ScaleCrop>
  <HeadingPairs>
    <vt:vector size="4" baseType="variant">
      <vt:variant>
        <vt:lpstr>Тема</vt:lpstr>
      </vt:variant>
      <vt:variant>
        <vt:i4>7</vt:i4>
      </vt:variant>
      <vt:variant>
        <vt:lpstr>Заголовки слайдов</vt:lpstr>
      </vt:variant>
      <vt:variant>
        <vt:i4>21</vt:i4>
      </vt:variant>
    </vt:vector>
  </HeadingPairs>
  <TitlesOfParts>
    <vt:vector size="28" baseType="lpstr">
      <vt:lpstr>Эркер</vt:lpstr>
      <vt:lpstr>Поток</vt:lpstr>
      <vt:lpstr>Справедливость</vt:lpstr>
      <vt:lpstr>Апекс</vt:lpstr>
      <vt:lpstr>Городская</vt:lpstr>
      <vt:lpstr>Бумажная</vt:lpstr>
      <vt:lpstr>Трек</vt:lpstr>
      <vt:lpstr>Презентация к уроку ОБЖ Тема: «Первая медицинская помощь при острой сердечной недостаточности и инсульте»</vt:lpstr>
      <vt:lpstr>Презентация PowerPoint</vt:lpstr>
      <vt:lpstr>Презентация PowerPoint</vt:lpstr>
      <vt:lpstr>Сердечная недостаточность – патологическое состояние, характеризующееся недостаточностью кровообращения вследствие снижения насосной функции сердца. </vt:lpstr>
      <vt:lpstr>Причины сердечной недостаточности:</vt:lpstr>
      <vt:lpstr>Презентация PowerPoint</vt:lpstr>
      <vt:lpstr>Симптомы:       Наиболее ранним клиническим признаком является тахикардия (увеличение ЧСС от 90 уд/мин).        Почти одновременно с тахикардией развивается одышка, уменьшающаяся при возвышенном положении верхней части тела.         Приступообразная одышка является признаком сердечной астмы или отека легкого, при этом она может сопровождаться кашлем, усиливающимся при перемене положения тела, разнокалиберными влажными и сухими хрипами, пенистым отделяемым из трахеи, рвотой.         Больные бледны, кожа покрывается холодным потом, цианоз слизистых оболочек.         Аускультативными признаками являются приглушенные или глухие тоны сердца, ритм галопа, появление шумов или ослабление интенсивности ранее имевшее место, аритмии.        Наблюдающиеся обмороки могут быть проявлением острой левожелудочковой недостаточности, могут быть обусловлены внезапно возникающей гипоксией мозга из-за низкого сердечного выброса.        К другим признакам острой левожелудочковой недостаточности относятся беспокойство, возбуждение, тошнота, рвота, судорожный синдром.</vt:lpstr>
      <vt:lpstr>Презентация PowerPoint</vt:lpstr>
      <vt:lpstr>Презентация PowerPoint</vt:lpstr>
      <vt:lpstr>Первая медицинская помощь</vt:lpstr>
      <vt:lpstr>Инсульт - острое нарушение кровообращения в головном мозгу, вызывающее гибель мозговой ткани (кровоизлияние в мозг). </vt:lpstr>
      <vt:lpstr>Что способствуют развитию инсульта?</vt:lpstr>
      <vt:lpstr>Презентация PowerPoint</vt:lpstr>
      <vt:lpstr>Презентация PowerPoint</vt:lpstr>
      <vt:lpstr>Симптомы (признаки) инсульта:</vt:lpstr>
      <vt:lpstr> Запомните!  3  приёма распознавания симптомов инсульта, «УЗП». </vt:lpstr>
      <vt:lpstr>Течение инсульта имеет три варианта:</vt:lpstr>
      <vt:lpstr>Первая медицинская помощь при инсульте</vt:lpstr>
      <vt:lpstr>Профилактика инсульта:</vt:lpstr>
      <vt:lpstr>Вопросы и задания:</vt:lpstr>
      <vt:lpstr>Список использованных источников</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Валя</cp:lastModifiedBy>
  <cp:revision>69</cp:revision>
  <dcterms:created xsi:type="dcterms:W3CDTF">2012-10-11T18:23:35Z</dcterms:created>
  <dcterms:modified xsi:type="dcterms:W3CDTF">2020-04-20T05:56:29Z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0x010100E23D157FCDDD7C4699D79C50E3755AEC</vt:lpwstr>
  </property>
  <property fmtid="{D5CDD505-2E9C-101B-9397-08002B2CF9AE}" pid="3" name="_dlc_DocIdItemGuid">
    <vt:lpwstr>3a3260bf-f340-4424-b71f-75f052d437ad</vt:lpwstr>
  </property>
</Properties>
</file>