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5"/>
  </p:notesMasterIdLst>
  <p:sldIdLst>
    <p:sldId id="256" r:id="rId2"/>
    <p:sldId id="278" r:id="rId3"/>
    <p:sldId id="259" r:id="rId4"/>
    <p:sldId id="260" r:id="rId5"/>
    <p:sldId id="261" r:id="rId6"/>
    <p:sldId id="279" r:id="rId7"/>
    <p:sldId id="264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1" r:id="rId23"/>
    <p:sldId id="28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iadevall@gmail.com" initials="s" lastIdx="1" clrIdx="0">
    <p:extLst>
      <p:ext uri="{19B8F6BF-5375-455C-9EA6-DF929625EA0E}">
        <p15:presenceInfo xmlns="" xmlns:p15="http://schemas.microsoft.com/office/powerpoint/2012/main" userId="87320c7c0b2898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E6"/>
    <a:srgbClr val="FCF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5BB96EB-61B4-4B61-A524-6B760AE7B96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55286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7973F5-FC53-4B5F-9BA5-B0DBE623D355}" type="slidenum">
              <a:rPr lang="ru-RU" altLang="en-US">
                <a:latin typeface="Arial" panose="020B0604020202020204" pitchFamily="34" charset="0"/>
              </a:rPr>
              <a:pPr eaLnBrk="1" hangingPunct="1"/>
              <a:t>1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E13BBF-5B15-4A4F-B552-73BFA45B71A0}" type="slidenum">
              <a:rPr lang="ru-RU" altLang="en-US">
                <a:latin typeface="Arial" panose="020B0604020202020204" pitchFamily="34" charset="0"/>
              </a:rPr>
              <a:pPr eaLnBrk="1" hangingPunct="1"/>
              <a:t>12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6889DC-27A8-41A8-9C6D-8B062CDDA7C0}" type="slidenum">
              <a:rPr lang="ru-RU" altLang="en-US">
                <a:latin typeface="Arial" panose="020B0604020202020204" pitchFamily="34" charset="0"/>
              </a:rPr>
              <a:pPr eaLnBrk="1" hangingPunct="1"/>
              <a:t>13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11A0A9-1772-42CE-B65D-DFD0165CDAAF}" type="slidenum">
              <a:rPr lang="ru-RU" altLang="en-US">
                <a:latin typeface="Arial" panose="020B0604020202020204" pitchFamily="34" charset="0"/>
              </a:rPr>
              <a:pPr eaLnBrk="1" hangingPunct="1"/>
              <a:t>14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FA3BEC-8F0D-4A1E-9F05-ECC6555E9F90}" type="slidenum">
              <a:rPr lang="ru-RU" altLang="en-US">
                <a:latin typeface="Arial" panose="020B0604020202020204" pitchFamily="34" charset="0"/>
              </a:rPr>
              <a:pPr eaLnBrk="1" hangingPunct="1"/>
              <a:t>15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4076CF8-2673-4575-8746-4E31691ED1AD}" type="slidenum">
              <a:rPr lang="ru-RU" altLang="en-US">
                <a:latin typeface="Arial" panose="020B0604020202020204" pitchFamily="34" charset="0"/>
              </a:rPr>
              <a:pPr eaLnBrk="1" hangingPunct="1"/>
              <a:t>16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AB0DC8-9C86-468D-9CC1-B6608766907A}" type="slidenum">
              <a:rPr lang="ru-RU" altLang="en-US">
                <a:latin typeface="Arial" panose="020B0604020202020204" pitchFamily="34" charset="0"/>
              </a:rPr>
              <a:pPr eaLnBrk="1" hangingPunct="1"/>
              <a:t>17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59CA6B-F98F-4B1B-84AC-0A2A628C7031}" type="slidenum">
              <a:rPr lang="ru-RU" altLang="en-US">
                <a:latin typeface="Arial" panose="020B0604020202020204" pitchFamily="34" charset="0"/>
              </a:rPr>
              <a:pPr eaLnBrk="1" hangingPunct="1"/>
              <a:t>18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CCF986-90D9-4B7A-B938-976AF92AE7DC}" type="slidenum">
              <a:rPr lang="ru-RU" altLang="en-US">
                <a:latin typeface="Arial" panose="020B0604020202020204" pitchFamily="34" charset="0"/>
              </a:rPr>
              <a:pPr eaLnBrk="1" hangingPunct="1"/>
              <a:t>19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D9735A-66EA-4D05-8E03-FA791DE8EAF9}" type="slidenum">
              <a:rPr lang="ru-RU" altLang="en-US">
                <a:latin typeface="Arial" panose="020B0604020202020204" pitchFamily="34" charset="0"/>
              </a:rPr>
              <a:pPr eaLnBrk="1" hangingPunct="1"/>
              <a:t>20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0BAA21-F023-4F8B-A6FD-0D13C9943726}" type="slidenum">
              <a:rPr lang="ru-RU" altLang="en-US">
                <a:latin typeface="Arial" panose="020B0604020202020204" pitchFamily="34" charset="0"/>
              </a:rPr>
              <a:pPr eaLnBrk="1" hangingPunct="1"/>
              <a:t>21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5B544D-0EA4-4DA2-BA99-7EC4390F4880}" type="slidenum">
              <a:rPr lang="ru-RU" altLang="en-US">
                <a:latin typeface="Arial" panose="020B0604020202020204" pitchFamily="34" charset="0"/>
              </a:rPr>
              <a:pPr eaLnBrk="1" hangingPunct="1"/>
              <a:t>3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C63CB3-6593-4A0A-9157-30930F81737E}" type="slidenum">
              <a:rPr lang="ru-RU" altLang="en-US">
                <a:latin typeface="Arial" panose="020B0604020202020204" pitchFamily="34" charset="0"/>
              </a:rPr>
              <a:pPr eaLnBrk="1" hangingPunct="1"/>
              <a:t>4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821374-1997-44AF-BEA0-C3D7EECC02C6}" type="slidenum">
              <a:rPr lang="ru-RU" altLang="en-US">
                <a:latin typeface="Arial" panose="020B0604020202020204" pitchFamily="34" charset="0"/>
              </a:rPr>
              <a:pPr eaLnBrk="1" hangingPunct="1"/>
              <a:t>5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21D909-026B-4F7F-8452-D86984D90D02}" type="slidenum">
              <a:rPr lang="ru-RU" altLang="en-US">
                <a:latin typeface="Arial" panose="020B0604020202020204" pitchFamily="34" charset="0"/>
              </a:rPr>
              <a:pPr eaLnBrk="1" hangingPunct="1"/>
              <a:t>7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ED13EE-A821-4EFC-9509-A51D5718815B}" type="slidenum">
              <a:rPr lang="ru-RU" altLang="en-US">
                <a:latin typeface="Arial" panose="020B0604020202020204" pitchFamily="34" charset="0"/>
              </a:rPr>
              <a:pPr eaLnBrk="1" hangingPunct="1"/>
              <a:t>8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9699F0-9B83-4614-BFCD-C0FC21617A21}" type="slidenum">
              <a:rPr lang="ru-RU" altLang="en-US">
                <a:latin typeface="Arial" panose="020B0604020202020204" pitchFamily="34" charset="0"/>
              </a:rPr>
              <a:pPr eaLnBrk="1" hangingPunct="1"/>
              <a:t>9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830EA0-1E63-4520-8E5E-0CFAE35D1EAF}" type="slidenum">
              <a:rPr lang="ru-RU" altLang="en-US">
                <a:latin typeface="Arial" panose="020B0604020202020204" pitchFamily="34" charset="0"/>
              </a:rPr>
              <a:pPr eaLnBrk="1" hangingPunct="1"/>
              <a:t>10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9AC4C5-658A-48CB-8E4D-4303D5C59D61}" type="slidenum">
              <a:rPr lang="ru-RU" altLang="en-US">
                <a:latin typeface="Arial" panose="020B0604020202020204" pitchFamily="34" charset="0"/>
              </a:rPr>
              <a:pPr eaLnBrk="1" hangingPunct="1"/>
              <a:t>11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9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2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68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069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16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0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93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99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3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2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0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8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25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8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5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6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94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734144"/>
            <a:ext cx="7772400" cy="182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>
                <a:solidFill>
                  <a:srgbClr val="FCFDE7"/>
                </a:solidFill>
              </a:rPr>
              <a:t>Техника первой доврачебной помощи: непрямой массаж сердца, искусственная вентиляция легких по способу «рот в рот» и «рот в нос».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6427E1-90A8-4016-91EA-2B75E7CD8C97}" type="slidenum">
              <a:rPr lang="ru-RU" altLang="en-US">
                <a:latin typeface="Arial" panose="020B0604020202020204" pitchFamily="34" charset="0"/>
              </a:rPr>
              <a:pPr eaLnBrk="1" hangingPunct="1"/>
              <a:t>1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993260C-68AA-2B49-A274-FDFC290980F5}"/>
              </a:ext>
            </a:extLst>
          </p:cNvPr>
          <p:cNvSpPr txBox="1"/>
          <p:nvPr/>
        </p:nvSpPr>
        <p:spPr>
          <a:xfrm>
            <a:off x="975767" y="-55009"/>
            <a:ext cx="5563396" cy="1163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pic>
        <p:nvPicPr>
          <p:cNvPr id="3" name="Рисунок 3">
            <a:extLst>
              <a:ext uri="{FF2B5EF4-FFF2-40B4-BE49-F238E27FC236}">
                <a16:creationId xmlns="" xmlns:a16="http://schemas.microsoft.com/office/drawing/2014/main" id="{3C364FDE-C52B-FB4E-92F2-D0E90B6EC0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0362" cy="11080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/>
              <a:t>Искусственная вентиляция легких по способу «изо рта в нос»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150E54-4844-49E8-A7FA-5CDA4CE0A473}" type="slidenum">
              <a:rPr lang="ru-RU" altLang="en-US">
                <a:latin typeface="Arial" panose="020B0604020202020204" pitchFamily="34" charset="0"/>
              </a:rPr>
              <a:pPr eaLnBrk="1" hangingPunct="1"/>
              <a:t>10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12292" name="Picture 4" descr="image0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7239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429500" cy="28527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6000" b="1" dirty="0"/>
              <a:t>Массаж сердца</a:t>
            </a:r>
            <a:r>
              <a:rPr lang="ru-RU" sz="6000" dirty="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124200"/>
            <a:ext cx="7429500" cy="137477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dirty="0"/>
              <a:t>механическое воздействие на сердце после его остановки с целью восстановления его деятельности и поддержания непрерывного кровотока до возобновления работы сердца.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9D83BA-59D2-4FFD-9AF7-9C701A004CE9}" type="slidenum">
              <a:rPr lang="ru-RU" altLang="en-US">
                <a:latin typeface="Arial" panose="020B0604020202020204" pitchFamily="34" charset="0"/>
              </a:rPr>
              <a:pPr eaLnBrk="1" hangingPunct="1"/>
              <a:t>11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Виды массажа сердца: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непрямой, или наружный (закрытый)</a:t>
            </a:r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r>
              <a:rPr lang="ru-RU" dirty="0"/>
              <a:t>прямой, или внутренний (открытый)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6DE92A-5347-4395-ACAB-E2BF9EB337EB}" type="slidenum">
              <a:rPr lang="ru-RU" altLang="en-US">
                <a:latin typeface="Arial" panose="020B0604020202020204" pitchFamily="34" charset="0"/>
              </a:rPr>
              <a:pPr eaLnBrk="1" hangingPunct="1"/>
              <a:t>12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9144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Непрямой массаж сердца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1994D2-4C95-4A45-A3DF-956FE7C187B7}" type="slidenum">
              <a:rPr lang="ru-RU" altLang="en-US">
                <a:latin typeface="Arial" panose="020B0604020202020204" pitchFamily="34" charset="0"/>
              </a:rPr>
              <a:pPr eaLnBrk="1" hangingPunct="1"/>
              <a:t>13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15365" name="Picture 4" descr="image0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458200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868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Непрямой массаж сердца: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610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основан на том, что при нажатии на грудь спереди назад сердце, расположенное между грудиной и позвоночником, сдавливается настолько, что кровь из его полостей поступает в сосуды. После прекращения надавливания сердце расправляется и в полости его поступает венозная кровь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D37A8D-5D90-45D3-8818-8AB3E8EF9DF5}" type="slidenum">
              <a:rPr lang="ru-RU" altLang="en-US">
                <a:latin typeface="Arial" panose="020B0604020202020204" pitchFamily="34" charset="0"/>
              </a:rPr>
              <a:pPr eaLnBrk="1" hangingPunct="1"/>
              <a:t>14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534400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/>
              <a:t>Правильный выбор места приложения силы к грудной клетке пострадавшего</a:t>
            </a:r>
            <a:r>
              <a:rPr lang="ru-RU" dirty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A69CF3-09FA-4E93-8636-D13CAFB094B5}" type="slidenum">
              <a:rPr lang="ru-RU" altLang="en-US">
                <a:latin typeface="Arial" panose="020B0604020202020204" pitchFamily="34" charset="0"/>
              </a:rPr>
              <a:pPr eaLnBrk="1" hangingPunct="1"/>
              <a:t>15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17413" name="Picture 4" descr="image0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4676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7268" y="256180"/>
            <a:ext cx="7429499" cy="147857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/>
              <a:t>Правильный выбор места приложения силы к грудной клетке пострадавшего</a:t>
            </a:r>
            <a:r>
              <a:rPr lang="ru-RU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8382000" cy="354171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Это нижняя половина грудины тотчас над мечевидным отростком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 Руки массирующего должны быть правильно расположены: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dirty="0"/>
              <a:t>* проксимальную часть ладони одной руки устанавливают на нижней половине грудины,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dirty="0"/>
              <a:t>* ладонь другой руки помещают на тыл первой, перпендикулярно к ее оси;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dirty="0"/>
              <a:t>* пальцы первой кисти должны быть слегка приподняты и не оказывать давления на грудную клетку пострадавшего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B3BC9E-EB50-4AF3-BA7C-158815DA5B01}" type="slidenum">
              <a:rPr lang="ru-RU" altLang="en-US">
                <a:latin typeface="Arial" panose="020B0604020202020204" pitchFamily="34" charset="0"/>
              </a:rPr>
              <a:pPr eaLnBrk="1" hangingPunct="1"/>
              <a:t>16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/>
              <a:t>Техника непрямого массажа сердца: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23FFB5-D0B4-4A98-BE20-EB0A2FB2C5C4}" type="slidenum">
              <a:rPr lang="ru-RU" altLang="en-US">
                <a:latin typeface="Arial" panose="020B0604020202020204" pitchFamily="34" charset="0"/>
              </a:rPr>
              <a:pPr eaLnBrk="1" hangingPunct="1"/>
              <a:t>17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19460" name="Picture 4" descr="image0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89050"/>
            <a:ext cx="64008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/>
              <a:t>Техника непрямого массажа сердца: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8392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руки должны быть выпрямлены в локтевых суставах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производящий массаж должен стоять достаточно высоко (иногда на стуле, табурете, подставке, если больной лежит на высокой кровати или на операционном столе), как бы нависая своим телом над пострадавшим и оказывая давление на грудину не только усилием рук, но и весом своего тела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сила нажатия должна быть достаточной, для того чтобы сместить грудину по направлению к позвоночнику на 4-6 см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темп массажа должен быть таким, чтобы обеспечить не менее 60 сжатий сердца в 1 минуту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8E5B3F-14D2-42DD-B1E3-3FD18090875D}" type="slidenum">
              <a:rPr lang="ru-RU" altLang="en-US">
                <a:latin typeface="Arial" panose="020B0604020202020204" pitchFamily="34" charset="0"/>
              </a:rPr>
              <a:pPr eaLnBrk="1" hangingPunct="1"/>
              <a:t>18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/>
              <a:t>Техника непрямого массажа сердца: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9154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При проведении реанимации двумя лицами массирующий сдавливает грудную клетку 5 раз с частотой примерно 1 раз в 1 секунду, после чего второй оказывающий помощь делает один энергичный и быстрый выдох изо рта в рот или в нос пострадавшего. В 1 мин осуществляется 12 таких циклов.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/>
              <a:t>Если реанимацию проводит один человек, то указанный режим реанимационных мероприятий становится невыполнимым; реаниматор вынужден проводить непрямой массаж сердца в более частом ритме – примерно 15 сжатий сердца за 12 секунд, затем за 3 секунды осуществляется 2 энергичных вдувания воздуха в легкие; в 1 мин выполняется 4 таких цикла, а в итоге – 60 сжатий сердца и 8 вдохов</a:t>
            </a:r>
            <a:r>
              <a:rPr lang="ru-RU" sz="2400" dirty="0"/>
              <a:t>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CD444D-3B1D-4D7C-92DA-11F161CBD8D8}" type="slidenum">
              <a:rPr lang="ru-RU" altLang="en-US">
                <a:latin typeface="Arial" panose="020B0604020202020204" pitchFamily="34" charset="0"/>
              </a:rPr>
              <a:pPr eaLnBrk="1" hangingPunct="1"/>
              <a:t>19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020B9A-9645-D64D-AD2A-9B14A0DE0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655719" cy="2387600"/>
          </a:xfrm>
        </p:spPr>
        <p:txBody>
          <a:bodyPr/>
          <a:lstStyle/>
          <a:p>
            <a:r>
              <a:rPr lang="ru-RU" b="1" i="0" dirty="0">
                <a:effectLst/>
                <a:latin typeface="Trebuchet MS" panose="020B0603020202020204" pitchFamily="34" charset="0"/>
              </a:rPr>
              <a:t>Искусственная вентиляция легких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5989D6-716D-3342-903D-1252DE81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7579519" cy="1655762"/>
          </a:xfrm>
        </p:spPr>
        <p:txBody>
          <a:bodyPr>
            <a:normAutofit fontScale="85000" lnSpcReduction="10000"/>
          </a:bodyPr>
          <a:lstStyle/>
          <a:p>
            <a:endParaRPr lang="ru-RU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Искусственная вентиляция легких (</a:t>
            </a:r>
            <a:r>
              <a:rPr lang="af-ZA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Controlled mechanical ventilation — CMV) — </a:t>
            </a:r>
            <a:r>
              <a:rPr lang="ru-RU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метод, с помощью которого восстанавливаются и поддерживаются нарушенные функции легких — вентиляция и газообмен.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13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При попадании воздуха в желудок: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C75B3B-6E26-4E85-9A4F-C6CBAFD8D717}" type="slidenum">
              <a:rPr lang="ru-RU" altLang="en-US">
                <a:latin typeface="Arial" panose="020B0604020202020204" pitchFamily="34" charset="0"/>
              </a:rPr>
              <a:pPr eaLnBrk="1" hangingPunct="1"/>
              <a:t>20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22533" name="Picture 4" descr="image0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84275"/>
            <a:ext cx="6477000" cy="567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При попадании воздуха в желудок: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8382000" cy="4876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При попадании большого количества воздуха не в легкие, а в желудок, вздутие последнего затруднит спасение больного. </a:t>
            </a:r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r>
              <a:rPr lang="ru-RU" dirty="0"/>
              <a:t>Поэтому целесообразно периодически освобождать его желудок от воздуха, надавливая на </a:t>
            </a:r>
            <a:r>
              <a:rPr lang="ru-RU" dirty="0" err="1"/>
              <a:t>эпигастральную</a:t>
            </a:r>
            <a:r>
              <a:rPr lang="ru-RU" dirty="0"/>
              <a:t> (подложечную) область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D38A3B-10DE-4D9F-A17E-94C07B83D383}" type="slidenum">
              <a:rPr lang="ru-RU" altLang="en-US">
                <a:latin typeface="Arial" panose="020B0604020202020204" pitchFamily="34" charset="0"/>
              </a:rPr>
              <a:pPr eaLnBrk="1" hangingPunct="1"/>
              <a:t>21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87C250-BD31-DA42-A2EC-E3594C7B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89" y="1619754"/>
            <a:ext cx="7429500" cy="2852737"/>
          </a:xfrm>
        </p:spPr>
        <p:txBody>
          <a:bodyPr>
            <a:noAutofit/>
          </a:bodyPr>
          <a:lstStyle/>
          <a:p>
            <a:r>
              <a:rPr lang="ru-RU" sz="2400" b="1" i="0" dirty="0">
                <a:effectLst/>
                <a:latin typeface="+mn-lt"/>
              </a:rPr>
              <a:t>Прекращение массажа сердца</a:t>
            </a:r>
            <a:r>
              <a:rPr lang="ru-RU" sz="2400" b="0" i="0" dirty="0">
                <a:effectLst/>
                <a:latin typeface="+mn-lt"/>
              </a:rPr>
              <a:t> и других реанимационных мероприятий можно считать оправданным, если у больного, находящегося в состоянии клини­ческой смерти, не удается достичь восстановления периферического кровообращения в течение 10—15 мин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559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B49306-3B8E-874C-A431-F01AC21CA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1" y="2042254"/>
            <a:ext cx="7429499" cy="2429482"/>
          </a:xfrm>
        </p:spPr>
        <p:txBody>
          <a:bodyPr>
            <a:normAutofit/>
          </a:bodyPr>
          <a:lstStyle/>
          <a:p>
            <a:r>
              <a:rPr lang="x-none" sz="6600"/>
              <a:t>Спасибо за внимание!!!</a:t>
            </a:r>
            <a:endParaRPr lang="ru-RU" sz="6600"/>
          </a:p>
        </p:txBody>
      </p:sp>
    </p:spTree>
    <p:extLst>
      <p:ext uri="{BB962C8B-B14F-4D97-AF65-F5344CB8AC3E}">
        <p14:creationId xmlns:p14="http://schemas.microsoft.com/office/powerpoint/2010/main" val="238535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371600"/>
            <a:ext cx="7218759" cy="147857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Три преимущества: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819400"/>
            <a:ext cx="7429499" cy="354171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/>
              <a:t>в выдыхаемом </a:t>
            </a:r>
            <a:r>
              <a:rPr lang="x-none" sz="2800"/>
              <a:t>воздухе</a:t>
            </a:r>
            <a:r>
              <a:rPr lang="ru-RU" sz="2800" dirty="0"/>
              <a:t> содержание кислорода достигает 17%, что достаточно для усвоения легкими пострадавшего;</a:t>
            </a:r>
            <a:br>
              <a:rPr lang="ru-RU" sz="2800" dirty="0"/>
            </a:br>
            <a:endParaRPr lang="ru-RU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/>
              <a:t>в выдыхаемом воздухе содержание углекислого газа - до 4%. Указанный газ, поступая в легкие пострадавшего, возбуждает его дыхательный центр в центральной нервной системе и стимулирует восстановление спонтанного (самостоятельного) дыхания;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/>
              <a:t>по сравнению с другими приемами обеспечивает больший объем поступающего воздуха в легкие пострадавшего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31CC54-9AA0-4417-8A9B-1BBB8B8453A1}" type="slidenum">
              <a:rPr lang="ru-RU" altLang="en-US">
                <a:latin typeface="Arial" panose="020B0604020202020204" pitchFamily="34" charset="0"/>
              </a:rPr>
              <a:pPr eaLnBrk="1" hangingPunct="1"/>
              <a:t>3</a:t>
            </a:fld>
            <a:endParaRPr lang="ru-RU" altLang="en-US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2D2A72E-EF19-EB4B-8B1E-933C2CE18CDB}"/>
              </a:ext>
            </a:extLst>
          </p:cNvPr>
          <p:cNvSpPr txBox="1"/>
          <p:nvPr/>
        </p:nvSpPr>
        <p:spPr>
          <a:xfrm>
            <a:off x="990600" y="304800"/>
            <a:ext cx="8532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x-none" sz="4000" b="1"/>
              <a:t>Способ  </a:t>
            </a:r>
            <a:r>
              <a:rPr lang="ru-RU" sz="4000" b="1" dirty="0"/>
              <a:t>«рот в рот» и «рот в </a:t>
            </a:r>
            <a:r>
              <a:rPr lang="x-none" sz="4000" b="1"/>
              <a:t>нос»</a:t>
            </a:r>
            <a:r>
              <a:rPr lang="ru-RU" sz="4400" u="sng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429499" cy="147857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/>
              <a:t>Единственный недостаток </a:t>
            </a:r>
            <a:endParaRPr lang="ru-RU" sz="4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49487"/>
            <a:ext cx="7294959" cy="3541714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ru-RU" dirty="0" err="1"/>
              <a:t>Наличи</a:t>
            </a:r>
            <a:r>
              <a:rPr lang="x-none"/>
              <a:t>е </a:t>
            </a:r>
            <a:r>
              <a:rPr lang="ru-RU" dirty="0"/>
              <a:t>психологического барьера - тяжело заставить себя дышать в рот или в нос другому, порой чужому и незнакомому человеку, особенно если предварительно у того возникла рвота</a:t>
            </a:r>
          </a:p>
          <a:p>
            <a:pPr eaLnBrk="1" hangingPunct="1">
              <a:defRPr/>
            </a:pPr>
            <a:endParaRPr lang="ru-RU" dirty="0"/>
          </a:p>
          <a:p>
            <a:pPr marL="0" indent="0" eaLnBrk="1" hangingPunct="1">
              <a:buNone/>
              <a:defRPr/>
            </a:pPr>
            <a:r>
              <a:rPr lang="x-none"/>
              <a:t>Note bene: </a:t>
            </a:r>
            <a:r>
              <a:rPr lang="ru-RU" dirty="0"/>
              <a:t>этот барьер надо преодолеть в любом случае, во имя спасения жизни умирающего человека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CEBB36-5B5E-4F9F-9370-BBE72B24C421}" type="slidenum">
              <a:rPr lang="ru-RU" altLang="en-US">
                <a:latin typeface="Arial" panose="020B0604020202020204" pitchFamily="34" charset="0"/>
              </a:rPr>
              <a:pPr eaLnBrk="1" hangingPunct="1"/>
              <a:t>4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Подготовка к проведению искусственного дыхания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43B402-72A3-4955-A4C8-BB3F6B640F88}" type="slidenum">
              <a:rPr lang="ru-RU" altLang="en-US">
                <a:latin typeface="Arial" panose="020B0604020202020204" pitchFamily="34" charset="0"/>
              </a:rPr>
              <a:pPr eaLnBrk="1" hangingPunct="1"/>
              <a:t>5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7173" name="Picture 4" descr="image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82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0A431E3-C7E5-D14C-93AD-972AA94B5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373" y="-764005"/>
            <a:ext cx="7429466" cy="3429000"/>
          </a:xfrm>
        </p:spPr>
        <p:txBody>
          <a:bodyPr/>
          <a:lstStyle/>
          <a:p>
            <a:r>
              <a:rPr lang="x-none"/>
              <a:t>Шаг 1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CD052C9-D639-1346-85A5-2AF02B0F2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373" y="2664995"/>
            <a:ext cx="7428344" cy="1371599"/>
          </a:xfrm>
        </p:spPr>
        <p:txBody>
          <a:bodyPr>
            <a:noAutofit/>
          </a:bodyPr>
          <a:lstStyle/>
          <a:p>
            <a:r>
              <a:rPr lang="ru-RU" sz="1600" b="0" i="0"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Прежде чем начать эту процедуру, надо уложить постра­давшего на спину, чтобы его воздухоносные пути были свободны для прохождения воздуха. Для этого его голову максимально запрокинуть назад. Для этого подкладывают одну руку под ше</a:t>
            </a:r>
            <a:r>
              <a:rPr lang="ru-RU" sz="1600" b="0" i="0">
                <a:effectLst/>
                <a:latin typeface="tahoma" panose="020B0604030504040204" pitchFamily="34" charset="0"/>
              </a:rPr>
              <a:t>ю, а другой надавливают на те­мя. В результате корень языка отодвигается от задней стенки гортани и восстанавливается проходимость дыхательных путей.</a:t>
            </a:r>
          </a:p>
          <a:p>
            <a:r>
              <a:rPr lang="ru-RU" sz="1600" b="0" i="0">
                <a:effectLst/>
                <a:latin typeface="tahoma" panose="020B0604030504040204" pitchFamily="34" charset="0"/>
              </a:rPr>
              <a:t>При сжатых челюстях надо выдвинуть ниж­нюю вперед и, надавливая на подбородок, раскрыть рот, затем очистить салфеткой ротовую полость от слюны или рвотных </a:t>
            </a:r>
            <a:r>
              <a:rPr lang="x-none" sz="1600" b="0" i="0">
                <a:effectLst/>
                <a:latin typeface="tahoma" panose="020B0604030504040204" pitchFamily="34" charset="0"/>
              </a:rPr>
              <a:t>масс .</a:t>
            </a:r>
            <a:endParaRPr lang="ru-RU" sz="1600" b="0" i="0">
              <a:effectLst/>
              <a:latin typeface="tahoma" panose="020B0604030504040204" pitchFamily="34" charset="0"/>
            </a:endParaRPr>
          </a:p>
          <a:p>
            <a:r>
              <a:rPr lang="ru-RU" sz="1600" b="0" i="0">
                <a:effectLst/>
                <a:latin typeface="tahoma" panose="020B0604030504040204" pitchFamily="34" charset="0"/>
              </a:rPr>
              <a:t>Если язык все же западает, его прошивают или прокалывают английской булавкой и фиксируют к воротнику одежды. С этой же целью можно также прибинтовать язык вместе с нижней челюстью к </a:t>
            </a:r>
            <a:r>
              <a:rPr lang="x-none" sz="1600" b="0" i="0">
                <a:effectLst/>
                <a:latin typeface="tahoma" panose="020B0604030504040204" pitchFamily="34" charset="0"/>
              </a:rPr>
              <a:t>шее .</a:t>
            </a:r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278899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56059" y="206985"/>
            <a:ext cx="7429499" cy="1478570"/>
          </a:xfrm>
        </p:spPr>
        <p:txBody>
          <a:bodyPr/>
          <a:lstStyle/>
          <a:p>
            <a:pPr eaLnBrk="1" hangingPunct="1">
              <a:defRPr/>
            </a:pPr>
            <a:r>
              <a:rPr lang="x-none"/>
              <a:t>Шаг 2</a:t>
            </a: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89536" cy="354171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Встать с правой </a:t>
            </a:r>
            <a:r>
              <a:rPr lang="ru-RU" dirty="0" smtClean="0"/>
              <a:t>стороны</a:t>
            </a:r>
            <a:endParaRPr lang="ru-RU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Левой рукой придерживая голову пострадавшего в запрокинутом положении, одновременно прикрывают пальцами носовые </a:t>
            </a:r>
            <a:r>
              <a:rPr lang="x-none" smtClean="0"/>
              <a:t>ходы</a:t>
            </a:r>
            <a:endParaRPr lang="ru-RU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 Правой рукой следует выдвинуть вперед и вверх нижнюю челюсть. При этом очень важна следующая манипуляция:</a:t>
            </a:r>
            <a:br>
              <a:rPr lang="ru-RU" dirty="0"/>
            </a:br>
            <a:r>
              <a:rPr lang="ru-RU" dirty="0"/>
              <a:t>          а) большим и средним пальцами придерживают челюсть за скуловые дуги;</a:t>
            </a:r>
            <a:br>
              <a:rPr lang="ru-RU" dirty="0"/>
            </a:br>
            <a:r>
              <a:rPr lang="ru-RU" dirty="0"/>
              <a:t>          б) указательным пальцем приоткрывают ротовую полость;</a:t>
            </a:r>
            <a:br>
              <a:rPr lang="ru-RU" dirty="0"/>
            </a:br>
            <a:r>
              <a:rPr lang="ru-RU" dirty="0"/>
              <a:t>          в) кончиками безымянного пальца и мизинца (4 и 5 пальцы) контролируют удары пульса на сонной артерии.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791317-AC2A-4BA7-A3E9-68ED8A987BB6}" type="slidenum">
              <a:rPr lang="ru-RU" altLang="en-US">
                <a:latin typeface="Arial" panose="020B0604020202020204" pitchFamily="34" charset="0"/>
              </a:rPr>
              <a:pPr eaLnBrk="1" hangingPunct="1"/>
              <a:t>7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762000"/>
          </a:xfrm>
        </p:spPr>
        <p:txBody>
          <a:bodyPr/>
          <a:lstStyle/>
          <a:p>
            <a:pPr eaLnBrk="1" hangingPunct="1">
              <a:defRPr/>
            </a:pPr>
            <a:r>
              <a:rPr lang="x-none"/>
              <a:t>Шаг 3</a:t>
            </a:r>
            <a:endParaRPr lang="ru-R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21632" y="1295400"/>
            <a:ext cx="8522368" cy="521368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сделать глубокий </a:t>
            </a:r>
            <a:r>
              <a:rPr lang="x-none"/>
              <a:t>вдох</a:t>
            </a:r>
            <a:endParaRPr lang="ru-RU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рот пострадавшего предварительно с гигиенической целью накрыть любой чистой </a:t>
            </a:r>
            <a:r>
              <a:rPr lang="x-none"/>
              <a:t>материей</a:t>
            </a:r>
            <a:r>
              <a:rPr lang="ru-RU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Обхватив губами рот пострадавшего, произвести </a:t>
            </a:r>
            <a:r>
              <a:rPr lang="x-none"/>
              <a:t>вдувание</a:t>
            </a:r>
            <a:r>
              <a:rPr lang="ru-RU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В момент вдувания глазами контролировать подъем грудной клетки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x-none"/>
              <a:t>   </a:t>
            </a:r>
            <a:r>
              <a:rPr lang="ru-RU" dirty="0"/>
              <a:t>Частота дыхательных циклов 12-15 в 1 минуту, т.е. одно вдувание за 5 секунд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при появлении признаков самостоятельного дыхания у пострадавшего ИВЛ сразу не прекращают, продолжая до тех пор пока число самостоятельных вдохов не будет соответствовать 12-15 в I минуту.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88531" y="108118"/>
            <a:ext cx="578317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C3041E-5FCD-4FA8-AD27-0DDB9E653BCE}" type="slidenum">
              <a:rPr lang="ru-RU" altLang="en-US">
                <a:latin typeface="Arial" panose="020B0604020202020204" pitchFamily="34" charset="0"/>
              </a:rPr>
              <a:pPr eaLnBrk="1" hangingPunct="1"/>
              <a:t>8</a:t>
            </a:fld>
            <a:endParaRPr lang="ru-RU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/>
              <a:t>Искусственная вентиляция легких по способу «изо рта в рот»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781998-DED2-439C-9980-4054716D16D7}" type="slidenum">
              <a:rPr lang="ru-RU" altLang="en-US">
                <a:latin typeface="Arial" panose="020B0604020202020204" pitchFamily="34" charset="0"/>
              </a:rPr>
              <a:pPr eaLnBrk="1" hangingPunct="1"/>
              <a:t>9</a:t>
            </a:fld>
            <a:endParaRPr lang="ru-RU" altLang="en-US">
              <a:latin typeface="Arial" panose="020B0604020202020204" pitchFamily="34" charset="0"/>
            </a:endParaRPr>
          </a:p>
        </p:txBody>
      </p:sp>
      <p:pic>
        <p:nvPicPr>
          <p:cNvPr id="11268" name="Picture 4" descr="image00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6477000" cy="554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T4CTUPCNHN5M-1247183403-1247</_dlc_DocId>
    <_dlc_DocIdUrl xmlns="c71519f2-859d-46c1-a1b6-2941efed936d">
      <Url>http://xn--44-6kcadhwnl3cfdx.xn--p1ai/chuhloma/Ved/1/obrasovanie/distanzionnoe/_layouts/15/DocIdRedir.aspx?ID=T4CTUPCNHN5M-1247183403-1247</Url>
      <Description>T4CTUPCNHN5M-1247183403-1247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A523980-1BD6-460C-A90C-6E7A5978DE48}"/>
</file>

<file path=customXml/itemProps2.xml><?xml version="1.0" encoding="utf-8"?>
<ds:datastoreItem xmlns:ds="http://schemas.openxmlformats.org/officeDocument/2006/customXml" ds:itemID="{2E853BAF-CAC4-4D1C-86ED-D6963C52A673}"/>
</file>

<file path=customXml/itemProps3.xml><?xml version="1.0" encoding="utf-8"?>
<ds:datastoreItem xmlns:ds="http://schemas.openxmlformats.org/officeDocument/2006/customXml" ds:itemID="{20DC269E-9368-4776-B303-A136A8621D23}"/>
</file>

<file path=customXml/itemProps4.xml><?xml version="1.0" encoding="utf-8"?>
<ds:datastoreItem xmlns:ds="http://schemas.openxmlformats.org/officeDocument/2006/customXml" ds:itemID="{75B41FC9-93FA-47D4-9DC7-4865592AE1FA}"/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140</TotalTime>
  <Words>835</Words>
  <Application>Microsoft Office PowerPoint</Application>
  <PresentationFormat>Экран (4:3)</PresentationFormat>
  <Paragraphs>105</Paragraphs>
  <Slides>23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Контур</vt:lpstr>
      <vt:lpstr>Техника первой доврачебной помощи: непрямой массаж сердца, искусственная вентиляция легких по способу «рот в рот» и «рот в нос». </vt:lpstr>
      <vt:lpstr>Искусственная вентиляция легких</vt:lpstr>
      <vt:lpstr>Три преимущества:</vt:lpstr>
      <vt:lpstr>Единственный недостаток </vt:lpstr>
      <vt:lpstr>Подготовка к проведению искусственного дыхания </vt:lpstr>
      <vt:lpstr>Шаг 1</vt:lpstr>
      <vt:lpstr>Шаг 2</vt:lpstr>
      <vt:lpstr>Шаг 3</vt:lpstr>
      <vt:lpstr>Искусственная вентиляция легких по способу «изо рта в рот» </vt:lpstr>
      <vt:lpstr>Искусственная вентиляция легких по способу «изо рта в нос» </vt:lpstr>
      <vt:lpstr>Массаж сердца </vt:lpstr>
      <vt:lpstr>Виды массажа сердца: </vt:lpstr>
      <vt:lpstr>Непрямой массаж сердца </vt:lpstr>
      <vt:lpstr>Непрямой массаж сердца:</vt:lpstr>
      <vt:lpstr>Правильный выбор места приложения силы к грудной клетке пострадавшего </vt:lpstr>
      <vt:lpstr>Правильный выбор места приложения силы к грудной клетке пострадавшего </vt:lpstr>
      <vt:lpstr>Техника непрямого массажа сердца:</vt:lpstr>
      <vt:lpstr>Техника непрямого массажа сердца:</vt:lpstr>
      <vt:lpstr>Техника непрямого массажа сердца:</vt:lpstr>
      <vt:lpstr>При попадании воздуха в желудок: </vt:lpstr>
      <vt:lpstr>При попадании воздуха в желудок: </vt:lpstr>
      <vt:lpstr>Прекращение массажа сердца и других реанимационных мероприятий можно считать оправданным, если у больного, находящегося в состоянии клини­ческой смерти, не удается достичь восстановления периферического кровообращения в течение 10—15 мин</vt:lpstr>
      <vt:lpstr>Спасибо за внимание!!!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Асикоша</dc:creator>
  <cp:lastModifiedBy>Валя</cp:lastModifiedBy>
  <cp:revision>12</cp:revision>
  <cp:lastPrinted>1601-01-01T00:00:00Z</cp:lastPrinted>
  <dcterms:created xsi:type="dcterms:W3CDTF">2010-06-02T16:59:05Z</dcterms:created>
  <dcterms:modified xsi:type="dcterms:W3CDTF">2020-05-09T17:51:05Z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0x010100E23D157FCDDD7C4699D79C50E3755AEC</vt:lpwstr>
  </property>
  <property fmtid="{D5CDD505-2E9C-101B-9397-08002B2CF9AE}" pid="4" name="_dlc_DocIdItemGuid">
    <vt:lpwstr>08bf02f3-94f8-4fa3-9262-80e78d6753e6</vt:lpwstr>
  </property>
</Properties>
</file>