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25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sldIdLst>
    <p:sldId id="306" r:id="rId2"/>
    <p:sldId id="258" r:id="rId3"/>
    <p:sldId id="257" r:id="rId4"/>
    <p:sldId id="259" r:id="rId5"/>
    <p:sldId id="261" r:id="rId6"/>
    <p:sldId id="262" r:id="rId7"/>
    <p:sldId id="269" r:id="rId8"/>
    <p:sldId id="263" r:id="rId9"/>
    <p:sldId id="264" r:id="rId10"/>
    <p:sldId id="265" r:id="rId11"/>
    <p:sldId id="271" r:id="rId12"/>
    <p:sldId id="272" r:id="rId13"/>
    <p:sldId id="276" r:id="rId14"/>
    <p:sldId id="291" r:id="rId15"/>
    <p:sldId id="273" r:id="rId16"/>
    <p:sldId id="277" r:id="rId17"/>
    <p:sldId id="278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2" r:id="rId26"/>
    <p:sldId id="294" r:id="rId27"/>
    <p:sldId id="296" r:id="rId28"/>
    <p:sldId id="305" r:id="rId29"/>
    <p:sldId id="297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D"/>
    <a:srgbClr val="CCFF33"/>
    <a:srgbClr val="FF0000"/>
    <a:srgbClr val="009900"/>
    <a:srgbClr val="990000"/>
    <a:srgbClr val="FF0066"/>
    <a:srgbClr val="6600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4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F5673F-3ABB-443D-BB32-5D33E5A3322C}" type="datetimeFigureOut">
              <a:rPr lang="ru-RU"/>
              <a:pPr>
                <a:defRPr/>
              </a:pPr>
              <a:t>09.05.2020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37F2AC0-03D6-4BCC-AE6E-9A6C20579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900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34000-6A0F-407C-B3EB-92AB702BF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923F0-C9E1-48FA-BA86-2871C0D87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B3266-70BC-4002-8931-E6650C696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A6DBB-7C7C-4C22-871C-82D99597C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52D4-B1FD-4D55-8A6A-57B805823F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14E59-B1A5-4616-87B5-46DA07A15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A09D0-5023-44A5-AACB-6138ABCB9E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BB3D6-424C-4C84-A072-06569E0CF1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BDEF0-1C75-45EF-AB8F-7DF33B000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CEB7A-655C-4089-847D-6853EEDEF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954-6952-4EB0-923B-A76722ADB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8F98F-720A-482F-B382-F7AF0EBE1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093FA-E1B1-4929-B750-ECD46A33B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B585218-4EC5-4E6F-B2BF-3D8156D63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4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12"/>
          </a:xfrm>
        </p:spPr>
        <p:txBody>
          <a:bodyPr/>
          <a:lstStyle/>
          <a:p>
            <a:pPr>
              <a:defRPr/>
            </a:pPr>
            <a:r>
              <a:rPr lang="ru-RU" sz="4800" dirty="0" smtClean="0">
                <a:solidFill>
                  <a:srgbClr val="CCFF33"/>
                </a:solidFill>
              </a:rPr>
              <a:t>Ранения.</a:t>
            </a:r>
            <a:br>
              <a:rPr lang="ru-RU" sz="4800" dirty="0" smtClean="0">
                <a:solidFill>
                  <a:srgbClr val="CCFF33"/>
                </a:solidFill>
              </a:rPr>
            </a:br>
            <a:r>
              <a:rPr lang="ru-RU" sz="4800" dirty="0" smtClean="0">
                <a:solidFill>
                  <a:srgbClr val="CCFF33"/>
                </a:solidFill>
              </a:rPr>
              <a:t> Виды  и характеристика ранений. </a:t>
            </a:r>
            <a:br>
              <a:rPr lang="ru-RU" sz="4800" dirty="0" smtClean="0">
                <a:solidFill>
                  <a:srgbClr val="CCFF33"/>
                </a:solidFill>
              </a:rPr>
            </a:br>
            <a:r>
              <a:rPr lang="ru-RU" sz="4800" dirty="0" smtClean="0">
                <a:solidFill>
                  <a:srgbClr val="CCFF33"/>
                </a:solidFill>
              </a:rPr>
              <a:t>Основные мероприятия первой помощи при ранениях. </a:t>
            </a:r>
            <a:endParaRPr lang="ru-RU" sz="4800" dirty="0">
              <a:solidFill>
                <a:srgbClr val="CCFF33"/>
              </a:solidFill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6215063" y="4929188"/>
            <a:ext cx="2428875" cy="157162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>
              <a:solidFill>
                <a:srgbClr val="FFFF0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FF3300"/>
                </a:solidFill>
              </a:rPr>
              <a:t>Классификация ран по способу нанесения: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6896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smtClean="0">
                <a:solidFill>
                  <a:srgbClr val="FFFF00"/>
                </a:solidFill>
              </a:rPr>
              <a:t>Огнестрельные раны</a:t>
            </a:r>
            <a:r>
              <a:rPr lang="ru-RU" b="1" i="1" smtClean="0"/>
              <a:t>.</a:t>
            </a:r>
            <a:r>
              <a:rPr lang="ru-RU" smtClean="0"/>
              <a:t> </a:t>
            </a:r>
            <a:r>
              <a:rPr lang="ru-RU" sz="2800" smtClean="0"/>
              <a:t>В мирное время наиболее часто встречаются дробовые ранения, значительно реже пулевые, и крайне редко осколочные. Это очень серьезное повреждение: костей, кожи, клетчатки, сосудов, сухожилий.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23850" y="3933825"/>
            <a:ext cx="3024188" cy="1366838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Огнестрельные </a:t>
            </a:r>
          </a:p>
          <a:p>
            <a:pPr algn="ctr">
              <a:defRPr/>
            </a:pPr>
            <a:r>
              <a:rPr lang="ru-RU" sz="32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раны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076825" y="3213100"/>
            <a:ext cx="3743325" cy="1152525"/>
          </a:xfrm>
          <a:prstGeom prst="rect">
            <a:avLst/>
          </a:prstGeom>
          <a:solidFill>
            <a:srgbClr val="99FFCC"/>
          </a:solidFill>
          <a:ln w="9525">
            <a:solidFill>
              <a:srgbClr val="99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Дробовые</a:t>
            </a:r>
          </a:p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ранения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076825" y="4941888"/>
            <a:ext cx="3816350" cy="1150937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Пулевые</a:t>
            </a:r>
          </a:p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ранения</a:t>
            </a:r>
          </a:p>
        </p:txBody>
      </p:sp>
      <p:sp>
        <p:nvSpPr>
          <p:cNvPr id="12295" name="AutoShape 8"/>
          <p:cNvSpPr>
            <a:spLocks noChangeArrowheads="1"/>
          </p:cNvSpPr>
          <p:nvPr/>
        </p:nvSpPr>
        <p:spPr bwMode="auto">
          <a:xfrm>
            <a:off x="3563938" y="4005263"/>
            <a:ext cx="1368425" cy="215900"/>
          </a:xfrm>
          <a:prstGeom prst="rightArrow">
            <a:avLst>
              <a:gd name="adj1" fmla="val 50000"/>
              <a:gd name="adj2" fmla="val 158456"/>
            </a:avLst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AutoShape 9"/>
          <p:cNvSpPr>
            <a:spLocks noChangeArrowheads="1"/>
          </p:cNvSpPr>
          <p:nvPr/>
        </p:nvSpPr>
        <p:spPr bwMode="auto">
          <a:xfrm>
            <a:off x="3563938" y="5229225"/>
            <a:ext cx="1368425" cy="215900"/>
          </a:xfrm>
          <a:prstGeom prst="rightArrow">
            <a:avLst>
              <a:gd name="adj1" fmla="val 50000"/>
              <a:gd name="adj2" fmla="val 158456"/>
            </a:avLst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FF3300"/>
                </a:solidFill>
              </a:rPr>
              <a:t>Дробовое ранение.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052513"/>
            <a:ext cx="3671887" cy="50736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При дробовом ранении, нанесенном с близкого расстояния, образуется огромная рваная рана, края которой обожжены порохом и дробью.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smtClean="0"/>
          </a:p>
        </p:txBody>
      </p:sp>
      <p:pic>
        <p:nvPicPr>
          <p:cNvPr id="13316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140200" y="1196975"/>
            <a:ext cx="4679950" cy="5327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3300"/>
                </a:solidFill>
              </a:rPr>
              <a:t>Пулевые ранения.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При пулевых ранах входное отверстие округлой формы и сопровождаются большим разрушением ткани.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                              </a:t>
            </a:r>
            <a:r>
              <a:rPr lang="ru-RU" sz="2000" b="1" smtClean="0">
                <a:solidFill>
                  <a:srgbClr val="FFFF00"/>
                </a:solidFill>
              </a:rPr>
              <a:t>Осколочное ранение </a:t>
            </a:r>
            <a:endParaRPr lang="ru-RU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b="1" smtClean="0">
              <a:solidFill>
                <a:srgbClr val="FF33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FFFF00"/>
                </a:solidFill>
              </a:rPr>
              <a:t>Пуля со смещённым центром:                                                   Слепое ранение: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3867150"/>
            <a:ext cx="2446337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860800"/>
            <a:ext cx="3024188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3284538"/>
            <a:ext cx="273685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Задача первой помощи при ранении.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55165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FF3300"/>
                </a:solidFill>
              </a:rPr>
              <a:t>Задачей является остановить кровотечение и предотвратить заражение раны.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В тех случаях, когда кровь из раны вытекает наружу - кровотечение называется </a:t>
            </a:r>
            <a:r>
              <a:rPr lang="ru-RU" b="1" dirty="0" smtClean="0">
                <a:solidFill>
                  <a:srgbClr val="FF3300"/>
                </a:solidFill>
              </a:rPr>
              <a:t>наружным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FFFF00"/>
                </a:solidFill>
              </a:rPr>
              <a:t>При ранах внутренних органов, возникающих при ударе тупым предметом, наблюдаются разрывы печени, селезенки, почек и крупных сосудов.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3300"/>
                </a:solidFill>
              </a:rPr>
              <a:t>В таких случаях происходит </a:t>
            </a:r>
            <a:r>
              <a:rPr lang="ru-RU" b="1" dirty="0" smtClean="0">
                <a:solidFill>
                  <a:srgbClr val="FFFF0D"/>
                </a:solidFill>
              </a:rPr>
              <a:t>внутреннее</a:t>
            </a:r>
            <a:r>
              <a:rPr lang="ru-RU" b="1" dirty="0" smtClean="0">
                <a:solidFill>
                  <a:srgbClr val="FF3300"/>
                </a:solidFill>
              </a:rPr>
              <a:t> </a:t>
            </a:r>
            <a:r>
              <a:rPr lang="ru-RU" dirty="0" smtClean="0">
                <a:solidFill>
                  <a:srgbClr val="FF3300"/>
                </a:solidFill>
              </a:rPr>
              <a:t>кровотечение, под которым подразумевается крово­течение в полости тела.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85225" cy="58658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b="1" smtClean="0">
                <a:solidFill>
                  <a:srgbClr val="FF3300"/>
                </a:solidFill>
              </a:rPr>
              <a:t>АСЕПТИКА</a:t>
            </a:r>
            <a:r>
              <a:rPr lang="ru-RU" smtClean="0">
                <a:solidFill>
                  <a:srgbClr val="FF3300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– это совокупность мероприятий, направленных на предупреждение попадания микробов в рану.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b="1" smtClean="0">
                <a:solidFill>
                  <a:srgbClr val="FF3300"/>
                </a:solidFill>
              </a:rPr>
              <a:t>АНТИСЕПТИКА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- это система мероприятий, направленных на уменьшение количества микробов или их уничтожение в ране.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FFFF00"/>
                </a:solidFill>
              </a:rPr>
              <a:t>Перевязочный материал.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9039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b="1" smtClean="0">
                <a:solidFill>
                  <a:srgbClr val="FF3300"/>
                </a:solidFill>
              </a:rPr>
              <a:t>Индивидуальный перевязочный пакет</a:t>
            </a:r>
            <a:r>
              <a:rPr lang="ru-RU" smtClean="0"/>
              <a:t> -  </a:t>
            </a:r>
            <a:r>
              <a:rPr lang="ru-RU" sz="1800" smtClean="0"/>
              <a:t>выпускаемый медицинской промышленностью, состоит из марлевого бинта шириной 7 см. На одном его конце наглухо закреп­лена ватно-марлевая подушечка размером 9x6 см, а вторая подушечка может свободно двигаться.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b="1" smtClean="0">
                <a:solidFill>
                  <a:srgbClr val="FF3300"/>
                </a:solidFill>
              </a:rPr>
              <a:t>Малая стерильная повязка</a:t>
            </a:r>
            <a:r>
              <a:rPr lang="ru-RU" smtClean="0"/>
              <a:t> - </a:t>
            </a:r>
            <a:r>
              <a:rPr lang="ru-RU" sz="1800" smtClean="0"/>
              <a:t>которая в свернутом виде представляет собой пакет. Содержимое пакета состоит из ватно-марлевой по­душечки, в развернутом виде имеющей размер 24x32 см, к которой одним концом фиксирован марлевый бинт ши­риной 13 см.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mtClean="0"/>
              <a:t> </a:t>
            </a:r>
            <a:r>
              <a:rPr lang="ru-RU" b="1" smtClean="0">
                <a:solidFill>
                  <a:srgbClr val="FF3300"/>
                </a:solidFill>
              </a:rPr>
              <a:t>Стерильный бинт </a:t>
            </a:r>
            <a:r>
              <a:rPr lang="ru-RU" b="1" smtClean="0"/>
              <a:t>-</a:t>
            </a:r>
            <a:r>
              <a:rPr lang="ru-RU" smtClean="0"/>
              <a:t> </a:t>
            </a:r>
            <a:r>
              <a:rPr lang="ru-RU" sz="1800" smtClean="0"/>
              <a:t>не имеет подушечки, он упакован и вскрывается также, как и индивидуальный перевязочный пакет.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000" smtClean="0"/>
              <a:t>В самом крайнем случае, при отсутствии стерильного перевязочного материала и йода,</a:t>
            </a:r>
            <a:r>
              <a:rPr lang="ru-RU" smtClean="0"/>
              <a:t> </a:t>
            </a:r>
            <a:r>
              <a:rPr lang="ru-RU" sz="3600" b="1" smtClean="0">
                <a:solidFill>
                  <a:srgbClr val="FF3300"/>
                </a:solidFill>
              </a:rPr>
              <a:t>проведи несколько раз над огнем (костер, зажженная щепка) кусок чистой белой ткани, косынку, платок</a:t>
            </a:r>
            <a:r>
              <a:rPr lang="ru-RU" smtClean="0"/>
              <a:t> </a:t>
            </a:r>
            <a:r>
              <a:rPr lang="ru-RU" sz="2000" smtClean="0"/>
              <a:t>и т.п. и закрой рану той стороной ткани, которая была обращена к огню.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4000" u="sng" smtClean="0">
                <a:solidFill>
                  <a:srgbClr val="FFFF00"/>
                </a:solidFill>
              </a:rPr>
              <a:t>НЕОБХОДИМО     </a:t>
            </a:r>
            <a:br>
              <a:rPr lang="ru-RU" sz="4000" u="sng" smtClean="0">
                <a:solidFill>
                  <a:srgbClr val="FFFF00"/>
                </a:solidFill>
              </a:rPr>
            </a:br>
            <a:r>
              <a:rPr lang="ru-RU" sz="4000" smtClean="0">
                <a:solidFill>
                  <a:srgbClr val="FFFF00"/>
                </a:solidFill>
              </a:rPr>
              <a:t>                                </a:t>
            </a:r>
            <a:r>
              <a:rPr lang="ru-RU" sz="4000" u="sng" smtClean="0">
                <a:solidFill>
                  <a:srgbClr val="FFFF00"/>
                </a:solidFill>
              </a:rPr>
              <a:t>ЗАПОМНИТЬ: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¯"/>
              <a:defRPr/>
            </a:pPr>
            <a:r>
              <a:rPr lang="ru-RU" b="1" i="1" smtClean="0"/>
              <a:t>Не закрывай рану грязными платками, тряпками, бельем, не заклеивай бумагой, листьями, не прикладывай к ране землю, снег, пыль и т.д. </a:t>
            </a:r>
          </a:p>
          <a:p>
            <a:pPr eaLnBrk="1" hangingPunct="1">
              <a:buFont typeface="Wingdings" pitchFamily="2" charset="2"/>
              <a:buChar char="¯"/>
              <a:defRPr/>
            </a:pPr>
            <a:r>
              <a:rPr lang="ru-RU" b="1" i="1" smtClean="0"/>
              <a:t>Правильная обработка раны препятствуют возникновению  ее осложнений и почти в три раза сокращает время заживления.</a:t>
            </a:r>
            <a:r>
              <a:rPr lang="ru-RU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408738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FF00"/>
                </a:solidFill>
              </a:rPr>
              <a:t>Зачастую каждое ранение сопровождается кровотечением, так как происходит повреждение: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b="1" smtClean="0">
                <a:solidFill>
                  <a:srgbClr val="FF3300"/>
                </a:solidFill>
              </a:rPr>
              <a:t>Капилляров;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ru-RU" b="1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ru-RU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b="1" smtClean="0">
                <a:solidFill>
                  <a:srgbClr val="FF3300"/>
                </a:solidFill>
              </a:rPr>
              <a:t>Артерий;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ru-RU" smtClean="0">
              <a:solidFill>
                <a:srgbClr val="FF3300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ru-RU" smtClean="0">
              <a:solidFill>
                <a:srgbClr val="FF3300"/>
              </a:solidFill>
            </a:endParaRP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b="1" smtClean="0">
                <a:solidFill>
                  <a:srgbClr val="FF3300"/>
                </a:solidFill>
              </a:rPr>
              <a:t>Вен.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b="1" smtClean="0">
              <a:solidFill>
                <a:srgbClr val="FF3300"/>
              </a:solidFill>
            </a:endParaRP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3500438"/>
            <a:ext cx="49149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AutoShape 7"/>
          <p:cNvSpPr>
            <a:spLocks noChangeArrowheads="1"/>
          </p:cNvSpPr>
          <p:nvPr/>
        </p:nvSpPr>
        <p:spPr bwMode="auto">
          <a:xfrm>
            <a:off x="2916238" y="3933825"/>
            <a:ext cx="1079500" cy="71438"/>
          </a:xfrm>
          <a:prstGeom prst="rightArrow">
            <a:avLst>
              <a:gd name="adj1" fmla="val 50000"/>
              <a:gd name="adj2" fmla="val 377775"/>
            </a:avLst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AutoShape 8"/>
          <p:cNvSpPr>
            <a:spLocks noChangeArrowheads="1"/>
          </p:cNvSpPr>
          <p:nvPr/>
        </p:nvSpPr>
        <p:spPr bwMode="auto">
          <a:xfrm>
            <a:off x="2484438" y="5661025"/>
            <a:ext cx="1295400" cy="73025"/>
          </a:xfrm>
          <a:prstGeom prst="rightArrow">
            <a:avLst>
              <a:gd name="adj1" fmla="val 50000"/>
              <a:gd name="adj2" fmla="val 443478"/>
            </a:avLst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0" smtClean="0">
                <a:solidFill>
                  <a:srgbClr val="FF3300"/>
                </a:solidFill>
              </a:rPr>
              <a:t/>
            </a:r>
            <a:br>
              <a:rPr lang="ru-RU" sz="3600" b="0" smtClean="0">
                <a:solidFill>
                  <a:srgbClr val="FF3300"/>
                </a:solidFill>
              </a:rPr>
            </a:br>
            <a:r>
              <a:rPr lang="ru-RU" sz="3600" b="0" smtClean="0">
                <a:solidFill>
                  <a:srgbClr val="FF3300"/>
                </a:solidFill>
              </a:rPr>
              <a:t/>
            </a:r>
            <a:br>
              <a:rPr lang="ru-RU" sz="3600" b="0" smtClean="0">
                <a:solidFill>
                  <a:srgbClr val="FF3300"/>
                </a:solidFill>
              </a:rPr>
            </a:br>
            <a:r>
              <a:rPr lang="ru-RU" sz="4000" b="0" smtClean="0">
                <a:solidFill>
                  <a:srgbClr val="FF3300"/>
                </a:solidFill>
              </a:rPr>
              <a:t>Правила оказание первой помощи при ранениях:</a:t>
            </a:r>
            <a:br>
              <a:rPr lang="ru-RU" sz="4000" b="0" smtClean="0">
                <a:solidFill>
                  <a:srgbClr val="FF3300"/>
                </a:solidFill>
              </a:rPr>
            </a:br>
            <a:endParaRPr lang="ru-RU" sz="4000" b="0" smtClean="0">
              <a:solidFill>
                <a:srgbClr val="FF33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836613"/>
            <a:ext cx="8135938" cy="5832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4000" i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i="1" smtClean="0"/>
              <a:t>1. остановить кровотечение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i="1" smtClean="0"/>
              <a:t>2. промыть рану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i="1" smtClean="0"/>
              <a:t>3. обработать кожу вокруг раны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i="1" smtClean="0"/>
              <a:t>4. наложить  повязку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4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При ранении лица накладывают следующие повязки –пращевидная.</a:t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dirty="0" err="1" smtClean="0">
                <a:solidFill>
                  <a:srgbClr val="FFFF00"/>
                </a:solidFill>
              </a:rPr>
              <a:t>Пращевидная</a:t>
            </a:r>
            <a:r>
              <a:rPr lang="ru-RU" sz="1800" b="1" dirty="0" smtClean="0">
                <a:solidFill>
                  <a:srgbClr val="FFFF00"/>
                </a:solidFill>
              </a:rPr>
              <a:t> повязка на нос</a:t>
            </a:r>
            <a:r>
              <a:rPr lang="ru-RU" sz="1800" dirty="0" smtClean="0">
                <a:solidFill>
                  <a:srgbClr val="FF3300"/>
                </a:solidFill>
              </a:rPr>
              <a:t>                                                          </a:t>
            </a:r>
            <a:r>
              <a:rPr lang="ru-RU" sz="1800" b="1" dirty="0" smtClean="0">
                <a:solidFill>
                  <a:srgbClr val="FFFF00"/>
                </a:solidFill>
              </a:rPr>
              <a:t>Повязка на  подбородок</a:t>
            </a:r>
            <a:r>
              <a:rPr lang="ru-RU" sz="1800" dirty="0" smtClean="0"/>
              <a:t> </a:t>
            </a:r>
            <a:endParaRPr lang="ru-RU" sz="1800" dirty="0" smtClean="0">
              <a:solidFill>
                <a:srgbClr val="FF33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1800" dirty="0" smtClean="0">
              <a:solidFill>
                <a:srgbClr val="FF33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rgbClr val="FF3300"/>
                </a:solidFill>
              </a:rPr>
              <a:t>                                                           </a:t>
            </a:r>
            <a:r>
              <a:rPr lang="ru-RU" sz="1800" b="1" dirty="0" smtClean="0">
                <a:solidFill>
                  <a:srgbClr val="FFFF00"/>
                </a:solidFill>
              </a:rPr>
              <a:t>Повязка на  голову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FF00"/>
                </a:solidFill>
              </a:rPr>
              <a:t>                                                                    </a:t>
            </a:r>
            <a:endParaRPr lang="ru-RU" sz="1800" dirty="0" smtClean="0">
              <a:solidFill>
                <a:srgbClr val="FF33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1800" dirty="0" smtClean="0">
              <a:solidFill>
                <a:srgbClr val="FF33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1800" dirty="0" smtClean="0">
              <a:solidFill>
                <a:srgbClr val="FF33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1800" dirty="0" smtClean="0">
              <a:solidFill>
                <a:srgbClr val="FF33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FF00"/>
                </a:solidFill>
              </a:rPr>
              <a:t>Повязка на правый глаз</a:t>
            </a:r>
            <a:endParaRPr lang="ru-RU" sz="1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dirty="0" smtClean="0"/>
              <a:t>                                     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800" dirty="0" smtClean="0"/>
          </a:p>
        </p:txBody>
      </p:sp>
      <p:pic>
        <p:nvPicPr>
          <p:cNvPr id="21508" name="Picture 4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989138"/>
            <a:ext cx="18716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2133600"/>
            <a:ext cx="1944687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2636838"/>
            <a:ext cx="201612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9750" y="4581525"/>
            <a:ext cx="2160588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AutoShape 9" descr="Наложение повязки на оба глаза"/>
          <p:cNvSpPr>
            <a:spLocks noChangeAspect="1" noChangeArrowheads="1"/>
          </p:cNvSpPr>
          <p:nvPr/>
        </p:nvSpPr>
        <p:spPr bwMode="auto">
          <a:xfrm>
            <a:off x="155575" y="46038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3" name="AutoShape 11" descr="Наложение повязки на оба глаза"/>
          <p:cNvSpPr>
            <a:spLocks noChangeAspect="1" noChangeArrowheads="1"/>
          </p:cNvSpPr>
          <p:nvPr/>
        </p:nvSpPr>
        <p:spPr bwMode="auto">
          <a:xfrm>
            <a:off x="4000500" y="2905125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4" name="AutoShape 13" descr="Наложение повязки на оба глаза"/>
          <p:cNvSpPr>
            <a:spLocks noChangeAspect="1" noChangeArrowheads="1"/>
          </p:cNvSpPr>
          <p:nvPr/>
        </p:nvSpPr>
        <p:spPr bwMode="auto">
          <a:xfrm>
            <a:off x="155575" y="46038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5" name="AutoShape 15" descr="Наложение повязки на оба глаза"/>
          <p:cNvSpPr>
            <a:spLocks noChangeAspect="1" noChangeArrowheads="1"/>
          </p:cNvSpPr>
          <p:nvPr/>
        </p:nvSpPr>
        <p:spPr bwMode="auto">
          <a:xfrm>
            <a:off x="155575" y="46038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26427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4000" b="1" i="1" dirty="0" smtClean="0">
                <a:solidFill>
                  <a:srgbClr val="FF3300"/>
                </a:solidFill>
              </a:rPr>
              <a:t>Рана</a:t>
            </a:r>
            <a:r>
              <a:rPr lang="ru-RU" sz="4000" b="1" i="1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b="1" i="1" dirty="0" smtClean="0">
                <a:solidFill>
                  <a:srgbClr val="FFFF00"/>
                </a:solidFill>
              </a:rPr>
              <a:t>это повреждение тканей организма вследствие механического воздействия, сопровождающиеся нарушением целостности кожи, слизистых оболочек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pPr marL="609600" indent="-609600" algn="ctr" eaLnBrk="1" hangingPunct="1">
              <a:buFont typeface="Wingdings" pitchFamily="2" charset="2"/>
              <a:buNone/>
              <a:defRPr/>
            </a:pPr>
            <a:r>
              <a:rPr lang="ru-RU" sz="2800" b="1" i="1" u="sng" dirty="0" smtClean="0">
                <a:solidFill>
                  <a:srgbClr val="FF3300"/>
                </a:solidFill>
              </a:rPr>
              <a:t>ВИДЫ РАН ПО СОСТОЯНИЮ ГЛУБИНЫ :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2800" b="1" i="1" u="sng" dirty="0" smtClean="0">
              <a:solidFill>
                <a:srgbClr val="FF3300"/>
              </a:solidFill>
            </a:endParaRPr>
          </a:p>
          <a:p>
            <a:pPr marL="609600" indent="-609600" eaLnBrk="1" hangingPunct="1">
              <a:defRPr/>
            </a:pPr>
            <a:endParaRPr lang="ru-RU" i="1" u="sng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55650" y="3573463"/>
            <a:ext cx="2376488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ru-RU" sz="4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РАНЫ</a:t>
            </a:r>
          </a:p>
          <a:p>
            <a:pPr algn="ctr">
              <a:defRPr/>
            </a:pPr>
            <a:endParaRPr lang="ru-RU" sz="4400" b="1">
              <a:solidFill>
                <a:schemeClr val="hlink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643438" y="3213100"/>
            <a:ext cx="4249737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3600" b="1">
                <a:solidFill>
                  <a:srgbClr val="FFFF0D"/>
                </a:solidFill>
              </a:rPr>
              <a:t>ПОВЕРХОСТНЫЕ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787900" y="5013325"/>
            <a:ext cx="338455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ГЛУБОКИЕ</a:t>
            </a: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276600" y="4076700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276600" y="4221163"/>
            <a:ext cx="1223963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95288" y="5373688"/>
            <a:ext cx="3097212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ПРОНИКАЮЩИЕ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3563938" y="5661025"/>
            <a:ext cx="10795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При ранения грудной клетки накладывают:</a:t>
            </a:r>
            <a:r>
              <a:rPr lang="ru-RU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713788" cy="5832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FFFF00"/>
                </a:solidFill>
              </a:rPr>
              <a:t>Повязка «Дезо»</a:t>
            </a:r>
            <a:r>
              <a:rPr lang="ru-RU" smtClean="0"/>
              <a:t>                                       </a:t>
            </a:r>
            <a:r>
              <a:rPr lang="ru-RU" sz="2000" b="1" smtClean="0">
                <a:solidFill>
                  <a:srgbClr val="FFFF00"/>
                </a:solidFill>
              </a:rPr>
              <a:t>Наложение повязки на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FFFF00"/>
                </a:solidFill>
              </a:rPr>
              <a:t>                                                                                                  молочную железу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smtClean="0"/>
              <a:t>                                                      </a:t>
            </a:r>
            <a:r>
              <a:rPr lang="ru-RU" sz="1800" b="1" smtClean="0">
                <a:solidFill>
                  <a:srgbClr val="FFFF00"/>
                </a:solidFill>
              </a:rPr>
              <a:t>Повязка на верхнюю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smtClean="0">
                <a:solidFill>
                  <a:srgbClr val="FFFF00"/>
                </a:solidFill>
              </a:rPr>
              <a:t>                                                      часть грудной клетки</a:t>
            </a:r>
            <a:r>
              <a:rPr lang="ru-RU" smtClean="0"/>
              <a:t> </a:t>
            </a:r>
            <a:endParaRPr lang="ru-RU" sz="2000" b="1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b="1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b="1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b="1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b="1" smtClean="0"/>
              <a:t>                                                                                                                 </a:t>
            </a:r>
            <a:r>
              <a:rPr lang="ru-RU" sz="1600" b="1" smtClean="0">
                <a:solidFill>
                  <a:srgbClr val="FFFF00"/>
                </a:solidFill>
              </a:rPr>
              <a:t>Иммобилизация при ушибах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b="1" smtClean="0">
                <a:solidFill>
                  <a:srgbClr val="FFFF00"/>
                </a:solidFill>
              </a:rPr>
              <a:t>                                                                                                                    и ранениях грудной клетки</a:t>
            </a:r>
            <a:r>
              <a:rPr lang="ru-RU" sz="1600" smtClean="0"/>
              <a:t> </a:t>
            </a:r>
            <a:endParaRPr lang="ru-RU" sz="1600" b="1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smtClean="0"/>
              <a:t>                                                                                                         </a:t>
            </a:r>
          </a:p>
        </p:txBody>
      </p:sp>
      <p:pic>
        <p:nvPicPr>
          <p:cNvPr id="22532" name="Picture 4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412875"/>
            <a:ext cx="16557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950" y="1844675"/>
            <a:ext cx="1727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79388" y="3127375"/>
            <a:ext cx="8964612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b="1">
              <a:solidFill>
                <a:srgbClr val="FFFF00"/>
              </a:solidFill>
            </a:endParaRPr>
          </a:p>
          <a:p>
            <a:r>
              <a:rPr lang="ru-RU" b="1">
                <a:solidFill>
                  <a:srgbClr val="FFFF00"/>
                </a:solidFill>
              </a:rPr>
              <a:t>Остановка кровотечения </a:t>
            </a:r>
          </a:p>
          <a:p>
            <a:r>
              <a:rPr lang="ru-RU" b="1">
                <a:solidFill>
                  <a:srgbClr val="FFFF00"/>
                </a:solidFill>
              </a:rPr>
              <a:t>при ранениях грудной клетки</a:t>
            </a:r>
            <a:r>
              <a:rPr lang="ru-RU"/>
              <a:t> 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pic>
        <p:nvPicPr>
          <p:cNvPr id="22535" name="Picture 7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4292600"/>
            <a:ext cx="187166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8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77050" y="4365625"/>
            <a:ext cx="1871663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9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35375" y="3068638"/>
            <a:ext cx="22320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8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4357688"/>
            <a:ext cx="1871663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При ранении конечностей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5761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Повязка «</a:t>
            </a:r>
            <a:r>
              <a:rPr lang="ru-RU" sz="2000" b="1" dirty="0" err="1" smtClean="0">
                <a:solidFill>
                  <a:srgbClr val="FFFF00"/>
                </a:solidFill>
              </a:rPr>
              <a:t>Дезо</a:t>
            </a:r>
            <a:r>
              <a:rPr lang="ru-RU" sz="2000" b="1" dirty="0" smtClean="0">
                <a:solidFill>
                  <a:srgbClr val="FFFF00"/>
                </a:solidFill>
              </a:rPr>
              <a:t>»</a:t>
            </a:r>
            <a:r>
              <a:rPr lang="ru-RU" dirty="0" smtClean="0"/>
              <a:t>                                       </a:t>
            </a:r>
            <a:r>
              <a:rPr lang="ru-RU" sz="2000" b="1" dirty="0" smtClean="0">
                <a:solidFill>
                  <a:srgbClr val="FFFF00"/>
                </a:solidFill>
              </a:rPr>
              <a:t>Наложение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000" b="1" dirty="0" smtClean="0">
                <a:solidFill>
                  <a:srgbClr val="FFFF00"/>
                </a:solidFill>
              </a:rPr>
              <a:t>«закрутки»</a:t>
            </a:r>
            <a:endParaRPr lang="ru-RU" sz="24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dirty="0" smtClean="0"/>
              <a:t>                                               </a:t>
            </a:r>
            <a:r>
              <a:rPr lang="ru-RU" sz="1800" b="1" dirty="0" smtClean="0">
                <a:solidFill>
                  <a:srgbClr val="FFFF00"/>
                </a:solidFill>
              </a:rPr>
              <a:t>Повязка на плечевой сустав</a:t>
            </a:r>
            <a:r>
              <a:rPr lang="ru-RU" sz="1800" b="1" dirty="0" smtClean="0"/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  </a:t>
            </a:r>
            <a:endParaRPr lang="ru-RU" sz="24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                                                                               </a:t>
            </a:r>
            <a:r>
              <a:rPr lang="ru-RU" sz="1800" b="1" dirty="0" smtClean="0">
                <a:solidFill>
                  <a:srgbClr val="FFFF00"/>
                </a:solidFill>
              </a:rPr>
              <a:t>Крестообразная повязка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FF00"/>
                </a:solidFill>
              </a:rPr>
              <a:t>Спиральная повязка                           </a:t>
            </a:r>
            <a:r>
              <a:rPr lang="ru-RU" sz="1600" b="1" dirty="0" smtClean="0">
                <a:solidFill>
                  <a:srgbClr val="FFFF00"/>
                </a:solidFill>
              </a:rPr>
              <a:t>Повязка на область                                     </a:t>
            </a:r>
            <a:r>
              <a:rPr lang="ru-RU" sz="1800" b="1" dirty="0" smtClean="0">
                <a:solidFill>
                  <a:srgbClr val="FFFF00"/>
                </a:solidFill>
              </a:rPr>
              <a:t>на кисть</a:t>
            </a:r>
            <a:endParaRPr lang="ru-RU" sz="1600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b="1" dirty="0" smtClean="0">
                <a:solidFill>
                  <a:srgbClr val="FFFF00"/>
                </a:solidFill>
              </a:rPr>
              <a:t>                                                                        тазобедренного сустава</a:t>
            </a:r>
            <a:endParaRPr lang="ru-RU" sz="1800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FF00"/>
                </a:solidFill>
              </a:rPr>
              <a:t>на локтевой сустав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FF00"/>
                </a:solidFill>
              </a:rPr>
              <a:t>                                                                                                                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FFFF00"/>
              </a:solidFill>
            </a:endParaRPr>
          </a:p>
        </p:txBody>
      </p:sp>
      <p:pic>
        <p:nvPicPr>
          <p:cNvPr id="23556" name="Picture 4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916113"/>
            <a:ext cx="18716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1844675"/>
            <a:ext cx="208915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1844675"/>
            <a:ext cx="20161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5084763"/>
            <a:ext cx="208756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77050" y="4508500"/>
            <a:ext cx="17272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9" descr="Раны. Неотложная медицинская помощь при ранениях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95738" y="4868863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29438" y="4500563"/>
            <a:ext cx="17272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19113" y="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Когда следует срочно обратиться к врачу .</a:t>
            </a:r>
            <a:br>
              <a:rPr lang="ru-RU" sz="2800" smtClean="0"/>
            </a:br>
            <a:r>
              <a:rPr lang="ru-RU" sz="2800" u="sng" smtClean="0">
                <a:solidFill>
                  <a:srgbClr val="FFFF00"/>
                </a:solidFill>
              </a:rPr>
              <a:t>Меры предосторожности при ранениях:</a:t>
            </a:r>
            <a:r>
              <a:rPr lang="ru-RU" sz="4000" smtClean="0"/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713788" cy="5472113"/>
          </a:xfrm>
        </p:spPr>
        <p:txBody>
          <a:bodyPr/>
          <a:lstStyle/>
          <a:p>
            <a:pPr lvl="2" eaLnBrk="1" hangingPunct="1"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CCFF33"/>
                </a:solidFill>
              </a:rPr>
              <a:t>1) рана размером более 1,0-1,5 см;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CCFF33"/>
                </a:solidFill>
              </a:rPr>
              <a:t>2) обильное кровотечение из раны;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CCFF33"/>
                </a:solidFill>
              </a:rPr>
              <a:t>3) у пострадавшего нет прививки против столбняка;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CCFF33"/>
                </a:solidFill>
              </a:rPr>
              <a:t>4) рана расположена на пальцах кисти или стопы;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CCFF33"/>
                </a:solidFill>
              </a:rPr>
              <a:t>5) рана сильно болит;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CCFF33"/>
                </a:solidFill>
              </a:rPr>
              <a:t>6) появились краснота и отек кожи вокруг раны, повысилась температура тела;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ru-RU" sz="2800" b="1" i="1" smtClean="0">
                <a:solidFill>
                  <a:srgbClr val="CCFF33"/>
                </a:solidFill>
              </a:rPr>
              <a:t>7) при любых укушенных или загрязненных землей ранах.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0"/>
            <a:ext cx="8291512" cy="11969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В экстремальных ситуациях природной среды можно воспользоваться лекарственными травами.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55435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 err="1" smtClean="0">
                <a:solidFill>
                  <a:srgbClr val="FFFF00"/>
                </a:solidFill>
              </a:rPr>
              <a:t>Траволечение</a:t>
            </a:r>
            <a:r>
              <a:rPr lang="ru-RU" b="1" dirty="0" smtClean="0">
                <a:solidFill>
                  <a:srgbClr val="FFFF00"/>
                </a:solidFill>
              </a:rPr>
              <a:t> ран преследует несколько целей: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1. Остановка кровотечения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2. Уничтожение микробов, попавших в рану, и вызывающих воспаление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3. Ускорение заживления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507413" cy="21336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smtClean="0"/>
              <a:t>Для того, чтобы предупредить инфицирование поверхностных ран</a:t>
            </a:r>
            <a:r>
              <a:rPr lang="en-US" sz="2800" smtClean="0"/>
              <a:t> </a:t>
            </a:r>
            <a:r>
              <a:rPr lang="ru-RU" sz="2800" smtClean="0"/>
              <a:t>и ссадин, и ускорить их заживление, используют следующие натуральные средства, нанося их прямо на рану: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713788" cy="4708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smtClean="0">
                <a:solidFill>
                  <a:srgbClr val="FFFF0D"/>
                </a:solidFill>
              </a:rPr>
              <a:t>    *  прополисная вода,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smtClean="0">
                <a:solidFill>
                  <a:srgbClr val="FFFF0D"/>
                </a:solidFill>
              </a:rPr>
              <a:t>    * сок черемши,</a:t>
            </a:r>
            <a:br>
              <a:rPr lang="ru-RU" sz="2800" b="1" smtClean="0">
                <a:solidFill>
                  <a:srgbClr val="FFFF0D"/>
                </a:solidFill>
              </a:rPr>
            </a:br>
            <a:r>
              <a:rPr lang="ru-RU" sz="2800" b="1" smtClean="0">
                <a:solidFill>
                  <a:srgbClr val="FFFF0D"/>
                </a:solidFill>
              </a:rPr>
              <a:t>* мёд,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smtClean="0">
                <a:solidFill>
                  <a:srgbClr val="FFFF0D"/>
                </a:solidFill>
              </a:rPr>
              <a:t>    * листья и ягоды земляники,</a:t>
            </a:r>
            <a:br>
              <a:rPr lang="ru-RU" sz="2800" b="1" smtClean="0">
                <a:solidFill>
                  <a:srgbClr val="FFFF0D"/>
                </a:solidFill>
              </a:rPr>
            </a:br>
            <a:r>
              <a:rPr lang="ru-RU" sz="2800" b="1" smtClean="0">
                <a:solidFill>
                  <a:srgbClr val="FFFF0D"/>
                </a:solidFill>
              </a:rPr>
              <a:t>* сок свеклы,</a:t>
            </a:r>
            <a:br>
              <a:rPr lang="ru-RU" sz="2800" b="1" smtClean="0">
                <a:solidFill>
                  <a:srgbClr val="FFFF0D"/>
                </a:solidFill>
              </a:rPr>
            </a:br>
            <a:r>
              <a:rPr lang="ru-RU" sz="2800" b="1" smtClean="0">
                <a:solidFill>
                  <a:srgbClr val="FFFF0D"/>
                </a:solidFill>
              </a:rPr>
              <a:t>* сок полыни,</a:t>
            </a:r>
            <a:br>
              <a:rPr lang="ru-RU" sz="2800" b="1" smtClean="0">
                <a:solidFill>
                  <a:srgbClr val="FFFF0D"/>
                </a:solidFill>
              </a:rPr>
            </a:br>
            <a:r>
              <a:rPr lang="ru-RU" sz="2800" b="1" smtClean="0">
                <a:solidFill>
                  <a:srgbClr val="FFFF0D"/>
                </a:solidFill>
              </a:rPr>
              <a:t>* береста берёзы,</a:t>
            </a:r>
            <a:br>
              <a:rPr lang="ru-RU" sz="2800" b="1" smtClean="0">
                <a:solidFill>
                  <a:srgbClr val="FFFF0D"/>
                </a:solidFill>
              </a:rPr>
            </a:br>
            <a:r>
              <a:rPr lang="ru-RU" sz="2800" b="1" smtClean="0">
                <a:solidFill>
                  <a:srgbClr val="FFFF0D"/>
                </a:solidFill>
              </a:rPr>
              <a:t>* листья сельдерея,</a:t>
            </a:r>
            <a:br>
              <a:rPr lang="ru-RU" sz="2800" b="1" smtClean="0">
                <a:solidFill>
                  <a:srgbClr val="FFFF0D"/>
                </a:solidFill>
              </a:rPr>
            </a:br>
            <a:r>
              <a:rPr lang="ru-RU" sz="2800" b="1" smtClean="0">
                <a:solidFill>
                  <a:srgbClr val="FFFF0D"/>
                </a:solidFill>
              </a:rPr>
              <a:t>* листья цикория.</a:t>
            </a:r>
            <a:br>
              <a:rPr lang="ru-RU" sz="2800" b="1" smtClean="0">
                <a:solidFill>
                  <a:srgbClr val="FFFF0D"/>
                </a:solidFill>
              </a:rPr>
            </a:br>
            <a:r>
              <a:rPr lang="ru-RU" sz="2800" b="1" smtClean="0">
                <a:solidFill>
                  <a:srgbClr val="FFFF0D"/>
                </a:solidFill>
              </a:rPr>
              <a:t>* лимонный сок;</a:t>
            </a:r>
            <a:br>
              <a:rPr lang="ru-RU" sz="2800" b="1" smtClean="0">
                <a:solidFill>
                  <a:srgbClr val="FFFF0D"/>
                </a:solidFill>
              </a:rPr>
            </a:br>
            <a:endParaRPr lang="ru-RU" sz="2800" b="1" smtClean="0">
              <a:solidFill>
                <a:srgbClr val="FFFF0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0" smtClean="0">
                <a:solidFill>
                  <a:srgbClr val="FFFF00"/>
                </a:solidFill>
              </a:rPr>
              <a:t>При траволечение ран можно применить: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55435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mtClean="0"/>
              <a:t> </a:t>
            </a:r>
            <a:r>
              <a:rPr lang="ru-RU" sz="2000" b="1" smtClean="0">
                <a:solidFill>
                  <a:srgbClr val="FFFF0D"/>
                </a:solidFill>
              </a:rPr>
              <a:t>Багульник.                         Ягель.                                      Крапива.</a:t>
            </a:r>
            <a:r>
              <a:rPr lang="ru-RU" smtClean="0"/>
              <a:t>    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FFFF0D"/>
                </a:solidFill>
              </a:rPr>
              <a:t>Подорожник   </a:t>
            </a:r>
            <a:r>
              <a:rPr lang="ru-RU" sz="2000" smtClean="0">
                <a:solidFill>
                  <a:srgbClr val="FFFF0D"/>
                </a:solidFill>
              </a:rPr>
              <a:t>                  </a:t>
            </a:r>
            <a:r>
              <a:rPr lang="ru-RU" sz="2000" b="1" smtClean="0">
                <a:solidFill>
                  <a:srgbClr val="FFFF0D"/>
                </a:solidFill>
              </a:rPr>
              <a:t>Тысячелистник </a:t>
            </a:r>
            <a:r>
              <a:rPr lang="ru-RU" sz="2000" smtClean="0">
                <a:solidFill>
                  <a:srgbClr val="FFFF0D"/>
                </a:solidFill>
              </a:rPr>
              <a:t>             </a:t>
            </a:r>
            <a:r>
              <a:rPr lang="ru-RU" sz="2000" b="1" smtClean="0">
                <a:solidFill>
                  <a:srgbClr val="FFFF0D"/>
                </a:solidFill>
              </a:rPr>
              <a:t>Иван-чай</a:t>
            </a:r>
            <a:r>
              <a:rPr lang="ru-RU" b="1" smtClean="0">
                <a:solidFill>
                  <a:srgbClr val="FFFF0D"/>
                </a:solidFill>
              </a:rPr>
              <a:t>  </a:t>
            </a:r>
            <a:r>
              <a:rPr lang="ru-RU" smtClean="0">
                <a:solidFill>
                  <a:srgbClr val="FFFF0D"/>
                </a:solidFill>
              </a:rPr>
              <a:t>    </a:t>
            </a:r>
            <a:r>
              <a:rPr lang="ru-RU" sz="2000" b="1" smtClean="0">
                <a:solidFill>
                  <a:srgbClr val="FFFF0D"/>
                </a:solidFill>
              </a:rPr>
              <a:t>Зверобой</a:t>
            </a:r>
            <a:r>
              <a:rPr lang="ru-RU" sz="2000" b="1" smtClean="0"/>
              <a:t> </a:t>
            </a:r>
            <a:r>
              <a:rPr lang="ru-RU" smtClean="0"/>
              <a:t>                                                    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628775"/>
            <a:ext cx="27432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2138" y="1628775"/>
            <a:ext cx="27527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1628775"/>
            <a:ext cx="27241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4868863"/>
            <a:ext cx="25717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59113" y="4868863"/>
            <a:ext cx="22288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92950" y="4797425"/>
            <a:ext cx="18288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35600" y="4581525"/>
            <a:ext cx="14954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smtClean="0">
                <a:solidFill>
                  <a:srgbClr val="FFFF0D"/>
                </a:solidFill>
              </a:rPr>
              <a:t>Ещё одно прекрасное целительное средство от всех видов укусов, гнойных ран, токсических состояний – это</a:t>
            </a:r>
          </a:p>
        </p:txBody>
      </p:sp>
      <p:pic>
        <p:nvPicPr>
          <p:cNvPr id="28675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1341438"/>
            <a:ext cx="3598863" cy="1655762"/>
          </a:xfrm>
          <a:noFill/>
        </p:spPr>
      </p:pic>
      <p:sp>
        <p:nvSpPr>
          <p:cNvPr id="522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3068638"/>
            <a:ext cx="8785225" cy="36004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FF0D"/>
                </a:solidFill>
              </a:rPr>
              <a:t>Употребляется красный перец также и при всех видах шоков.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FF0066"/>
                </a:solidFill>
              </a:rPr>
              <a:t>Разводится порошок красного перца на стакан горячей воды и выпивается при сердечных приступах, при обморочных и коллаптоидных состояниях и при всех кровотечениях, особенно, при кровотечениях из желудка.</a:t>
            </a:r>
            <a:r>
              <a:rPr lang="ru-RU" sz="2400" smtClean="0"/>
              <a:t> </a:t>
            </a:r>
            <a:r>
              <a:rPr lang="ru-RU" sz="2400" b="1" smtClean="0">
                <a:solidFill>
                  <a:srgbClr val="FFFF0D"/>
                </a:solidFill>
              </a:rPr>
              <a:t>Красный перец обладает удивительными свойствами, которых нет у многих других лекарств – он расширяет сосуды, когда они сужены, и суживает, когда они расширены, он делает именно то, что нужно организму.</a:t>
            </a:r>
            <a:r>
              <a:rPr lang="ru-RU" sz="2400" smtClean="0"/>
              <a:t> </a:t>
            </a:r>
            <a:r>
              <a:rPr lang="ru-RU" sz="2400" b="1" smtClean="0"/>
              <a:t>При любых видах кровоточащих ран – рваных, размозжённых, огнестрельных или укушенных – порошок красного острого перца наносится непосредственно на рану, сверху накладывается повязка.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042988" y="1557338"/>
            <a:ext cx="4032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Острый перец.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u="sng" smtClean="0">
                <a:solidFill>
                  <a:srgbClr val="FFFF0D"/>
                </a:solidFill>
              </a:rPr>
              <a:t>Для лечения ран применяют: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i="1" smtClean="0">
                <a:solidFill>
                  <a:srgbClr val="FFFF0D"/>
                </a:solidFill>
              </a:rPr>
              <a:t>Сосна обыкновенная, ель, пихта сибирская (живица)</a:t>
            </a:r>
            <a:r>
              <a:rPr lang="ru-RU" sz="2400" b="1" smtClean="0">
                <a:solidFill>
                  <a:srgbClr val="FFFF0D"/>
                </a:solidFill>
              </a:rPr>
              <a:t>.</a:t>
            </a:r>
            <a:br>
              <a:rPr lang="ru-RU" sz="2400" b="1" smtClean="0">
                <a:solidFill>
                  <a:srgbClr val="FFFF0D"/>
                </a:solidFill>
              </a:rPr>
            </a:br>
            <a:r>
              <a:rPr lang="ru-RU" sz="2400" smtClean="0"/>
              <a:t>Применяют для смазывания поверхностных и глубоких ран. </a:t>
            </a:r>
            <a:br>
              <a:rPr lang="ru-RU" sz="2400" smtClean="0"/>
            </a:br>
            <a:r>
              <a:rPr lang="ru-RU" sz="2400" smtClean="0"/>
              <a:t>Живица останавливает кровотечение, способствует быстрому заживлению ран, обладает противомикробным действием.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i="1" smtClean="0">
                <a:solidFill>
                  <a:srgbClr val="FFFF0D"/>
                </a:solidFill>
              </a:rPr>
              <a:t>Сухую еловую смолу (канифоль)</a:t>
            </a:r>
            <a:r>
              <a:rPr lang="ru-RU" sz="2400" smtClean="0">
                <a:solidFill>
                  <a:srgbClr val="FFFF0D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Измельчить и полученным порошком присыпать плохо заживающие раны и язвы.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i="1" smtClean="0">
                <a:solidFill>
                  <a:srgbClr val="FFFF0D"/>
                </a:solidFill>
              </a:rPr>
              <a:t>Гриб-дождевик (белая мякоть, споры)</a:t>
            </a:r>
            <a:r>
              <a:rPr lang="ru-RU" sz="2400" smtClean="0">
                <a:solidFill>
                  <a:srgbClr val="FFFF0D"/>
                </a:solidFill>
              </a:rPr>
              <a:t>.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Гриб применяют вместо йода: разрезают пополам и внутренней белой стороной накладывают на кровоточащую рану, фиксируя повязкой. У созревших грибов используют внутренние серо-зеленые споры, которыми присыпают раны. Дождевики обладают кровоостанавливающим, противовоспалительным и</a:t>
            </a:r>
            <a:r>
              <a:rPr lang="en-US" sz="2400" smtClean="0"/>
              <a:t> </a:t>
            </a:r>
            <a:r>
              <a:rPr lang="ru-RU" sz="2400" smtClean="0"/>
              <a:t>антисептическим свойствами.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solidFill>
                  <a:srgbClr val="FF3300"/>
                </a:solidFill>
              </a:rPr>
              <a:t>При оказании первой помощи необходимо учитывать 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8964613" cy="53609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b="1" dirty="0" smtClean="0">
                <a:solidFill>
                  <a:srgbClr val="FFFF00"/>
                </a:solidFill>
              </a:rPr>
              <a:t>Размер и глубину раны,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b="1" dirty="0" smtClean="0">
                <a:solidFill>
                  <a:srgbClr val="FFFF00"/>
                </a:solidFill>
              </a:rPr>
              <a:t>Характер кровотечения из раны (артериальное, венозное, капиллярное)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b="1" dirty="0" smtClean="0">
                <a:solidFill>
                  <a:srgbClr val="FFFF00"/>
                </a:solidFill>
              </a:rPr>
              <a:t> Имеется ли повреждение </a:t>
            </a:r>
            <a:r>
              <a:rPr lang="ru-RU" b="1" dirty="0" err="1" smtClean="0">
                <a:solidFill>
                  <a:srgbClr val="FFFF00"/>
                </a:solidFill>
              </a:rPr>
              <a:t>мышечно</a:t>
            </a:r>
            <a:r>
              <a:rPr lang="ru-RU" b="1" dirty="0" smtClean="0">
                <a:solidFill>
                  <a:srgbClr val="FFFF00"/>
                </a:solidFill>
              </a:rPr>
              <a:t> важных структур (на конечностях, лице, магистральных сосудов и нервов)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b="1" dirty="0" smtClean="0">
                <a:solidFill>
                  <a:srgbClr val="FFFF00"/>
                </a:solidFill>
              </a:rPr>
              <a:t>На туловище - органов груди и живота,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b="1" dirty="0" smtClean="0">
                <a:solidFill>
                  <a:srgbClr val="FFFF00"/>
                </a:solidFill>
              </a:rPr>
              <a:t>На шее - магистральных сосудов, трахеи, пищевода,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b="1" dirty="0" smtClean="0">
                <a:solidFill>
                  <a:srgbClr val="FFFF00"/>
                </a:solidFill>
              </a:rPr>
              <a:t>На голове - повреждение головного мозга.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b="1" dirty="0" smtClean="0">
                <a:solidFill>
                  <a:srgbClr val="FFFF00"/>
                </a:solidFill>
              </a:rPr>
              <a:t>При ранениях в области спины обследуют больного с целью установления повреждения спинного мозга.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z="6000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000" b="1" i="1" dirty="0" smtClean="0">
                <a:solidFill>
                  <a:srgbClr val="FFFF0D"/>
                </a:solidFill>
              </a:rPr>
              <a:t>ЖЕЛАЮ </a:t>
            </a:r>
            <a:r>
              <a:rPr lang="ru-RU" sz="6000" b="1" i="1" dirty="0" smtClean="0">
                <a:solidFill>
                  <a:srgbClr val="FFFF0D"/>
                </a:solidFill>
              </a:rPr>
              <a:t>УДАЧИ</a:t>
            </a:r>
            <a:endParaRPr lang="ru-RU" sz="6000" b="1" i="1" dirty="0" smtClean="0">
              <a:solidFill>
                <a:srgbClr val="FFFF0D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000" b="1" i="1" dirty="0" smtClean="0">
                <a:solidFill>
                  <a:srgbClr val="FFFF0D"/>
                </a:solidFill>
              </a:rPr>
              <a:t>БЕРЕГИТЕ </a:t>
            </a:r>
            <a:r>
              <a:rPr lang="ru-RU" sz="6000" b="1" i="1" dirty="0" smtClean="0">
                <a:solidFill>
                  <a:srgbClr val="FFFF0D"/>
                </a:solidFill>
              </a:rPr>
              <a:t>СЕБЯ</a:t>
            </a:r>
            <a:endParaRPr lang="ru-RU" sz="6000" b="1" i="1" dirty="0" smtClean="0">
              <a:solidFill>
                <a:srgbClr val="FFFF0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3300"/>
                </a:solidFill>
              </a:rPr>
              <a:t>Классификация ран по способу нанесения</a:t>
            </a:r>
            <a:r>
              <a:rPr lang="ru-RU" sz="2800" smtClean="0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mtClean="0">
                <a:solidFill>
                  <a:srgbClr val="FFFF00"/>
                </a:solidFill>
              </a:rPr>
              <a:t>Колотые,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mtClean="0">
                <a:solidFill>
                  <a:srgbClr val="FFFF00"/>
                </a:solidFill>
              </a:rPr>
              <a:t>Резаные,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mtClean="0">
                <a:solidFill>
                  <a:srgbClr val="FFFF00"/>
                </a:solidFill>
              </a:rPr>
              <a:t>Рубленые,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mtClean="0">
                <a:solidFill>
                  <a:srgbClr val="FFFF00"/>
                </a:solidFill>
              </a:rPr>
              <a:t>Скальпированные,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mtClean="0">
                <a:solidFill>
                  <a:srgbClr val="FFFF00"/>
                </a:solidFill>
              </a:rPr>
              <a:t>Ушибленные,</a:t>
            </a:r>
            <a:endParaRPr lang="en-US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mtClean="0">
                <a:solidFill>
                  <a:srgbClr val="FFFF00"/>
                </a:solidFill>
              </a:rPr>
              <a:t>Рваные,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mtClean="0">
                <a:solidFill>
                  <a:srgbClr val="FFFF00"/>
                </a:solidFill>
              </a:rPr>
              <a:t>Укушенные,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mtClean="0">
                <a:solidFill>
                  <a:srgbClr val="FFFF00"/>
                </a:solidFill>
              </a:rPr>
              <a:t>Огнестрельные              Рваные</a:t>
            </a: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4211638" y="5661025"/>
            <a:ext cx="1008062" cy="73025"/>
          </a:xfrm>
          <a:prstGeom prst="rightArrow">
            <a:avLst>
              <a:gd name="adj1" fmla="val 50000"/>
              <a:gd name="adj2" fmla="val 3451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60350"/>
            <a:ext cx="9144000" cy="77787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FF3300"/>
                </a:solidFill>
              </a:rPr>
              <a:t>Классификация ран по способу нанесения: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FFFF00"/>
                </a:solidFill>
              </a:rPr>
              <a:t>Колотые раны</a:t>
            </a:r>
            <a:r>
              <a:rPr lang="ru-RU" sz="2800" smtClean="0"/>
              <a:t> характеризуются небольшой зоной повреждения тканей. Раны в области грудной клетки и живота могут представлять большую опасность, т. к. при длинном ранящем предмете возможны повреждения внутренних органов груди и живота.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>
                <a:solidFill>
                  <a:srgbClr val="FFFF00"/>
                </a:solidFill>
              </a:rPr>
              <a:t>Ранение сердца:</a:t>
            </a:r>
            <a:r>
              <a:rPr lang="ru-RU" sz="2800" smtClean="0"/>
              <a:t>                         </a:t>
            </a:r>
            <a:r>
              <a:rPr lang="ru-RU" sz="2800" smtClean="0">
                <a:solidFill>
                  <a:srgbClr val="FFFF00"/>
                </a:solidFill>
              </a:rPr>
              <a:t>Ранение виска: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smtClean="0">
              <a:solidFill>
                <a:srgbClr val="FFFF00"/>
              </a:solidFill>
            </a:endParaRPr>
          </a:p>
        </p:txBody>
      </p:sp>
      <p:pic>
        <p:nvPicPr>
          <p:cNvPr id="614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14850" y="3860800"/>
            <a:ext cx="462915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60800"/>
            <a:ext cx="440055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-242888"/>
            <a:ext cx="8229600" cy="1295401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FF3300"/>
                </a:solidFill>
              </a:rPr>
              <a:t>Классификация ран по способу нанесения: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36613"/>
            <a:ext cx="4495800" cy="602138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FFFF00"/>
                </a:solidFill>
              </a:rPr>
              <a:t>Резаные раны</a:t>
            </a:r>
            <a:r>
              <a:rPr lang="ru-RU" sz="2800" smtClean="0"/>
              <a:t> - </a:t>
            </a:r>
            <a:r>
              <a:rPr lang="ru-RU" sz="2400" b="1" smtClean="0"/>
              <a:t>результат воздействия острого режущего орудия (нож, стекло, металлическая стружка).</a:t>
            </a:r>
            <a:r>
              <a:rPr lang="ru-RU" sz="2400" smtClean="0"/>
              <a:t> </a:t>
            </a:r>
            <a:r>
              <a:rPr lang="ru-RU" sz="2400" smtClean="0">
                <a:solidFill>
                  <a:srgbClr val="FFFF00"/>
                </a:solidFill>
              </a:rPr>
              <a:t>Края раны - ровные, форма веретенообразная, рана не болит, но очень сильно кровит.</a:t>
            </a:r>
            <a:r>
              <a:rPr lang="ru-RU" sz="2400" smtClean="0"/>
              <a:t> Эти раны наиболее благоприятны в плане заживления. Могут сопровождаться значительной кровопотерей, если даже не повреждены крупные сосуды, т.к. сосуды стенок и дна раны длительно зияют</a:t>
            </a:r>
            <a:r>
              <a:rPr lang="ru-RU" sz="1600" smtClean="0"/>
              <a:t>. </a:t>
            </a:r>
            <a:br>
              <a:rPr lang="ru-RU" sz="1600" smtClean="0"/>
            </a:br>
            <a:r>
              <a:rPr lang="ru-RU" sz="1600" smtClean="0"/>
              <a:t>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600" smtClean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981075"/>
            <a:ext cx="4495800" cy="5876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600" smtClean="0">
                <a:solidFill>
                  <a:srgbClr val="FFFF00"/>
                </a:solidFill>
              </a:rPr>
              <a:t>                        Повреждение шеи:</a:t>
            </a:r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557338"/>
            <a:ext cx="3744912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3716338"/>
            <a:ext cx="40671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FF3300"/>
                </a:solidFill>
              </a:rPr>
              <a:t>Классификация ран по способу нанесения: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Разновидностью резанных ран являются: </a:t>
            </a:r>
            <a:r>
              <a:rPr lang="ru-RU" sz="2800" b="1" smtClean="0">
                <a:solidFill>
                  <a:srgbClr val="FFFF00"/>
                </a:solidFill>
              </a:rPr>
              <a:t>Рубленные раны</a:t>
            </a:r>
            <a:r>
              <a:rPr lang="ru-RU" smtClean="0"/>
              <a:t> </a:t>
            </a:r>
            <a:r>
              <a:rPr lang="ru-RU" sz="2800" smtClean="0"/>
              <a:t>(это раны, которые наносятся при помощи острого и тяжелого предмета - рана очень похожа на резанную, но боль как при рваной ране - за счет попадания по кости).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                                                        </a:t>
            </a:r>
            <a:r>
              <a:rPr lang="ru-RU" sz="2800" smtClean="0">
                <a:solidFill>
                  <a:srgbClr val="FFFF00"/>
                </a:solidFill>
              </a:rPr>
              <a:t>Повреждение коленки: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716338"/>
            <a:ext cx="2987675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FF3300"/>
                </a:solidFill>
              </a:rPr>
              <a:t>Классификация ран по способу нанесения: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96975"/>
            <a:ext cx="37084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i="1" smtClean="0">
                <a:solidFill>
                  <a:srgbClr val="FFFF00"/>
                </a:solidFill>
              </a:rPr>
              <a:t>Скальпированные раны</a:t>
            </a:r>
            <a:r>
              <a:rPr lang="ru-RU" sz="2000" smtClean="0"/>
              <a:t> - при которых наблюдается отслойка кожи и клетчатки с полным отделением их от подлежащих тканей. Часть кожи обычно утрачена. </a:t>
            </a:r>
            <a:r>
              <a:rPr lang="ru-RU" sz="2000" b="1" i="1" smtClean="0">
                <a:solidFill>
                  <a:srgbClr val="FFFF00"/>
                </a:solidFill>
              </a:rPr>
              <a:t>При автотравмах скальпированные раны возникают в тех случаях, когда автотранспортное средство какое-то время волочит пострадавшего по асфальту.</a:t>
            </a:r>
            <a:r>
              <a:rPr lang="ru-RU" sz="2000" smtClean="0"/>
              <a:t> Обширные скальпированные раны опасны из-за наличия значительной кровопотери, шага и возможности последующего омертвления кожных лоскутов.</a:t>
            </a:r>
            <a:br>
              <a:rPr lang="ru-RU" sz="2000" smtClean="0"/>
            </a:b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000" smtClean="0"/>
          </a:p>
        </p:txBody>
      </p:sp>
      <p:pic>
        <p:nvPicPr>
          <p:cNvPr id="9221" name="Picture 4" descr="Рваная ра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02100" y="1557338"/>
            <a:ext cx="50419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FF3300"/>
                </a:solidFill>
              </a:rPr>
              <a:t>Классификация ран по способу нанесения: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96975"/>
            <a:ext cx="4495800" cy="56610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i="1" smtClean="0">
                <a:solidFill>
                  <a:srgbClr val="FFFF00"/>
                </a:solidFill>
              </a:rPr>
              <a:t>Ушибленные раны</a:t>
            </a:r>
            <a:r>
              <a:rPr lang="ru-RU" sz="240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smtClean="0"/>
              <a:t>     возникают под воздействием тупого ранящего орудия большой массы или обладающего большой скоростью. Форма их неправильная (извилистая, звездчатая), края неровные. Эти раны, как правило, очень сильно болят, но те кровят. </a:t>
            </a:r>
            <a:r>
              <a:rPr lang="ru-RU" sz="2000" b="1" i="1" smtClean="0">
                <a:solidFill>
                  <a:srgbClr val="FFFF00"/>
                </a:solidFill>
              </a:rPr>
              <a:t>Наблюдается при автотравмах, сдавлении тяжелыми предметами.</a:t>
            </a:r>
            <a:r>
              <a:rPr lang="ru-RU" sz="2000" smtClean="0"/>
              <a:t> </a:t>
            </a:r>
            <a:r>
              <a:rPr lang="ru-RU" sz="2000" b="1" i="1" smtClean="0">
                <a:solidFill>
                  <a:srgbClr val="FFFF00"/>
                </a:solidFill>
              </a:rPr>
              <a:t>Обычно сильно загрязнены.</a:t>
            </a:r>
            <a:r>
              <a:rPr lang="ru-RU" sz="2000" smtClean="0"/>
              <a:t> Наличие в ране большого количества омертвевших ушибленных тканей делает эти раны особенно опасными в отношении развития инфекции. </a:t>
            </a:r>
            <a:br>
              <a:rPr lang="ru-RU" sz="2000" smtClean="0"/>
            </a:br>
            <a:endParaRPr lang="ru-RU" sz="2000" smtClean="0"/>
          </a:p>
        </p:txBody>
      </p:sp>
      <p:pic>
        <p:nvPicPr>
          <p:cNvPr id="10244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356100" y="1052513"/>
            <a:ext cx="2449513" cy="2089150"/>
          </a:xfrm>
        </p:spPr>
      </p:pic>
      <p:pic>
        <p:nvPicPr>
          <p:cNvPr id="1024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950" y="1052513"/>
            <a:ext cx="1728788" cy="287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538" y="3644900"/>
            <a:ext cx="2592387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FF3300"/>
                </a:solidFill>
              </a:rPr>
              <a:t>Классификация ран по способу нанесения: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smtClean="0">
                <a:solidFill>
                  <a:srgbClr val="FFFF00"/>
                </a:solidFill>
              </a:rPr>
              <a:t>Укушенные раны</a:t>
            </a:r>
            <a:r>
              <a:rPr lang="ru-RU" smtClean="0"/>
              <a:t> - </a:t>
            </a:r>
            <a:r>
              <a:rPr lang="ru-RU" sz="2800" smtClean="0"/>
              <a:t>наносят чаще всего собаки, редко дикие животные. </a:t>
            </a:r>
            <a:r>
              <a:rPr lang="ru-RU" sz="2800" b="1" i="1" smtClean="0">
                <a:solidFill>
                  <a:srgbClr val="FF3300"/>
                </a:solidFill>
              </a:rPr>
              <a:t>Раны неправильной формы, загрязнены слюной животного.</a:t>
            </a:r>
            <a:r>
              <a:rPr lang="ru-RU" sz="2800" smtClean="0"/>
              <a:t> Опасны после укусов бешенных животных.</a:t>
            </a:r>
            <a:br>
              <a:rPr lang="ru-RU" sz="2800" smtClean="0"/>
            </a:br>
            <a:endParaRPr lang="ru-RU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2708275"/>
            <a:ext cx="40671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141663"/>
            <a:ext cx="4176713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T4CTUPCNHN5M-1247183403-1248</_dlc_DocId>
    <_dlc_DocIdUrl xmlns="c71519f2-859d-46c1-a1b6-2941efed936d">
      <Url>http://xn--44-6kcadhwnl3cfdx.xn--p1ai/chuhloma/Ved/1/obrasovanie/distanzionnoe/_layouts/15/DocIdRedir.aspx?ID=T4CTUPCNHN5M-1247183403-1248</Url>
      <Description>T4CTUPCNHN5M-1247183403-1248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BB04960-8CF1-4541-88F4-59E827BFF725}"/>
</file>

<file path=customXml/itemProps2.xml><?xml version="1.0" encoding="utf-8"?>
<ds:datastoreItem xmlns:ds="http://schemas.openxmlformats.org/officeDocument/2006/customXml" ds:itemID="{CF181496-75C9-4A31-8AB0-D0B09E80F5C0}"/>
</file>

<file path=customXml/itemProps3.xml><?xml version="1.0" encoding="utf-8"?>
<ds:datastoreItem xmlns:ds="http://schemas.openxmlformats.org/officeDocument/2006/customXml" ds:itemID="{8F488CBA-AF9B-442F-B9C0-4353A80305E3}"/>
</file>

<file path=customXml/itemProps4.xml><?xml version="1.0" encoding="utf-8"?>
<ds:datastoreItem xmlns:ds="http://schemas.openxmlformats.org/officeDocument/2006/customXml" ds:itemID="{1A4160A5-1148-4540-B285-82F5FB81668F}"/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1825</TotalTime>
  <Words>1267</Words>
  <Application>Microsoft Office PowerPoint</Application>
  <PresentationFormat>Экран (4:3)</PresentationFormat>
  <Paragraphs>171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Течение</vt:lpstr>
      <vt:lpstr>Ранения.  Виды  и характеристика ранений.  Основные мероприятия первой помощи при ранениях. </vt:lpstr>
      <vt:lpstr>Презентация PowerPoint</vt:lpstr>
      <vt:lpstr>Классификация ран по способу нанесения:</vt:lpstr>
      <vt:lpstr>Классификация ран по способу нанесения:</vt:lpstr>
      <vt:lpstr>Классификация ран по способу нанесения:</vt:lpstr>
      <vt:lpstr>Классификация ран по способу нанесения:</vt:lpstr>
      <vt:lpstr>Классификация ран по способу нанесения:</vt:lpstr>
      <vt:lpstr>Классификация ран по способу нанесения:</vt:lpstr>
      <vt:lpstr>Классификация ран по способу нанесения:</vt:lpstr>
      <vt:lpstr>Классификация ран по способу нанесения:</vt:lpstr>
      <vt:lpstr>Дробовое ранение.</vt:lpstr>
      <vt:lpstr>Пулевые ранения.</vt:lpstr>
      <vt:lpstr>Задача первой помощи при ранении.</vt:lpstr>
      <vt:lpstr>Презентация PowerPoint</vt:lpstr>
      <vt:lpstr>Перевязочный материал.</vt:lpstr>
      <vt:lpstr>НЕОБХОДИМО                                      ЗАПОМНИТЬ:</vt:lpstr>
      <vt:lpstr>Презентация PowerPoint</vt:lpstr>
      <vt:lpstr>  Правила оказание первой помощи при ранениях: </vt:lpstr>
      <vt:lpstr> При ранении лица накладывают следующие повязки –пращевидная. </vt:lpstr>
      <vt:lpstr>При ранения грудной клетки накладывают: </vt:lpstr>
      <vt:lpstr>При ранении конечностей</vt:lpstr>
      <vt:lpstr>Когда следует срочно обратиться к врачу . Меры предосторожности при ранениях: </vt:lpstr>
      <vt:lpstr>В экстремальных ситуациях природной среды можно воспользоваться лекарственными травами.</vt:lpstr>
      <vt:lpstr>Для того, чтобы предупредить инфицирование поверхностных ран и ссадин, и ускорить их заживление, используют следующие натуральные средства, нанося их прямо на рану:</vt:lpstr>
      <vt:lpstr>При траволечение ран можно применить:</vt:lpstr>
      <vt:lpstr>Ещё одно прекрасное целительное средство от всех видов укусов, гнойных ран, токсических состояний – это</vt:lpstr>
      <vt:lpstr>Для лечения ран применяют:</vt:lpstr>
      <vt:lpstr>При оказании первой помощи необходимо учитывать :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РАНЫ</dc:title>
  <dc:subject>РАНЫ</dc:subject>
  <dc:creator>СЕРГЕЙ</dc:creator>
  <cp:lastModifiedBy>Валя</cp:lastModifiedBy>
  <cp:revision>77</cp:revision>
  <dcterms:created xsi:type="dcterms:W3CDTF">2011-03-28T15:57:48Z</dcterms:created>
  <dcterms:modified xsi:type="dcterms:W3CDTF">2020-05-09T17:36:23Z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0x010100E23D157FCDDD7C4699D79C50E3755AEC</vt:lpwstr>
  </property>
  <property fmtid="{D5CDD505-2E9C-101B-9397-08002B2CF9AE}" pid="3" name="_dlc_DocIdItemGuid">
    <vt:lpwstr>7b3cc810-b1bf-42be-b9ef-ba6fdd94aec2</vt:lpwstr>
  </property>
</Properties>
</file>