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205" autoAdjust="0"/>
    <p:restoredTop sz="94643" autoAdjust="0"/>
  </p:normalViewPr>
  <p:slideViewPr>
    <p:cSldViewPr>
      <p:cViewPr varScale="1">
        <p:scale>
          <a:sx n="103" d="100"/>
          <a:sy n="103" d="100"/>
        </p:scale>
        <p:origin x="-1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54E68EA-797F-4245-AC8B-9E88D76BDB84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6A20C35-AD10-4723-A1AA-079E5195A1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4E68EA-797F-4245-AC8B-9E88D76BDB84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A20C35-AD10-4723-A1AA-079E5195A1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54E68EA-797F-4245-AC8B-9E88D76BDB84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6A20C35-AD10-4723-A1AA-079E5195A1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4E68EA-797F-4245-AC8B-9E88D76BDB84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A20C35-AD10-4723-A1AA-079E5195A1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54E68EA-797F-4245-AC8B-9E88D76BDB84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6A20C35-AD10-4723-A1AA-079E5195A1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4E68EA-797F-4245-AC8B-9E88D76BDB84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A20C35-AD10-4723-A1AA-079E5195A1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4E68EA-797F-4245-AC8B-9E88D76BDB84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A20C35-AD10-4723-A1AA-079E5195A1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4E68EA-797F-4245-AC8B-9E88D76BDB84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A20C35-AD10-4723-A1AA-079E5195A1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54E68EA-797F-4245-AC8B-9E88D76BDB84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A20C35-AD10-4723-A1AA-079E5195A1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4E68EA-797F-4245-AC8B-9E88D76BDB84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A20C35-AD10-4723-A1AA-079E5195A1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4E68EA-797F-4245-AC8B-9E88D76BDB84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A20C35-AD10-4723-A1AA-079E5195A1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54E68EA-797F-4245-AC8B-9E88D76BDB84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6A20C35-AD10-4723-A1AA-079E5195A1F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484784"/>
            <a:ext cx="7772400" cy="1780108"/>
          </a:xfrm>
        </p:spPr>
        <p:txBody>
          <a:bodyPr/>
          <a:lstStyle/>
          <a:p>
            <a:pPr algn="ctr"/>
            <a:r>
              <a:rPr lang="ru-RU" dirty="0" smtClean="0"/>
              <a:t>Техника прыжка в длину с разбега.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7101407"/>
            <a:ext cx="6400800" cy="144014"/>
          </a:xfrm>
        </p:spPr>
        <p:txBody>
          <a:bodyPr>
            <a:normAutofit fontScale="475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22819324"/>
      </p:ext>
    </p:extLst>
  </p:cSld>
  <p:clrMapOvr>
    <a:masterClrMapping/>
  </p:clrMapOvr>
  <p:transition spd="slow" advTm="4688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 чего состоит прыжок: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effectLst/>
                <a:latin typeface="georgia"/>
              </a:rPr>
              <a:t>Технику целостного прыжка в длину с разбега можно разделить на четыре части: разбег, отталкивание, полет и приземление.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3643314"/>
            <a:ext cx="721523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georgia"/>
              </a:rPr>
              <a:t>Прыжки в длину с разбега входили в состав пентатлона еще в Древней Греции.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georgia"/>
              </a:rPr>
              <a:t>Историки не могут точно сказать, как проводился этот вид спорта, но известно, что древние атлеты прыгали с гантелями в руках, отталкиваясь от твердого грунта, и приземлялись на мягкую, взрыхленную землю.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1931001097"/>
      </p:ext>
    </p:extLst>
  </p:cSld>
  <p:clrMapOvr>
    <a:masterClrMapping/>
  </p:clrMapOvr>
  <p:transition spd="slow" advTm="8094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158" y="500042"/>
            <a:ext cx="7239000" cy="4846320"/>
          </a:xfrm>
        </p:spPr>
        <p:txBody>
          <a:bodyPr>
            <a:norm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effectLst/>
                <a:latin typeface="georgia"/>
              </a:rPr>
              <a:t>Разбег.</a:t>
            </a:r>
            <a:r>
              <a:rPr lang="ru-RU" sz="2400" b="1" dirty="0" smtClean="0">
                <a:effectLst/>
                <a:latin typeface="georgia"/>
              </a:rPr>
              <a:t> </a:t>
            </a:r>
            <a:r>
              <a:rPr lang="ru-RU" sz="2400" dirty="0" smtClean="0">
                <a:effectLst/>
                <a:latin typeface="georgia"/>
              </a:rPr>
              <a:t>Разбег в прыжках в длину служит для создания оптимальной скорости прыгуна. </a:t>
            </a:r>
            <a:endParaRPr lang="ru-RU" sz="2400" dirty="0">
              <a:latin typeface="georgia"/>
            </a:endParaRPr>
          </a:p>
          <a:p>
            <a:r>
              <a:rPr lang="ru-RU" sz="2400" dirty="0" smtClean="0">
                <a:effectLst/>
                <a:latin typeface="georgia"/>
              </a:rPr>
              <a:t>Сам разбег условно можно разделить на три части: начало разбега, приобретение скорости разбега, подготовка к отталкиванию.</a:t>
            </a:r>
            <a:endParaRPr lang="ru-RU" sz="2400" dirty="0"/>
          </a:p>
        </p:txBody>
      </p:sp>
      <p:pic>
        <p:nvPicPr>
          <p:cNvPr id="9218" name="Picture 2" descr="https://ds05.infourok.ru/uploads/ex/10c0/000c5947-1e80625d/hello_html_m550eb702.jpg"/>
          <p:cNvPicPr>
            <a:picLocks noChangeAspect="1" noChangeArrowheads="1"/>
          </p:cNvPicPr>
          <p:nvPr/>
        </p:nvPicPr>
        <p:blipFill>
          <a:blip r:embed="rId2"/>
          <a:srcRect t="11250" r="71998"/>
          <a:stretch>
            <a:fillRect/>
          </a:stretch>
        </p:blipFill>
        <p:spPr bwMode="auto">
          <a:xfrm>
            <a:off x="1142976" y="3071810"/>
            <a:ext cx="6308730" cy="27146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261085572"/>
      </p:ext>
    </p:extLst>
  </p:cSld>
  <p:clrMapOvr>
    <a:masterClrMapping/>
  </p:clrMapOvr>
  <p:transition spd="slow" advTm="10579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0"/>
            <a:ext cx="7605488" cy="5649491"/>
          </a:xfrm>
        </p:spPr>
        <p:txBody>
          <a:bodyPr>
            <a:norm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effectLst/>
                <a:latin typeface="georgia"/>
              </a:rPr>
              <a:t>Отталкивание. </a:t>
            </a:r>
            <a:r>
              <a:rPr lang="ru-RU" sz="2400" dirty="0" smtClean="0">
                <a:effectLst/>
                <a:latin typeface="georgia"/>
              </a:rPr>
              <a:t>Эта часть прыжка начинается с момента постановки ноги на место отталкивания. Нога ставится на всю стопу с акцентом на внешний свод.</a:t>
            </a:r>
          </a:p>
          <a:p>
            <a:r>
              <a:rPr lang="ru-RU" sz="2400" dirty="0" smtClean="0">
                <a:latin typeface="georgia"/>
              </a:rPr>
              <a:t>Н</a:t>
            </a:r>
            <a:r>
              <a:rPr lang="ru-RU" sz="2400" dirty="0" smtClean="0">
                <a:effectLst/>
                <a:latin typeface="georgia"/>
              </a:rPr>
              <a:t>ога слегка сгибается в коленном суставе. </a:t>
            </a:r>
          </a:p>
          <a:p>
            <a:r>
              <a:rPr lang="ru-RU" sz="2400" dirty="0" smtClean="0">
                <a:effectLst/>
                <a:latin typeface="georgia"/>
              </a:rPr>
              <a:t>Заканчивается отталкивание в момент отрыва стопы от опоры</a:t>
            </a:r>
            <a:endParaRPr lang="ru-RU" sz="2400" dirty="0"/>
          </a:p>
        </p:txBody>
      </p:sp>
      <p:pic>
        <p:nvPicPr>
          <p:cNvPr id="7170" name="Picture 2" descr="https://ds05.infourok.ru/uploads/ex/10c0/000c5947-1e80625d/hello_html_m550eb702.jpg"/>
          <p:cNvPicPr>
            <a:picLocks noChangeAspect="1" noChangeArrowheads="1"/>
          </p:cNvPicPr>
          <p:nvPr/>
        </p:nvPicPr>
        <p:blipFill>
          <a:blip r:embed="rId2"/>
          <a:srcRect l="28002" t="7500" r="57618"/>
          <a:stretch>
            <a:fillRect/>
          </a:stretch>
        </p:blipFill>
        <p:spPr bwMode="auto">
          <a:xfrm>
            <a:off x="1285852" y="3571876"/>
            <a:ext cx="5429288" cy="28575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388582266"/>
      </p:ext>
    </p:extLst>
  </p:cSld>
  <p:clrMapOvr>
    <a:masterClrMapping/>
  </p:clrMapOvr>
  <p:transition spd="slow" advTm="17696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597" y="188640"/>
            <a:ext cx="7643866" cy="6480720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effectLst/>
                <a:latin typeface="georgia"/>
              </a:rPr>
              <a:t>Полет. </a:t>
            </a:r>
            <a:r>
              <a:rPr lang="ru-RU" sz="2400" dirty="0" smtClean="0">
                <a:effectLst/>
                <a:latin typeface="georgia"/>
              </a:rPr>
              <a:t>После отрыва тела прыгуна от места отталкивания начинается полетная фаза.</a:t>
            </a:r>
          </a:p>
          <a:p>
            <a:r>
              <a:rPr lang="ru-RU" sz="2400" dirty="0" smtClean="0">
                <a:effectLst/>
                <a:latin typeface="georgia"/>
              </a:rPr>
              <a:t>Он представляет собой полет в шаге. После отталкивания толчковая нога некоторое время остается сзади почти прямая, маховая нога согнута в тазобедренном суставе до уровня горизонта, голень согнута в коленном суставе под прямым углом с бедром маховой ноги. </a:t>
            </a:r>
          </a:p>
          <a:p>
            <a:r>
              <a:rPr lang="ru-RU" sz="2400" dirty="0" smtClean="0">
                <a:effectLst/>
                <a:latin typeface="georgia"/>
              </a:rPr>
              <a:t>Туловище слегка наклонено вперед. </a:t>
            </a:r>
            <a:endParaRPr lang="ru-RU" sz="2400" dirty="0"/>
          </a:p>
        </p:txBody>
      </p:sp>
      <p:pic>
        <p:nvPicPr>
          <p:cNvPr id="6146" name="Picture 2" descr="https://ds05.infourok.ru/uploads/ex/10c0/000c5947-1e80625d/hello_html_m550eb702.jpg"/>
          <p:cNvPicPr>
            <a:picLocks noChangeAspect="1" noChangeArrowheads="1"/>
          </p:cNvPicPr>
          <p:nvPr/>
        </p:nvPicPr>
        <p:blipFill>
          <a:blip r:embed="rId2"/>
          <a:srcRect l="42482" r="15136"/>
          <a:stretch>
            <a:fillRect/>
          </a:stretch>
        </p:blipFill>
        <p:spPr bwMode="auto">
          <a:xfrm>
            <a:off x="857224" y="3857628"/>
            <a:ext cx="6786610" cy="26193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085364644"/>
      </p:ext>
    </p:extLst>
  </p:cSld>
  <p:clrMapOvr>
    <a:masterClrMapping/>
  </p:clrMapOvr>
  <p:transition spd="slow" advTm="20405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4"/>
            <a:ext cx="7318596" cy="6336704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effectLst/>
                <a:latin typeface="georgia"/>
              </a:rPr>
              <a:t>Приземление.</a:t>
            </a:r>
            <a:r>
              <a:rPr lang="ru-RU" b="1" dirty="0" smtClean="0">
                <a:effectLst/>
                <a:latin typeface="georgia"/>
              </a:rPr>
              <a:t> </a:t>
            </a:r>
            <a:r>
              <a:rPr lang="ru-RU" sz="2400" dirty="0" smtClean="0">
                <a:effectLst/>
                <a:latin typeface="georgia"/>
              </a:rPr>
              <a:t>Эта заключительная часть прыжка имеет большое значение для его дальности.</a:t>
            </a:r>
            <a:endParaRPr lang="ru-RU" sz="2400" dirty="0">
              <a:latin typeface="georgia"/>
            </a:endParaRPr>
          </a:p>
          <a:p>
            <a:r>
              <a:rPr lang="ru-RU" sz="2400" dirty="0" smtClean="0">
                <a:effectLst/>
                <a:latin typeface="georgia"/>
              </a:rPr>
              <a:t> Подготовка к приземлению начинается в последней части полета.</a:t>
            </a:r>
            <a:endParaRPr lang="ru-RU" sz="2400" dirty="0" smtClean="0">
              <a:latin typeface="georgia"/>
            </a:endParaRPr>
          </a:p>
          <a:p>
            <a:r>
              <a:rPr lang="ru-RU" sz="2400" dirty="0" smtClean="0">
                <a:effectLst/>
                <a:latin typeface="georgia"/>
              </a:rPr>
              <a:t>Прыгун выпрямляет ноги в коленных суставах, плечи уходят вперед, руки, чуть согнутые в локтевых суставах, отводятся как можно дальше назад. </a:t>
            </a:r>
            <a:endParaRPr lang="ru-RU" sz="2400" dirty="0"/>
          </a:p>
        </p:txBody>
      </p:sp>
      <p:pic>
        <p:nvPicPr>
          <p:cNvPr id="5122" name="Picture 2" descr="https://ds05.infourok.ru/uploads/ex/10c0/000c5947-1e80625d/hello_html_m550eb702.jpg"/>
          <p:cNvPicPr>
            <a:picLocks noChangeAspect="1" noChangeArrowheads="1"/>
          </p:cNvPicPr>
          <p:nvPr/>
        </p:nvPicPr>
        <p:blipFill>
          <a:blip r:embed="rId2"/>
          <a:srcRect l="78709" t="18750"/>
          <a:stretch>
            <a:fillRect/>
          </a:stretch>
        </p:blipFill>
        <p:spPr bwMode="auto">
          <a:xfrm>
            <a:off x="1357290" y="4286255"/>
            <a:ext cx="5572164" cy="209067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709429856"/>
      </p:ext>
    </p:extLst>
  </p:cSld>
  <p:clrMapOvr>
    <a:masterClrMapping/>
  </p:clrMapOvr>
  <p:transition spd="slow" advTm="15501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1395536"/>
            <a:ext cx="8229600" cy="125272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5" y="404665"/>
            <a:ext cx="7390603" cy="173845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2400" dirty="0" smtClean="0">
                <a:effectLst/>
                <a:latin typeface="Georgia" pitchFamily="18" charset="0"/>
              </a:rPr>
              <a:t>После соприкосновения стоп ног с поверхностью приземления (песком) прыгун активно посылает руки вперед, сгибая ноги в коленных суставах.  </a:t>
            </a:r>
          </a:p>
          <a:p>
            <a:pPr algn="just">
              <a:spcBef>
                <a:spcPts val="0"/>
              </a:spcBef>
            </a:pPr>
            <a:endParaRPr lang="ru-RU" sz="2400" b="1" dirty="0" smtClean="0">
              <a:solidFill>
                <a:srgbClr val="000000"/>
              </a:solidFill>
              <a:latin typeface="Georgia" pitchFamily="18" charset="0"/>
            </a:endParaRPr>
          </a:p>
          <a:p>
            <a:pPr>
              <a:spcBef>
                <a:spcPts val="0"/>
              </a:spcBef>
            </a:pPr>
            <a:endParaRPr lang="ru-RU" dirty="0">
              <a:latin typeface="Georgia" pitchFamily="18" charset="0"/>
            </a:endParaRPr>
          </a:p>
        </p:txBody>
      </p:sp>
      <p:pic>
        <p:nvPicPr>
          <p:cNvPr id="4100" name="Picture 4" descr="https://ds04.infourok.ru/uploads/ex/0906/0002dbad-70ab1c84/img8.jpg"/>
          <p:cNvPicPr>
            <a:picLocks noChangeAspect="1" noChangeArrowheads="1"/>
          </p:cNvPicPr>
          <p:nvPr/>
        </p:nvPicPr>
        <p:blipFill>
          <a:blip r:embed="rId2"/>
          <a:srcRect l="7513" t="49028" r="6919" b="10347"/>
          <a:stretch>
            <a:fillRect/>
          </a:stretch>
        </p:blipFill>
        <p:spPr bwMode="auto">
          <a:xfrm>
            <a:off x="571472" y="2357430"/>
            <a:ext cx="6929486" cy="278605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42910" y="5429264"/>
            <a:ext cx="69294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1D1D1B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прыжка спортсмену даётся только три попытки, после чего засчитывается самый лучший результат.</a:t>
            </a:r>
            <a:endParaRPr lang="ru-RU" sz="28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90745662"/>
      </p:ext>
    </p:extLst>
  </p:cSld>
  <p:clrMapOvr>
    <a:masterClrMapping/>
  </p:clrMapOvr>
  <p:transition spd="slow" advTm="1072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23D157FCDDD7C4699D79C50E3755AEC" ma:contentTypeVersion="2" ma:contentTypeDescription="Создание документа." ma:contentTypeScope="" ma:versionID="4ae031b9fb119beb936c3baa3cf98c46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0f1a79fbf3b54a4e7e1fbdad297d0f02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T4CTUPCNHN5M-1247183403-1375</_dlc_DocId>
    <_dlc_DocIdUrl xmlns="c71519f2-859d-46c1-a1b6-2941efed936d">
      <Url>http://edu-sps.koiro.local/chuhloma/Ved/1/obrasovanie/distanzionnoe/_layouts/15/DocIdRedir.aspx?ID=T4CTUPCNHN5M-1247183403-1375</Url>
      <Description>T4CTUPCNHN5M-1247183403-1375</Description>
    </_dlc_DocIdUrl>
  </documentManagement>
</p:properties>
</file>

<file path=customXml/itemProps1.xml><?xml version="1.0" encoding="utf-8"?>
<ds:datastoreItem xmlns:ds="http://schemas.openxmlformats.org/officeDocument/2006/customXml" ds:itemID="{9CD88CE5-F92B-4691-9822-B84685DACC46}"/>
</file>

<file path=customXml/itemProps2.xml><?xml version="1.0" encoding="utf-8"?>
<ds:datastoreItem xmlns:ds="http://schemas.openxmlformats.org/officeDocument/2006/customXml" ds:itemID="{184BF48F-D22C-4454-BE36-10D01BD8B6E6}"/>
</file>

<file path=customXml/itemProps3.xml><?xml version="1.0" encoding="utf-8"?>
<ds:datastoreItem xmlns:ds="http://schemas.openxmlformats.org/officeDocument/2006/customXml" ds:itemID="{A60DE15C-07FD-46FB-BB86-1A3DF6F418C5}"/>
</file>

<file path=customXml/itemProps4.xml><?xml version="1.0" encoding="utf-8"?>
<ds:datastoreItem xmlns:ds="http://schemas.openxmlformats.org/officeDocument/2006/customXml" ds:itemID="{C1064092-3FAD-4BF1-909F-20962A1CA52C}"/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162</TotalTime>
  <Words>302</Words>
  <Application>Microsoft Office PowerPoint</Application>
  <PresentationFormat>Экран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Техника прыжка в длину с разбега.</vt:lpstr>
      <vt:lpstr>Из чего состоит прыжок: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Прыжка с разбега.</dc:title>
  <dc:creator>Антипина Ирина Владиславовна</dc:creator>
  <cp:lastModifiedBy>Пользователь</cp:lastModifiedBy>
  <cp:revision>31</cp:revision>
  <dcterms:created xsi:type="dcterms:W3CDTF">2013-01-17T07:40:04Z</dcterms:created>
  <dcterms:modified xsi:type="dcterms:W3CDTF">2020-05-11T17:42:31Z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0x010100E23D157FCDDD7C4699D79C50E3755AEC</vt:lpwstr>
  </property>
  <property fmtid="{D5CDD505-2E9C-101B-9397-08002B2CF9AE}" pid="3" name="_dlc_DocIdItemGuid">
    <vt:lpwstr>febcb8e3-5c87-460f-b09a-a23389e43b02</vt:lpwstr>
  </property>
</Properties>
</file>