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C691-77EF-4EED-BD02-4278CC109A55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1F377-4310-4985-80F3-D32A5AC1FA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C691-77EF-4EED-BD02-4278CC109A55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1F377-4310-4985-80F3-D32A5AC1FA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C691-77EF-4EED-BD02-4278CC109A55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1F377-4310-4985-80F3-D32A5AC1FA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C691-77EF-4EED-BD02-4278CC109A55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1F377-4310-4985-80F3-D32A5AC1FA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C691-77EF-4EED-BD02-4278CC109A55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1F377-4310-4985-80F3-D32A5AC1FA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C691-77EF-4EED-BD02-4278CC109A55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1F377-4310-4985-80F3-D32A5AC1FA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C691-77EF-4EED-BD02-4278CC109A55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1F377-4310-4985-80F3-D32A5AC1FA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C691-77EF-4EED-BD02-4278CC109A55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1F377-4310-4985-80F3-D32A5AC1FA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C691-77EF-4EED-BD02-4278CC109A55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1F377-4310-4985-80F3-D32A5AC1FA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C691-77EF-4EED-BD02-4278CC109A55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1F377-4310-4985-80F3-D32A5AC1FA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1C691-77EF-4EED-BD02-4278CC109A55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1F377-4310-4985-80F3-D32A5AC1FA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1C691-77EF-4EED-BD02-4278CC109A55}" type="datetimeFigureOut">
              <a:rPr lang="ru-RU" smtClean="0"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1F377-4310-4985-80F3-D32A5AC1FAA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 u="sng" dirty="0" smtClean="0">
                <a:latin typeface="Monotype Corsiva" pitchFamily="66" charset="0"/>
              </a:rPr>
              <a:t>КРАСОТА   МОРЯ</a:t>
            </a:r>
            <a:r>
              <a:rPr lang="ru-RU" altLang="ru-RU" sz="1800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chemeClr val="tx1"/>
                </a:solidFill>
              </a:rPr>
              <a:t>В ПРОИЗВЕДЕНИЯХ ХУДОЖНИКОВ.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>
              <a:defRPr/>
            </a:pPr>
            <a:r>
              <a:rPr lang="ru-RU" altLang="ru-RU" dirty="0" smtClean="0"/>
              <a:t>Многих художников привлекает красота </a:t>
            </a:r>
            <a:r>
              <a:rPr lang="ru-RU" altLang="ru-RU" dirty="0"/>
              <a:t>и </a:t>
            </a:r>
            <a:r>
              <a:rPr lang="ru-RU" altLang="ru-RU" dirty="0" smtClean="0"/>
              <a:t> </a:t>
            </a:r>
            <a:r>
              <a:rPr lang="ru-RU" altLang="ru-RU" dirty="0"/>
              <a:t>величие морских просторов. </a:t>
            </a:r>
          </a:p>
          <a:p>
            <a:pPr>
              <a:defRPr/>
            </a:pPr>
            <a:r>
              <a:rPr lang="ru-RU" altLang="ru-RU" u="sng" dirty="0" smtClean="0"/>
              <a:t> </a:t>
            </a:r>
            <a:r>
              <a:rPr lang="ru-RU" altLang="ru-RU" u="sng" dirty="0"/>
              <a:t>Среди них великие художники</a:t>
            </a:r>
            <a:r>
              <a:rPr lang="en-US" altLang="ru-RU" dirty="0"/>
              <a:t>:</a:t>
            </a:r>
            <a:endParaRPr lang="ru-RU" altLang="ru-RU" dirty="0"/>
          </a:p>
          <a:p>
            <a:pPr>
              <a:buFontTx/>
              <a:buChar char="-"/>
              <a:defRPr/>
            </a:pPr>
            <a:r>
              <a:rPr lang="ru-RU" altLang="ru-RU" dirty="0"/>
              <a:t>Иван Константинович Айвазовский</a:t>
            </a:r>
            <a:r>
              <a:rPr lang="en-US" altLang="ru-RU" dirty="0"/>
              <a:t>;</a:t>
            </a:r>
            <a:endParaRPr lang="ru-RU" altLang="ru-RU" dirty="0"/>
          </a:p>
          <a:p>
            <a:pPr>
              <a:buFontTx/>
              <a:buChar char="-"/>
              <a:defRPr/>
            </a:pPr>
            <a:r>
              <a:rPr lang="ru-RU" altLang="ru-RU" dirty="0"/>
              <a:t>Поль </a:t>
            </a:r>
            <a:r>
              <a:rPr lang="ru-RU" altLang="ru-RU" dirty="0" err="1"/>
              <a:t>Синьяк</a:t>
            </a:r>
            <a:r>
              <a:rPr lang="en-US" altLang="ru-RU" dirty="0"/>
              <a:t>;</a:t>
            </a:r>
            <a:endParaRPr lang="ru-RU" altLang="ru-RU" dirty="0"/>
          </a:p>
          <a:p>
            <a:pPr>
              <a:buFontTx/>
              <a:buChar char="-"/>
              <a:defRPr/>
            </a:pPr>
            <a:r>
              <a:rPr lang="ru-RU" altLang="ru-RU" dirty="0"/>
              <a:t>В.Поленов</a:t>
            </a:r>
            <a:r>
              <a:rPr lang="en-US" altLang="ru-RU" dirty="0"/>
              <a:t>;</a:t>
            </a:r>
            <a:endParaRPr lang="ru-RU" altLang="ru-RU" dirty="0"/>
          </a:p>
          <a:p>
            <a:pPr>
              <a:buFontTx/>
              <a:buChar char="-"/>
              <a:defRPr/>
            </a:pPr>
            <a:r>
              <a:rPr lang="ru-RU" altLang="ru-RU" dirty="0"/>
              <a:t>К.Моне и </a:t>
            </a:r>
            <a:r>
              <a:rPr lang="ru-RU" altLang="ru-RU" dirty="0" err="1"/>
              <a:t>др</a:t>
            </a:r>
            <a:r>
              <a:rPr lang="ru-RU" altLang="ru-RU" dirty="0"/>
              <a:t> </a:t>
            </a:r>
            <a:r>
              <a:rPr lang="ru-RU" altLang="ru-RU" dirty="0" err="1"/>
              <a:t>еличие</a:t>
            </a:r>
            <a:r>
              <a:rPr lang="ru-RU" altLang="ru-RU" dirty="0"/>
              <a:t> морских просторов.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altLang="ru-RU" sz="2800" dirty="0" smtClean="0"/>
              <a:t>В.Поленов «Рыбацкая лодка». </a:t>
            </a:r>
            <a:r>
              <a:rPr lang="ru-RU" altLang="ru-RU" sz="2800" dirty="0" err="1" smtClean="0"/>
              <a:t>Этрета</a:t>
            </a:r>
            <a:r>
              <a:rPr lang="ru-RU" altLang="ru-RU" sz="2800" dirty="0" smtClean="0"/>
              <a:t>. Нормандия.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ru-RU" altLang="ru-RU" sz="2400" dirty="0"/>
              <a:t>Художника В.Поленова привлекла на берегу моря красота выразительного силуэта лодки на фоне скалы, зеленовато-голубых волн и покрытого галькой берега. </a:t>
            </a:r>
          </a:p>
          <a:p>
            <a:pPr>
              <a:lnSpc>
                <a:spcPct val="90000"/>
              </a:lnSpc>
              <a:defRPr/>
            </a:pPr>
            <a:r>
              <a:rPr lang="ru-RU" altLang="ru-RU" sz="2400" dirty="0"/>
              <a:t>Поленов подчеркивает контраст коричнево-красной лодки и серо-голубого с зеленым фона. Темно-коричневые пятна одежд рыбаков у лодки составляют с ней единое цветовое пятно.  </a:t>
            </a:r>
          </a:p>
          <a:p>
            <a:endParaRPr lang="ru-RU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67544" y="3212976"/>
            <a:ext cx="8305800" cy="335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altLang="ru-RU" dirty="0" smtClean="0"/>
              <a:t>К.Моне «Скалы в </a:t>
            </a:r>
            <a:r>
              <a:rPr lang="ru-RU" altLang="ru-RU" dirty="0" err="1" smtClean="0"/>
              <a:t>Бель-Иле</a:t>
            </a:r>
            <a:r>
              <a:rPr lang="ru-RU" altLang="ru-RU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altLang="ru-RU" sz="2400" dirty="0"/>
              <a:t>Здесь предстает дикая и грозная природа острова </a:t>
            </a:r>
            <a:r>
              <a:rPr lang="ru-RU" altLang="ru-RU" sz="2400" dirty="0" err="1"/>
              <a:t>Бель-Иль</a:t>
            </a:r>
            <a:r>
              <a:rPr lang="ru-RU" altLang="ru-RU" sz="2400" dirty="0"/>
              <a:t>, «мрачного и наводящего ужас», как писал сам художник. Грозный пейзаж изображен с высоты птичьего полета. </a:t>
            </a:r>
            <a:r>
              <a:rPr lang="ru-RU" altLang="ru-RU" sz="2400" dirty="0" smtClean="0"/>
              <a:t>Повсюду</a:t>
            </a:r>
            <a:r>
              <a:rPr lang="ru-RU" altLang="ru-RU" sz="2400" dirty="0"/>
              <a:t>, насколько хватает глаз, расстилается пустынное неспокойное море. Острые скалистые пики, выступающие из воды, кажутся порождением той же стихии, их </a:t>
            </a:r>
            <a:r>
              <a:rPr lang="ru-RU" altLang="ru-RU" sz="2400" dirty="0" smtClean="0"/>
              <a:t>причудливые </a:t>
            </a:r>
            <a:r>
              <a:rPr lang="ru-RU" altLang="ru-RU" sz="2400" dirty="0"/>
              <a:t>формы похожи на фантастические статуи. </a:t>
            </a:r>
            <a:endParaRPr lang="ru-RU" sz="2400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907704" y="3573016"/>
            <a:ext cx="5040560" cy="2880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altLang="ru-RU" dirty="0" err="1" smtClean="0"/>
              <a:t>П.Синьяк</a:t>
            </a:r>
            <a:r>
              <a:rPr lang="ru-RU" altLang="ru-RU" dirty="0" smtClean="0"/>
              <a:t> «Гавань в Марселе»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ru-RU" altLang="ru-RU" sz="2000" dirty="0"/>
              <a:t>Эта картина написана в художественной технике, при которой на холст наносятся тесно соприкасающиеся маленькие прямоугольники несмешанных основных и дополнительных цветов. </a:t>
            </a:r>
          </a:p>
          <a:p>
            <a:pPr>
              <a:lnSpc>
                <a:spcPct val="90000"/>
              </a:lnSpc>
              <a:defRPr/>
            </a:pPr>
            <a:r>
              <a:rPr lang="ru-RU" altLang="ru-RU" sz="2000" dirty="0"/>
              <a:t>Когда же смотришь на такую картину с некоторого расстояния, эти прямоугольники соединяются, давая ощущение яркого цвета, наполненности холста воздухом.</a:t>
            </a:r>
          </a:p>
          <a:p>
            <a:endParaRPr lang="ru-RU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827584" y="2852936"/>
            <a:ext cx="7162800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altLang="ru-RU" b="1" u="sng" dirty="0" smtClean="0"/>
              <a:t>И.Айвазовский «Девятый вал»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ru-RU" altLang="ru-RU" sz="2400" dirty="0" smtClean="0"/>
              <a:t>Известнейшее произведение (1850, Русский музей). Тема кораблекрушения дана здесь в окружении сильных светотеневых эффектов, усиливающих общее впечатление безграничности бушующего пространства.</a:t>
            </a:r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636912"/>
            <a:ext cx="6338664" cy="3740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23D157FCDDD7C4699D79C50E3755AEC" ma:contentTypeVersion="2" ma:contentTypeDescription="Создание документа." ma:contentTypeScope="" ma:versionID="4ae031b9fb119beb936c3baa3cf98c46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0f1a79fbf3b54a4e7e1fbdad297d0f02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T4CTUPCNHN5M-1247183403-1565</_dlc_DocId>
    <_dlc_DocIdUrl xmlns="c71519f2-859d-46c1-a1b6-2941efed936d">
      <Url>http://edu-sps.koiro.local/chuhloma/Ved/1/obrasovanie/distanzionnoe/_layouts/15/DocIdRedir.aspx?ID=T4CTUPCNHN5M-1247183403-1565</Url>
      <Description>T4CTUPCNHN5M-1247183403-1565</Description>
    </_dlc_DocIdUrl>
  </documentManagement>
</p:properties>
</file>

<file path=customXml/itemProps1.xml><?xml version="1.0" encoding="utf-8"?>
<ds:datastoreItem xmlns:ds="http://schemas.openxmlformats.org/officeDocument/2006/customXml" ds:itemID="{94FD6B7E-0F2B-468B-9AD0-09943D3F1F0B}"/>
</file>

<file path=customXml/itemProps2.xml><?xml version="1.0" encoding="utf-8"?>
<ds:datastoreItem xmlns:ds="http://schemas.openxmlformats.org/officeDocument/2006/customXml" ds:itemID="{C7CCAE34-D15E-4513-BAC8-834D7A8C25BF}"/>
</file>

<file path=customXml/itemProps3.xml><?xml version="1.0" encoding="utf-8"?>
<ds:datastoreItem xmlns:ds="http://schemas.openxmlformats.org/officeDocument/2006/customXml" ds:itemID="{DA5A31A1-7A1D-4729-AB99-543C32A1E4C4}"/>
</file>

<file path=customXml/itemProps4.xml><?xml version="1.0" encoding="utf-8"?>
<ds:datastoreItem xmlns:ds="http://schemas.openxmlformats.org/officeDocument/2006/customXml" ds:itemID="{BC078163-DFBD-4C07-8A43-6ACBD918B79A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239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КРАСОТА   МОРЯ </vt:lpstr>
      <vt:lpstr>Слайд 2</vt:lpstr>
      <vt:lpstr>В.Поленов «Рыбацкая лодка». Этрета. Нормандия.</vt:lpstr>
      <vt:lpstr>К.Моне «Скалы в Бель-Иле»</vt:lpstr>
      <vt:lpstr>П.Синьяк «Гавань в Марселе»</vt:lpstr>
      <vt:lpstr>И.Айвазовский «Девятый вал»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КРАСОТА   МОРЯ </dc:title>
  <dc:creator>Admin</dc:creator>
  <cp:lastModifiedBy>Admin</cp:lastModifiedBy>
  <cp:revision>1</cp:revision>
  <dcterms:created xsi:type="dcterms:W3CDTF">2020-05-19T00:09:05Z</dcterms:created>
  <dcterms:modified xsi:type="dcterms:W3CDTF">2020-05-19T00:18:16Z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0x010100E23D157FCDDD7C4699D79C50E3755AEC</vt:lpwstr>
  </property>
  <property fmtid="{D5CDD505-2E9C-101B-9397-08002B2CF9AE}" pid="3" name="_dlc_DocIdItemGuid">
    <vt:lpwstr>0e146dfe-014a-4f3c-ab96-1369c3a1111d</vt:lpwstr>
  </property>
</Properties>
</file>