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класс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Приобретение интересной профессии</c:v>
                </c:pt>
                <c:pt idx="1">
                  <c:v>денежные трудности</c:v>
                </c:pt>
                <c:pt idx="2">
                  <c:v>отношения с родителями</c:v>
                </c:pt>
                <c:pt idx="3">
                  <c:v>отношения со сверстниками</c:v>
                </c:pt>
                <c:pt idx="4">
                  <c:v>трудности усвоения школьного материала</c:v>
                </c:pt>
                <c:pt idx="5">
                  <c:v>личная жизнь</c:v>
                </c:pt>
                <c:pt idx="6">
                  <c:v>здоровье членов семьи</c:v>
                </c:pt>
                <c:pt idx="7">
                  <c:v>будущее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7</c:v>
                </c:pt>
                <c:pt idx="7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класс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Приобретение интересной профессии</c:v>
                </c:pt>
                <c:pt idx="1">
                  <c:v>денежные трудности</c:v>
                </c:pt>
                <c:pt idx="2">
                  <c:v>отношения с родителями</c:v>
                </c:pt>
                <c:pt idx="3">
                  <c:v>отношения со сверстниками</c:v>
                </c:pt>
                <c:pt idx="4">
                  <c:v>трудности усвоения школьного материала</c:v>
                </c:pt>
                <c:pt idx="5">
                  <c:v>личная жизнь</c:v>
                </c:pt>
                <c:pt idx="6">
                  <c:v>здоровье членов семьи</c:v>
                </c:pt>
                <c:pt idx="7">
                  <c:v>будущее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класс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Приобретение интересной профессии</c:v>
                </c:pt>
                <c:pt idx="1">
                  <c:v>денежные трудности</c:v>
                </c:pt>
                <c:pt idx="2">
                  <c:v>отношения с родителями</c:v>
                </c:pt>
                <c:pt idx="3">
                  <c:v>отношения со сверстниками</c:v>
                </c:pt>
                <c:pt idx="4">
                  <c:v>трудности усвоения школьного материала</c:v>
                </c:pt>
                <c:pt idx="5">
                  <c:v>личная жизнь</c:v>
                </c:pt>
                <c:pt idx="6">
                  <c:v>здоровье членов семьи</c:v>
                </c:pt>
                <c:pt idx="7">
                  <c:v>будущее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shape val="cylinder"/>
        <c:axId val="74811264"/>
        <c:axId val="74812800"/>
        <c:axId val="0"/>
      </c:bar3DChart>
      <c:catAx>
        <c:axId val="748112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74812800"/>
        <c:crosses val="autoZero"/>
        <c:auto val="1"/>
        <c:lblAlgn val="ctr"/>
        <c:lblOffset val="100"/>
      </c:catAx>
      <c:valAx>
        <c:axId val="74812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748112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Есть ли у вас цель в жизни?</c:v>
                </c:pt>
                <c:pt idx="1">
                  <c:v>Интересуетесь политикой?</c:v>
                </c:pt>
                <c:pt idx="2">
                  <c:v>Есть ли у вас кумир?</c:v>
                </c:pt>
                <c:pt idx="3">
                  <c:v>Есть ли у вас вредные привычки?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Есть ли у вас цель в жизни?</c:v>
                </c:pt>
                <c:pt idx="1">
                  <c:v>Интересуетесь политикой?</c:v>
                </c:pt>
                <c:pt idx="2">
                  <c:v>Есть ли у вас кумир?</c:v>
                </c:pt>
                <c:pt idx="3">
                  <c:v>Есть ли у вас вредные привычки?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Есть ли у вас цель в жизни?</c:v>
                </c:pt>
                <c:pt idx="1">
                  <c:v>Интересуетесь политикой?</c:v>
                </c:pt>
                <c:pt idx="2">
                  <c:v>Есть ли у вас кумир?</c:v>
                </c:pt>
                <c:pt idx="3">
                  <c:v>Есть ли у вас вредные привычки?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axId val="47271296"/>
        <c:axId val="47277184"/>
      </c:barChart>
      <c:catAx>
        <c:axId val="4727129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7277184"/>
        <c:crosses val="autoZero"/>
        <c:auto val="1"/>
        <c:lblAlgn val="ctr"/>
        <c:lblOffset val="100"/>
      </c:catAx>
      <c:valAx>
        <c:axId val="472771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72712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440C5-37D6-4E5D-A160-FE398D38D64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4E5E0-497D-4F14-8481-B4C0979A1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4E5E0-497D-4F14-8481-B4C0979A19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BFCF94-DB5F-4C2B-BC12-4EB36570A98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6284B9-F68E-4A16-BF69-B0374ACC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358246" cy="535785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5900" b="1" i="1" dirty="0" smtClean="0">
                <a:solidFill>
                  <a:srgbClr val="002060"/>
                </a:solidFill>
              </a:rPr>
              <a:t>1. «Юность занята собой, на окружающих смотрит вполглаза. Самый неблагодарный, – да и неприятный, – возраст 17-20 лет. К жизни еще не привык, к себе самому тоже. Ни жизни, ни смерти, ни людей не понимаешь, а между тем убежден, что отлично все видишь, понял и даже во всем слегка разочаровался.»</a:t>
            </a:r>
            <a:endParaRPr lang="ru-RU" sz="5900" b="1" dirty="0" smtClean="0">
              <a:solidFill>
                <a:srgbClr val="002060"/>
              </a:solidFill>
            </a:endParaRPr>
          </a:p>
          <a:p>
            <a:pPr algn="r"/>
            <a:endParaRPr lang="ru-RU" sz="5900" dirty="0" smtClean="0">
              <a:solidFill>
                <a:srgbClr val="002060"/>
              </a:solidFill>
            </a:endParaRPr>
          </a:p>
          <a:p>
            <a:pPr algn="r"/>
            <a:r>
              <a:rPr lang="ru-RU" sz="5900" dirty="0" smtClean="0">
                <a:solidFill>
                  <a:srgbClr val="002060"/>
                </a:solidFill>
              </a:rPr>
              <a:t>Зинаида Гиппиус</a:t>
            </a:r>
          </a:p>
          <a:p>
            <a:pPr lvl="0"/>
            <a:endParaRPr lang="ru-RU" sz="5900" b="1" i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5900" b="1" i="1" dirty="0" smtClean="0">
                <a:solidFill>
                  <a:srgbClr val="002060"/>
                </a:solidFill>
              </a:rPr>
              <a:t>2. «Юность бескорыстна в помыслах и чувствах, поэтому она наиболее глубоко понимает и чувствует правду…»                                           </a:t>
            </a:r>
          </a:p>
          <a:p>
            <a:pPr lvl="0" algn="r"/>
            <a:endParaRPr lang="ru-RU" sz="5900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5900" dirty="0" smtClean="0">
                <a:solidFill>
                  <a:srgbClr val="002060"/>
                </a:solidFill>
              </a:rPr>
              <a:t>Генрих Гейне</a:t>
            </a:r>
          </a:p>
          <a:p>
            <a:pPr lvl="0"/>
            <a:endParaRPr lang="ru-RU" sz="590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8000" b="1" i="1" dirty="0" smtClean="0">
                <a:solidFill>
                  <a:srgbClr val="C00000"/>
                </a:solidFill>
              </a:rPr>
              <a:t>Какую точку зрения вы разделяете?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Литовские консерваторы попросили пожертвования у населения на борьбу за энергетическую независимость от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3571868" cy="35718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285728"/>
            <a:ext cx="8739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Социальные и психологические критерии молодежи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506" name="Picture 2" descr="Эмоциональное состояние человека Дочки и матери"/>
          <p:cNvPicPr>
            <a:picLocks noChangeAspect="1" noChangeArrowheads="1"/>
          </p:cNvPicPr>
          <p:nvPr/>
        </p:nvPicPr>
        <p:blipFill>
          <a:blip r:embed="rId4"/>
          <a:srcRect b="14268"/>
          <a:stretch>
            <a:fillRect/>
          </a:stretch>
        </p:blipFill>
        <p:spPr bwMode="auto">
          <a:xfrm>
            <a:off x="-1" y="4214818"/>
            <a:ext cx="4593473" cy="2643182"/>
          </a:xfrm>
          <a:prstGeom prst="rect">
            <a:avLst/>
          </a:prstGeom>
          <a:noFill/>
        </p:spPr>
      </p:pic>
      <p:pic>
        <p:nvPicPr>
          <p:cNvPr id="21508" name="Picture 4" descr="A change of Mood Funds Hub"/>
          <p:cNvPicPr>
            <a:picLocks noChangeAspect="1" noChangeArrowheads="1"/>
          </p:cNvPicPr>
          <p:nvPr/>
        </p:nvPicPr>
        <p:blipFill>
          <a:blip r:embed="rId5"/>
          <a:srcRect l="25594" t="16033" b="18052"/>
          <a:stretch>
            <a:fillRect/>
          </a:stretch>
        </p:blipFill>
        <p:spPr bwMode="auto">
          <a:xfrm>
            <a:off x="4367266" y="4214818"/>
            <a:ext cx="4776734" cy="2643183"/>
          </a:xfrm>
          <a:prstGeom prst="rect">
            <a:avLst/>
          </a:prstGeom>
          <a:noFill/>
        </p:spPr>
      </p:pic>
      <p:pic>
        <p:nvPicPr>
          <p:cNvPr id="21512" name="Picture 8" descr="Чем старше человек, тем меньше верхних звуковых частот он мо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2458" y="785794"/>
            <a:ext cx="491289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124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Легко ли быть молодым?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397000"/>
          <a:ext cx="8358246" cy="53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44" y="928670"/>
          <a:ext cx="8858312" cy="577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214290"/>
            <a:ext cx="7124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Легко ли быть молодым?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97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Социальные проблемы российской молодежи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4429156" cy="55721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Жизненные цели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иметь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хорошую семью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получить хорошее образование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устроиться на хорошую работу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иметь свою квартиру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заработать много денег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обеспечить будущее детям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открыть свой бизнес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жить в достатке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приобрести дорогие вещи 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602" name="Picture 2" descr="Размышления на время / Жанр / Фотография skil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3771895" cy="5621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Тревожные тенденции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в молодежной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среде: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97000"/>
          <a:ext cx="8358246" cy="503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79123"/>
                <a:gridCol w="4179123"/>
              </a:tblGrid>
              <a:tr h="6290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Проблемы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Пути решения </a:t>
                      </a:r>
                      <a:endParaRPr lang="ru-RU" dirty="0"/>
                    </a:p>
                  </a:txBody>
                  <a:tcPr/>
                </a:tc>
              </a:tr>
              <a:tr h="62905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05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05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05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905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05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9050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лкоголизм - виной тому строение мозга - Mega Obz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876"/>
            <a:ext cx="3095604" cy="29843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85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Информация к размышлению: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«64% из полутора тысяч россиян, опрошенных фондом «Общественное мнение» заявили, что сегодняшние 16-летние подростки стремятся только к одному – развлекаться и получать от жизни удовольствие. Наверное, эти же 64% сказали, что по нравственным, человеческим качествам сегодняшние 16-летние хуже их в этом возрасте. 14% не видят никакой разницы и всего 7% верят, что лучше» (Профиль. 2014. 31 мая. С.28).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Так видят своих  детей отцы. Объективен ли такой взгляд на современную молодежь? А может дети всегда лучше своих отцов? Что бы вы от них взяли в свою взрослую жизнь?</a:t>
            </a: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928670"/>
            <a:ext cx="88582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Критерии «взрослости»: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u="sng" dirty="0" smtClean="0">
                <a:solidFill>
                  <a:schemeClr val="bg1"/>
                </a:solidFill>
              </a:rPr>
              <a:t>Формальные признаки</a:t>
            </a:r>
            <a:r>
              <a:rPr lang="ru-RU" b="1" dirty="0" smtClean="0">
                <a:solidFill>
                  <a:schemeClr val="bg1"/>
                </a:solidFill>
              </a:rPr>
              <a:t>	                     </a:t>
            </a:r>
            <a:r>
              <a:rPr lang="ru-RU" b="1" u="sng" dirty="0" smtClean="0">
                <a:solidFill>
                  <a:schemeClr val="bg1"/>
                </a:solidFill>
              </a:rPr>
              <a:t>Неформальные признаки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1._____________________________                        1.___________________________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_______________________________                        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2.______________________________                       2.____________________________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_______________________________                        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3.______________________________                       3.____________________________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________________________________                       _______________________________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4._______________________________                      4.______________________________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_________________________________                      _______________________________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5.________________________________                    5.______________________________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_________________________________                       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6.________________________________                     6._____________________________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_________________________________                      _______________________________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714612" y="1285860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29190" y="1285860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2844" y="214290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Заполните схему: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задание:  параграф13 с. 128-135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Написать эссе на тему: </a:t>
            </a:r>
            <a:r>
              <a:rPr lang="ru-RU" sz="3600" i="1" dirty="0" smtClean="0">
                <a:solidFill>
                  <a:srgbClr val="FF0000"/>
                </a:solidFill>
              </a:rPr>
              <a:t>«Молодость – это путь в будущее, которое выбирает сам человек…»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Тема: «Молодежь как социальная группа»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Цель: Раскрыть основные социально-психологические особенности молодежи как социальной группы»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ласть и государство: русская исторя сначала - Форум в Доме Сваро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01122" cy="57554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8154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Обряд посвящения во взрослую жизнь у славян»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umus Дореволюционная Россия на фотографиях. Из крестьянской жизни. Часть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3"/>
            <a:ext cx="7232458" cy="4929198"/>
          </a:xfrm>
          <a:prstGeom prst="rect">
            <a:avLst/>
          </a:prstGeom>
          <a:noFill/>
        </p:spPr>
      </p:pic>
      <p:pic>
        <p:nvPicPr>
          <p:cNvPr id="17412" name="Picture 4" descr="Дело Брейвика живёт. Власти Баварии решились издать Mein Kamp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2202" y="0"/>
            <a:ext cx="4761798" cy="50006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4214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Раньше дети рано 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взрослели…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ristarch4you - Художник Пукирев В. В. Неравный бр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5235897" cy="6572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97836" y="1142984"/>
            <a:ext cx="3546164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Картина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«Неравный брак»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Художник </a:t>
            </a:r>
          </a:p>
          <a:p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Пукирев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В. В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ean-Jacques Rousseau - клипы, виде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084228" cy="6372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928670"/>
            <a:ext cx="39124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«Юность – второе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рождение  человека…»</a:t>
            </a:r>
          </a:p>
          <a:p>
            <a:pPr algn="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Жан-Жак Руссо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лодежный информационный портал г. Горно-Алтай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158139" cy="54149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Главный вектор развития личности в юношеском возрасте –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социальное становление.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Что это значит?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01122" cy="23574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Молодежь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–это социально-демографическая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группа, выделяемая на основе совокупности возрастных характеристик, особенностей социального положения и обусловленных тем и другим социально-психологических свойств, которые определяются общественным строем, культурой, закономерностями социализации, воспитания данного общества;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928934"/>
            <a:ext cx="507209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Современные возрастные границы молодежи?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857356" y="3643314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 rot="5400000">
            <a:off x="4232670" y="3839771"/>
            <a:ext cx="428630" cy="35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643702" y="3643314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0034" y="4071942"/>
            <a:ext cx="2214578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Младшая группа</a:t>
            </a:r>
          </a:p>
          <a:p>
            <a:pPr algn="ctr"/>
            <a:r>
              <a:rPr lang="ru-RU" i="1" dirty="0" smtClean="0"/>
              <a:t>подростки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4071942"/>
            <a:ext cx="250033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Средняя группа</a:t>
            </a:r>
          </a:p>
          <a:p>
            <a:pPr algn="ctr"/>
            <a:r>
              <a:rPr lang="ru-RU" i="1" dirty="0" smtClean="0"/>
              <a:t>молодежь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4071942"/>
            <a:ext cx="242889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Старшая группа</a:t>
            </a:r>
          </a:p>
          <a:p>
            <a:pPr algn="ctr"/>
            <a:r>
              <a:rPr lang="ru-RU" i="1" dirty="0"/>
              <a:t>м</a:t>
            </a:r>
            <a:r>
              <a:rPr lang="ru-RU" i="1" dirty="0" smtClean="0"/>
              <a:t>олодые взрослые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42852"/>
            <a:ext cx="81439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Какие, по вашему мнению,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особенности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характерны молодому поколению?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0484" name="Picture 4" descr="Красивые деву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3590925" cy="476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643050"/>
            <a:ext cx="4071966" cy="17859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Формирование собственного «Я»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786190"/>
            <a:ext cx="4071966" cy="20002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Осознание собственной индивидуальности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AWJJH2MPE6E2-1395624809-283</_dlc_DocId>
    <_dlc_DocIdUrl xmlns="4a252ca3-5a62-4c1c-90a6-29f4710e47f8">
      <Url>http://edu-sps.koiro.local/Sharya/shool4/441/учитель%20истории%20Соколова%20ТА/_layouts/15/DocIdRedir.aspx?ID=AWJJH2MPE6E2-1395624809-283</Url>
      <Description>AWJJH2MPE6E2-1395624809-283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111DFB7D9BBCC46873AD81E49E28D72" ma:contentTypeVersion="49" ma:contentTypeDescription="Создание документа." ma:contentTypeScope="" ma:versionID="6b2bcc31a5b9d4267f7787420b95e61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BC0872-7BC4-4149-93F9-7C048800AD74}"/>
</file>

<file path=customXml/itemProps2.xml><?xml version="1.0" encoding="utf-8"?>
<ds:datastoreItem xmlns:ds="http://schemas.openxmlformats.org/officeDocument/2006/customXml" ds:itemID="{080B9885-8F07-4D00-B9BC-FD0C3088E80E}"/>
</file>

<file path=customXml/itemProps3.xml><?xml version="1.0" encoding="utf-8"?>
<ds:datastoreItem xmlns:ds="http://schemas.openxmlformats.org/officeDocument/2006/customXml" ds:itemID="{FCAB2BFB-F5A8-4210-B957-77195F351F24}"/>
</file>

<file path=customXml/itemProps4.xml><?xml version="1.0" encoding="utf-8"?>
<ds:datastoreItem xmlns:ds="http://schemas.openxmlformats.org/officeDocument/2006/customXml" ds:itemID="{E1461A8F-BDFB-4CCF-8A63-122F927C457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</TotalTime>
  <Words>458</Words>
  <Application>Microsoft Office PowerPoint</Application>
  <PresentationFormat>Экран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Тема: «Молодежь как социальная группа»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24</cp:revision>
  <dcterms:created xsi:type="dcterms:W3CDTF">2014-11-25T14:15:56Z</dcterms:created>
  <dcterms:modified xsi:type="dcterms:W3CDTF">2014-11-30T13:26:30Z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0x0101002111DFB7D9BBCC46873AD81E49E28D72</vt:lpwstr>
  </property>
  <property fmtid="{D5CDD505-2E9C-101B-9397-08002B2CF9AE}" pid="3" name="_dlc_DocIdItemGuid">
    <vt:lpwstr>4562ca36-f18a-488a-96fe-ab9508d53802</vt:lpwstr>
  </property>
</Properties>
</file>