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5BAA-4FD9-4CC5-A018-AE6833A5AFF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DF01-A389-452C-9CE3-A561FE4A5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4;&#1087;&#1088;&#1086;&#1089;.av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501122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5300" b="1" i="1" dirty="0">
                <a:solidFill>
                  <a:srgbClr val="C00000"/>
                </a:solidFill>
                <a:latin typeface="Book Antiqua" pitchFamily="18" charset="0"/>
              </a:rPr>
              <a:t>«Культура - это мера человечности в человеке…»  </a:t>
            </a:r>
            <a:r>
              <a:rPr lang="ru-RU" sz="5300" b="1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5300" b="1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5300" b="1" dirty="0">
                <a:solidFill>
                  <a:srgbClr val="C00000"/>
                </a:solidFill>
                <a:latin typeface="Book Antiqua" pitchFamily="18" charset="0"/>
              </a:rPr>
              <a:t>  Карл Маркс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http://rubadm.ru/sites/default/files/users/publicator/2016/09/kul.jpg"/>
          <p:cNvPicPr>
            <a:picLocks noChangeAspect="1" noChangeArrowheads="1"/>
          </p:cNvPicPr>
          <p:nvPr/>
        </p:nvPicPr>
        <p:blipFill>
          <a:blip r:embed="rId2"/>
          <a:srcRect l="2677" t="3846" r="3643" b="5769"/>
          <a:stretch>
            <a:fillRect/>
          </a:stretch>
        </p:blipFill>
        <p:spPr bwMode="auto">
          <a:xfrm>
            <a:off x="1571604" y="2500306"/>
            <a:ext cx="6215106" cy="417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0492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А любите ли вы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кладывать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пазлы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7410" name="Picture 2" descr="http://www.clipartfinders.com/clipart/400/when-i-was-a-kid-absolutely-loved-putting-together-puzzles-jigsaws--400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7072362" cy="429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89"/>
          <a:ext cx="8572560" cy="6609847"/>
        </p:xfrm>
        <a:graphic>
          <a:graphicData uri="http://schemas.openxmlformats.org/drawingml/2006/table">
            <a:tbl>
              <a:tblPr/>
              <a:tblGrid>
                <a:gridCol w="2143140"/>
                <a:gridCol w="2143140"/>
                <a:gridCol w="2143140"/>
                <a:gridCol w="2143140"/>
              </a:tblGrid>
              <a:tr h="2892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Критерии сравнения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  <a:hlinkClick r:id="rId2" action="ppaction://hlinkfile"/>
                        </a:rPr>
                        <a:t>Виды культуры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Народная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Элитарная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Массовая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Кому принадлежит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Время появления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Причины оформления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Направления и жанры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6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Каналы распространения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Характерные особенности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418" marR="554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14612" y="857232"/>
            <a:ext cx="13374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Народу</a:t>
            </a:r>
            <a:endParaRPr lang="ru-RU" sz="28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928670"/>
            <a:ext cx="22978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Элите общества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500174"/>
            <a:ext cx="2083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 рождением 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интеллекта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643050"/>
            <a:ext cx="12859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r>
              <a:rPr lang="en-US" sz="28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lX</a:t>
            </a:r>
            <a:r>
              <a:rPr lang="ru-RU" sz="28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век</a:t>
            </a:r>
            <a:endParaRPr lang="ru-RU" sz="28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285992"/>
            <a:ext cx="1734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Классовое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асслоение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общества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285992"/>
            <a:ext cx="17345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Классовое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асслоение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общества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286124"/>
            <a:ext cx="22140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Сказки, песни,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бряды, танцы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т. 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3286124"/>
            <a:ext cx="21050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Изобр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24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ск-во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итература,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музыка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4429132"/>
            <a:ext cx="2099356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 поколения 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поколению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357694"/>
            <a:ext cx="23696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Музеи, концерт.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алы, 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театры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286388"/>
            <a:ext cx="24695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Нет авторства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вязана с </a:t>
            </a:r>
            <a:r>
              <a:rPr lang="ru-RU" sz="24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тради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</a:p>
          <a:p>
            <a:pPr algn="ctr"/>
            <a:r>
              <a:rPr lang="ru-RU" sz="2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иями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историей</a:t>
            </a:r>
            <a:endParaRPr lang="ru-RU" sz="2400" b="1" cap="none" spc="0" dirty="0" smtClean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5143512"/>
            <a:ext cx="24609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Требует </a:t>
            </a:r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опред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ровня образов.,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куса, </a:t>
            </a:r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эстетич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увства, сложна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857232"/>
            <a:ext cx="972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Всем</a:t>
            </a:r>
            <a:endParaRPr lang="ru-RU" sz="28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1643050"/>
            <a:ext cx="2176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Конец </a:t>
            </a:r>
            <a:r>
              <a:rPr lang="en-US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XlX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века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2285992"/>
            <a:ext cx="25138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Появл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ассов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sz="2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24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б-ва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4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стандарти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</a:p>
          <a:p>
            <a:pPr algn="ctr"/>
            <a:r>
              <a:rPr lang="ru-RU" sz="2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ация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жизни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3286124"/>
            <a:ext cx="25694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Кино, музыка,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изобр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и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скусство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4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лит-ра</a:t>
            </a:r>
            <a:r>
              <a:rPr lang="ru-RU" sz="2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хореогр</a:t>
            </a:r>
            <a:r>
              <a:rPr lang="ru-RU" sz="24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4500570"/>
            <a:ext cx="923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СМИ</a:t>
            </a:r>
            <a:endParaRPr lang="ru-RU" sz="28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61242" y="5286388"/>
            <a:ext cx="2582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Доступна, </a:t>
            </a:r>
            <a:r>
              <a:rPr lang="ru-RU" sz="20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серийна</a:t>
            </a:r>
            <a:r>
              <a:rPr lang="ru-RU" sz="20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2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0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анимательна, пас-</a:t>
            </a:r>
          </a:p>
          <a:p>
            <a:pPr algn="ctr"/>
            <a:r>
              <a:rPr lang="ru-RU" sz="2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sz="2000" b="1" cap="none" spc="0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ивность</a:t>
            </a:r>
            <a:r>
              <a:rPr lang="ru-RU" sz="20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восприятия,</a:t>
            </a:r>
          </a:p>
          <a:p>
            <a:pPr algn="ctr"/>
            <a:r>
              <a:rPr lang="ru-RU" sz="2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2000" b="1" dirty="0" err="1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оммерч.хар-ер</a:t>
            </a:r>
            <a:endParaRPr lang="ru-RU" sz="20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69859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урока: «Феномен</a:t>
            </a:r>
          </a:p>
          <a:p>
            <a:pPr algn="ctr"/>
            <a:r>
              <a:rPr lang="ru-RU" sz="4800" b="1" cap="all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Массовой культуры:</a:t>
            </a:r>
          </a:p>
          <a:p>
            <a:pPr algn="ctr"/>
            <a:r>
              <a:rPr lang="ru-RU" sz="4800" b="1" cap="all" spc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Проблемы и противоречия»</a:t>
            </a:r>
            <a:endParaRPr lang="ru-RU" sz="4800" b="1" cap="all" spc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429000"/>
            <a:ext cx="828303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Проблема: </a:t>
            </a:r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Массовая культура –</a:t>
            </a:r>
          </a:p>
          <a:p>
            <a:pPr algn="ctr"/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Это симптом вырождения</a:t>
            </a:r>
          </a:p>
          <a:p>
            <a:pPr algn="ctr"/>
            <a:r>
              <a:rPr lang="ru-RU" sz="32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Общества или условие его</a:t>
            </a:r>
          </a:p>
          <a:p>
            <a:pPr algn="ctr"/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Здоровья?</a:t>
            </a:r>
            <a:endParaRPr lang="ru-RU" sz="32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tihi.ru/pics/2016/07/29/4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429124" cy="3573297"/>
          </a:xfrm>
          <a:prstGeom prst="rect">
            <a:avLst/>
          </a:prstGeom>
          <a:noFill/>
        </p:spPr>
      </p:pic>
      <p:pic>
        <p:nvPicPr>
          <p:cNvPr id="15366" name="Picture 6" descr="http://redevils.ru/uploads/forum/images/2015-12/1451568800mysli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98" y="0"/>
            <a:ext cx="4762501" cy="3571876"/>
          </a:xfrm>
          <a:prstGeom prst="rect">
            <a:avLst/>
          </a:prstGeom>
          <a:noFill/>
        </p:spPr>
      </p:pic>
      <p:pic>
        <p:nvPicPr>
          <p:cNvPr id="15368" name="Picture 8" descr="http://img1.artgalleryenc.com/Media/ai/Melancholy.jpg?preset=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85798"/>
            <a:ext cx="4143372" cy="3272202"/>
          </a:xfrm>
          <a:prstGeom prst="rect">
            <a:avLst/>
          </a:prstGeom>
          <a:noFill/>
        </p:spPr>
      </p:pic>
      <p:pic>
        <p:nvPicPr>
          <p:cNvPr id="15370" name="Picture 10" descr="http://www.tvoyrebenok.ru/images/illustrators/zoland/b/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43302"/>
            <a:ext cx="4143372" cy="33146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14285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29652" y="14285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643314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15338" y="3571876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30227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Д. </a:t>
            </a:r>
            <a:r>
              <a:rPr lang="ru-RU" sz="2400" dirty="0" err="1" smtClean="0">
                <a:latin typeface="Bookman Old Style" pitchFamily="18" charset="0"/>
              </a:rPr>
              <a:t>з</a:t>
            </a:r>
            <a:r>
              <a:rPr lang="ru-RU" sz="2400" dirty="0" smtClean="0">
                <a:latin typeface="Bookman Old Style" pitchFamily="18" charset="0"/>
              </a:rPr>
              <a:t>.:  параграф 35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Написать эссе:</a:t>
            </a:r>
          </a:p>
          <a:p>
            <a:endParaRPr lang="ru-RU" sz="2400" u="sng" dirty="0" smtClean="0">
              <a:latin typeface="Bookman Old Style" pitchFamily="18" charset="0"/>
            </a:endParaRPr>
          </a:p>
          <a:p>
            <a:r>
              <a:rPr lang="ru-RU" sz="2400" u="sng" dirty="0" smtClean="0">
                <a:latin typeface="Bookman Old Style" pitchFamily="18" charset="0"/>
              </a:rPr>
              <a:t>Простой уровень: </a:t>
            </a:r>
          </a:p>
          <a:p>
            <a:r>
              <a:rPr lang="ru-RU" sz="2400" dirty="0" smtClean="0">
                <a:latin typeface="Bookman Old Style" pitchFamily="18" charset="0"/>
              </a:rPr>
              <a:t>«Сердце,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воображение и разум — вот та среда, </a:t>
            </a:r>
          </a:p>
          <a:p>
            <a:r>
              <a:rPr lang="ru-RU" sz="2400" dirty="0" smtClean="0">
                <a:latin typeface="Bookman Old Style" pitchFamily="18" charset="0"/>
              </a:rPr>
              <a:t>где зарождается то, что мы называем культурой…» </a:t>
            </a:r>
          </a:p>
          <a:p>
            <a:pPr algn="r"/>
            <a:r>
              <a:rPr lang="ru-RU" sz="2400" dirty="0" smtClean="0">
                <a:latin typeface="Bookman Old Style" pitchFamily="18" charset="0"/>
              </a:rPr>
              <a:t>Паустовский К. Г.</a:t>
            </a:r>
          </a:p>
          <a:p>
            <a:endParaRPr lang="ru-RU" sz="2400" u="sng" dirty="0" smtClean="0">
              <a:latin typeface="Bookman Old Style" pitchFamily="18" charset="0"/>
            </a:endParaRPr>
          </a:p>
          <a:p>
            <a:r>
              <a:rPr lang="ru-RU" sz="2400" u="sng" dirty="0" smtClean="0">
                <a:latin typeface="Bookman Old Style" pitchFamily="18" charset="0"/>
              </a:rPr>
              <a:t>Сложный уровень:</a:t>
            </a:r>
          </a:p>
          <a:p>
            <a:endParaRPr lang="ru-RU" sz="2400" u="sng" dirty="0" smtClean="0">
              <a:latin typeface="Bookman Old Style" pitchFamily="18" charset="0"/>
            </a:endParaRPr>
          </a:p>
          <a:p>
            <a:endParaRPr lang="ru-RU" sz="2400" u="sng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07194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Существует мнение, что на смену массовому человеку индустриальной эпохи приходит индивидуалист постиндустриального общества. Как считаете Вы?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111DFB7D9BBCC46873AD81E49E28D72" ma:contentTypeVersion="49" ma:contentTypeDescription="Создание документа." ma:contentTypeScope="" ma:versionID="6b2bcc31a5b9d4267f7787420b95e61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AWJJH2MPE6E2-1395624809-347</_dlc_DocId>
    <_dlc_DocIdUrl xmlns="4a252ca3-5a62-4c1c-90a6-29f4710e47f8">
      <Url>http://edu-sps.koiro.local/Sharya/shool4/441/учитель%20истории%20Соколова%20ТА/_layouts/15/DocIdRedir.aspx?ID=AWJJH2MPE6E2-1395624809-347</Url>
      <Description>AWJJH2MPE6E2-1395624809-347</Description>
    </_dlc_DocIdUrl>
  </documentManagement>
</p:properties>
</file>

<file path=customXml/itemProps1.xml><?xml version="1.0" encoding="utf-8"?>
<ds:datastoreItem xmlns:ds="http://schemas.openxmlformats.org/officeDocument/2006/customXml" ds:itemID="{4789E6C9-40A7-4D5F-A1FF-1B20CE99678E}"/>
</file>

<file path=customXml/itemProps2.xml><?xml version="1.0" encoding="utf-8"?>
<ds:datastoreItem xmlns:ds="http://schemas.openxmlformats.org/officeDocument/2006/customXml" ds:itemID="{5C821865-B456-4562-9179-CDA4D7595944}"/>
</file>

<file path=customXml/itemProps3.xml><?xml version="1.0" encoding="utf-8"?>
<ds:datastoreItem xmlns:ds="http://schemas.openxmlformats.org/officeDocument/2006/customXml" ds:itemID="{BD516616-D8A3-4E3E-8926-19E7BAEEA327}"/>
</file>

<file path=customXml/itemProps4.xml><?xml version="1.0" encoding="utf-8"?>
<ds:datastoreItem xmlns:ds="http://schemas.openxmlformats.org/officeDocument/2006/customXml" ds:itemID="{6A9A8C76-1BF9-4FB6-8E2E-F86D9C8DD82A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223</Words>
  <Application>Microsoft Office PowerPoint</Application>
  <PresentationFormat>Экран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«Культура - это мера человечности в человеке…»     Карл Маркс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«Культура - это мера человечности в человеке…»     Карл Маркс</dc:title>
  <dc:creator>Николай</dc:creator>
  <cp:lastModifiedBy>Николай</cp:lastModifiedBy>
  <cp:revision>14</cp:revision>
  <dcterms:created xsi:type="dcterms:W3CDTF">2017-04-18T15:27:20Z</dcterms:created>
  <dcterms:modified xsi:type="dcterms:W3CDTF">2017-04-18T17:27:38Z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0x0101002111DFB7D9BBCC46873AD81E49E28D72</vt:lpwstr>
  </property>
  <property fmtid="{D5CDD505-2E9C-101B-9397-08002B2CF9AE}" pid="3" name="_dlc_DocIdItemGuid">
    <vt:lpwstr>d5dd9b55-a6f3-45fd-95fc-2a07dd0ead8a</vt:lpwstr>
  </property>
</Properties>
</file>