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2005 год</c:v>
                </c:pt>
                <c:pt idx="1">
                  <c:v>2006 год</c:v>
                </c:pt>
                <c:pt idx="2">
                  <c:v>2007 год</c:v>
                </c:pt>
                <c:pt idx="3">
                  <c:v>2008 год</c:v>
                </c:pt>
                <c:pt idx="4">
                  <c:v>2009 год</c:v>
                </c:pt>
                <c:pt idx="5">
                  <c:v>2010 год</c:v>
                </c:pt>
                <c:pt idx="6">
                  <c:v>2011 год</c:v>
                </c:pt>
                <c:pt idx="7">
                  <c:v>2012 год</c:v>
                </c:pt>
                <c:pt idx="8">
                  <c:v>2013 год</c:v>
                </c:pt>
                <c:pt idx="9">
                  <c:v>2014 год</c:v>
                </c:pt>
                <c:pt idx="10">
                  <c:v>2015 год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251</c:v>
                </c:pt>
                <c:pt idx="1">
                  <c:v>112</c:v>
                </c:pt>
                <c:pt idx="2">
                  <c:v>48</c:v>
                </c:pt>
                <c:pt idx="3">
                  <c:v>2</c:v>
                </c:pt>
                <c:pt idx="4">
                  <c:v>6</c:v>
                </c:pt>
                <c:pt idx="5">
                  <c:v>23</c:v>
                </c:pt>
                <c:pt idx="6">
                  <c:v>9</c:v>
                </c:pt>
                <c:pt idx="7">
                  <c:v>7</c:v>
                </c:pt>
                <c:pt idx="8">
                  <c:v>10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axId val="82688640"/>
        <c:axId val="82579840"/>
      </c:barChart>
      <c:catAx>
        <c:axId val="82688640"/>
        <c:scaling>
          <c:orientation val="minMax"/>
        </c:scaling>
        <c:axPos val="b"/>
        <c:tickLblPos val="nextTo"/>
        <c:crossAx val="82579840"/>
        <c:crosses val="autoZero"/>
        <c:auto val="1"/>
        <c:lblAlgn val="ctr"/>
        <c:lblOffset val="100"/>
      </c:catAx>
      <c:valAx>
        <c:axId val="82579840"/>
        <c:scaling>
          <c:orientation val="minMax"/>
        </c:scaling>
        <c:axPos val="l"/>
        <c:majorGridlines/>
        <c:numFmt formatCode="General" sourceLinked="1"/>
        <c:tickLblPos val="nextTo"/>
        <c:crossAx val="82688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0.10556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913820" cy="7239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0.09375</cdr:x>
      <cdr:y>0.15625</cdr:y>
    </cdr:from>
    <cdr:to>
      <cdr:x>0.14844</cdr:x>
      <cdr:y>0.23958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57224" y="1071546"/>
          <a:ext cx="50006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6B06-D048-43AC-ABED-2AE2BDC5D38B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BCC-C925-4886-9530-E39A4C2A4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6B06-D048-43AC-ABED-2AE2BDC5D38B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BCC-C925-4886-9530-E39A4C2A4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6B06-D048-43AC-ABED-2AE2BDC5D38B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BCC-C925-4886-9530-E39A4C2A4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6B06-D048-43AC-ABED-2AE2BDC5D38B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BCC-C925-4886-9530-E39A4C2A4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6B06-D048-43AC-ABED-2AE2BDC5D38B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BCC-C925-4886-9530-E39A4C2A4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6B06-D048-43AC-ABED-2AE2BDC5D38B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BCC-C925-4886-9530-E39A4C2A4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6B06-D048-43AC-ABED-2AE2BDC5D38B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BCC-C925-4886-9530-E39A4C2A4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6B06-D048-43AC-ABED-2AE2BDC5D38B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BCC-C925-4886-9530-E39A4C2A4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6B06-D048-43AC-ABED-2AE2BDC5D38B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BCC-C925-4886-9530-E39A4C2A4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6B06-D048-43AC-ABED-2AE2BDC5D38B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BCC-C925-4886-9530-E39A4C2A4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6B06-D048-43AC-ABED-2AE2BDC5D38B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BCC-C925-4886-9530-E39A4C2A4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76B06-D048-43AC-ABED-2AE2BDC5D38B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EBCC-C925-4886-9530-E39A4C2A4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2743218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Bookman Old Style" pitchFamily="18" charset="0"/>
              </a:rPr>
              <a:t>«</a:t>
            </a:r>
            <a:r>
              <a:rPr lang="ru-RU" sz="8800" dirty="0" smtClean="0">
                <a:solidFill>
                  <a:srgbClr val="FF0000"/>
                </a:solidFill>
                <a:latin typeface="Bookman Old Style" pitchFamily="18" charset="0"/>
              </a:rPr>
              <a:t>Война</a:t>
            </a:r>
            <a:r>
              <a:rPr lang="ru-RU" sz="8800" dirty="0" smtClean="0">
                <a:latin typeface="Bookman Old Style" pitchFamily="18" charset="0"/>
              </a:rPr>
              <a:t> </a:t>
            </a:r>
            <a:r>
              <a:rPr lang="ru-RU" sz="8800" dirty="0" smtClean="0">
                <a:solidFill>
                  <a:schemeClr val="bg1"/>
                </a:solidFill>
                <a:latin typeface="Bookman Old Style" pitchFamily="18" charset="0"/>
              </a:rPr>
              <a:t>и</a:t>
            </a:r>
            <a:r>
              <a:rPr lang="ru-RU" sz="8800" dirty="0" smtClean="0">
                <a:latin typeface="Bookman Old Style" pitchFamily="18" charset="0"/>
              </a:rPr>
              <a:t> </a:t>
            </a:r>
            <a:r>
              <a:rPr lang="ru-RU" sz="8800" dirty="0" smtClean="0">
                <a:solidFill>
                  <a:srgbClr val="00B0F0"/>
                </a:solidFill>
                <a:latin typeface="Bookman Old Style" pitchFamily="18" charset="0"/>
              </a:rPr>
              <a:t>мир</a:t>
            </a:r>
            <a:r>
              <a:rPr lang="ru-RU" sz="8800" dirty="0" smtClean="0">
                <a:solidFill>
                  <a:schemeClr val="bg1"/>
                </a:solidFill>
                <a:latin typeface="Bookman Old Style" pitchFamily="18" charset="0"/>
              </a:rPr>
              <a:t>»</a:t>
            </a:r>
            <a:br>
              <a:rPr lang="ru-RU" sz="88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900" dirty="0" smtClean="0">
                <a:solidFill>
                  <a:schemeClr val="bg1"/>
                </a:solidFill>
                <a:latin typeface="Bookman Old Style" pitchFamily="18" charset="0"/>
              </a:rPr>
              <a:t>ролевая дискуссия</a:t>
            </a:r>
            <a:endParaRPr lang="ru-RU" sz="49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04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1"/>
                </a:solidFill>
                <a:latin typeface="Bookman Old Style" pitchFamily="18" charset="0"/>
              </a:rPr>
              <a:t>«...мир не кровью, а дружбой </a:t>
            </a:r>
          </a:p>
          <a:p>
            <a:pPr algn="r"/>
            <a:r>
              <a:rPr lang="ru-RU" sz="2000" i="1" dirty="0" smtClean="0">
                <a:solidFill>
                  <a:schemeClr val="bg1"/>
                </a:solidFill>
                <a:latin typeface="Bookman Old Style" pitchFamily="18" charset="0"/>
              </a:rPr>
              <a:t>и любовью должны мы уберечь.»</a:t>
            </a:r>
          </a:p>
          <a:p>
            <a:pPr algn="r"/>
            <a:r>
              <a:rPr lang="ru-RU" sz="2000" i="1" dirty="0" smtClean="0">
                <a:solidFill>
                  <a:schemeClr val="bg1"/>
                </a:solidFill>
                <a:latin typeface="Bookman Old Style" pitchFamily="18" charset="0"/>
              </a:rPr>
              <a:t>Сакс </a:t>
            </a:r>
            <a:r>
              <a:rPr lang="ru-RU" sz="2000" i="1" dirty="0" err="1" smtClean="0">
                <a:solidFill>
                  <a:schemeClr val="bg1"/>
                </a:solidFill>
                <a:latin typeface="Bookman Old Style" pitchFamily="18" charset="0"/>
              </a:rPr>
              <a:t>Ганс</a:t>
            </a:r>
            <a:endParaRPr lang="ru-RU" sz="2000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14348" y="142852"/>
            <a:ext cx="78951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Что такое антитеррористическая защищенность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(школы, больницы,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вокзала)?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074" name="Picture 2" descr="http://vladivostok-news.net/img/20140210/b8a2ce4d397b3e1b10d764478778f9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20635" cy="5662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290"/>
            <a:ext cx="6715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Каковы 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причины 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возникновения терроризма?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://ru.faktxeber.com/resimler/haber/498324_421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358114" cy="551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Как же остановить сегодняшний терроризм?</a:t>
            </a:r>
            <a:endParaRPr lang="ru-RU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www.pk25.ru/upload_files/images/forum/39/33_9218_c283858807ce743e8ac51b6afbdc2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39272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4298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Терроризм «</a:t>
            </a:r>
            <a:r>
              <a:rPr lang="ru-RU" sz="2400" dirty="0" err="1" smtClean="0">
                <a:solidFill>
                  <a:schemeClr val="bg1"/>
                </a:solidFill>
                <a:latin typeface="Bookman Old Style" pitchFamily="18" charset="0"/>
              </a:rPr>
              <a:t>terror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» переводится как «ужас» (устрашение смертными казнями, убийствами и всеми ужасами неистовства).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500042"/>
            <a:ext cx="6292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ЧТО ТАКОЕ ТЕРРОРИЗМ?</a:t>
            </a:r>
            <a:endParaRPr lang="ru-RU" sz="3600" dirty="0"/>
          </a:p>
        </p:txBody>
      </p:sp>
      <p:pic>
        <p:nvPicPr>
          <p:cNvPr id="3074" name="Picture 2" descr="http://i.huffpost.com/gen/813605/thumbs/o-AFGHANISTAN-face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7072362" cy="431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643050"/>
            <a:ext cx="4143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  <a:latin typeface="Bookman Old Style" pitchFamily="18" charset="0"/>
              </a:rPr>
              <a:t>Террористический акт 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- совершение взрыва, поджога или иных действий, устрашающих население и создающих опасность гибели человека, причинения значительного имущественного ущерба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Федеральный закон № 35 «О противодействии терроризму»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Федеральный закон № 35 «О противодействии терроризму»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Федеральный закон № 35 «О противодействии терроризму»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004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Федеральный закон № 35 «О противодействии терроризму»</a:t>
            </a:r>
          </a:p>
        </p:txBody>
      </p:sp>
      <p:pic>
        <p:nvPicPr>
          <p:cNvPr id="2053" name="Picture 5" descr="http://fireexpert495.3dn.ru/at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49304"/>
            <a:ext cx="4786314" cy="5056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pic.com.ua/uploads/posts/2011-10/1319381512_schnetz_jean_victor_the_battle_for_the_town_hall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807" y="0"/>
            <a:ext cx="5797193" cy="53578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071546"/>
            <a:ext cx="3086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ИСТОРИЧЕСКАЯ </a:t>
            </a:r>
            <a:endParaRPr lang="ru-RU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СПРАВКА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О ПОИСХОЖДЕНИИ </a:t>
            </a:r>
            <a:endParaRPr lang="ru-RU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ТЕРРОРИЗМА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data.lact.ru/f1/s/8/600/image/1556/599/medium_image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199"/>
            <a:ext cx="573405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0"/>
            <a:ext cx="8486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Самые крупные теракты в России за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последние 15 лет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8436" name="Picture 4" descr="http://azerros.com/uploads/posts/2014-10/1414060707_414a64d7-ca80-4c0f-9182-258144f50b4b_mw1024_s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356187" cy="4708516"/>
          </a:xfrm>
          <a:prstGeom prst="rect">
            <a:avLst/>
          </a:prstGeom>
          <a:noFill/>
        </p:spPr>
      </p:pic>
      <p:pic>
        <p:nvPicPr>
          <p:cNvPr id="18438" name="Picture 6" descr="http://s.fishki.net/upload/users/99658/201403/26/3bc7c11a583c55c6a30afb8bee177b12.jpg"/>
          <p:cNvPicPr>
            <a:picLocks noChangeAspect="1" noChangeArrowheads="1"/>
          </p:cNvPicPr>
          <p:nvPr/>
        </p:nvPicPr>
        <p:blipFill>
          <a:blip r:embed="rId3"/>
          <a:srcRect b="7407"/>
          <a:stretch>
            <a:fillRect/>
          </a:stretch>
        </p:blipFill>
        <p:spPr bwMode="auto">
          <a:xfrm>
            <a:off x="571472" y="1142984"/>
            <a:ext cx="8072494" cy="5588689"/>
          </a:xfrm>
          <a:prstGeom prst="rect">
            <a:avLst/>
          </a:prstGeom>
          <a:noFill/>
        </p:spPr>
      </p:pic>
      <p:pic>
        <p:nvPicPr>
          <p:cNvPr id="18440" name="Picture 8" descr="http://dok.opredelim.com/pars_docs/refs/40/39276/img17.jpg"/>
          <p:cNvPicPr>
            <a:picLocks noChangeAspect="1" noChangeArrowheads="1"/>
          </p:cNvPicPr>
          <p:nvPr/>
        </p:nvPicPr>
        <p:blipFill>
          <a:blip r:embed="rId4"/>
          <a:srcRect b="6249"/>
          <a:stretch>
            <a:fillRect/>
          </a:stretch>
        </p:blipFill>
        <p:spPr bwMode="auto">
          <a:xfrm>
            <a:off x="571472" y="1198769"/>
            <a:ext cx="8048628" cy="5659231"/>
          </a:xfrm>
          <a:prstGeom prst="rect">
            <a:avLst/>
          </a:prstGeom>
          <a:noFill/>
        </p:spPr>
      </p:pic>
      <p:pic>
        <p:nvPicPr>
          <p:cNvPr id="8194" name="Picture 2" descr="http://gfx.dagbladet.no/labrador/924/924713/9247135/jpg/active/96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noFill/>
        </p:spPr>
      </p:pic>
      <p:pic>
        <p:nvPicPr>
          <p:cNvPr id="8196" name="Picture 4" descr="http://img.4plebs.org/boards/hr/image/1424/03/14240331589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142984"/>
            <a:ext cx="8587552" cy="5715016"/>
          </a:xfrm>
          <a:prstGeom prst="rect">
            <a:avLst/>
          </a:prstGeom>
          <a:noFill/>
        </p:spPr>
      </p:pic>
      <p:pic>
        <p:nvPicPr>
          <p:cNvPr id="8198" name="Picture 6" descr="http://media.caak.mn/downloads/images14/201008/domodedov/vzryv_v_domodedovo_7.jpg"/>
          <p:cNvPicPr>
            <a:picLocks noChangeAspect="1" noChangeArrowheads="1"/>
          </p:cNvPicPr>
          <p:nvPr/>
        </p:nvPicPr>
        <p:blipFill>
          <a:blip r:embed="rId7"/>
          <a:srcRect b="8248"/>
          <a:stretch>
            <a:fillRect/>
          </a:stretch>
        </p:blipFill>
        <p:spPr bwMode="auto">
          <a:xfrm>
            <a:off x="142844" y="1214422"/>
            <a:ext cx="8877559" cy="5643578"/>
          </a:xfrm>
          <a:prstGeom prst="rect">
            <a:avLst/>
          </a:prstGeom>
          <a:noFill/>
        </p:spPr>
      </p:pic>
      <p:pic>
        <p:nvPicPr>
          <p:cNvPr id="8200" name="Picture 8" descr="http://rusevik.ru/data/56369218ae8e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736"/>
            <a:ext cx="9059021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975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Согласно Уголовному кодексу РФ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за террористическую деятельность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предусматривается наказание  сроком от 10 лет 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до 20 лет лишения свободы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http://www.az.all.biz/img/az/service_catalog/406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855559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В настоящее время в Единый федеральный список организаций, в том числе иностранных и международных организаций, признанных судами Российской Федерации террористическими, включена 21 организация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http://static.anygator.com.s3-website-eu-west-1.amazonaws.com/static-anygator2/thumbs/ru/57/57b1d958f0a5c7272afee7a41858e0520a5b7377/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2844" y="142852"/>
            <a:ext cx="86439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Указом Президента Российской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Федерации от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14.06.2012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№ 851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утвержден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Порядок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установления уровней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террористической опасности. </a:t>
            </a:r>
          </a:p>
        </p:txBody>
      </p:sp>
      <p:pic>
        <p:nvPicPr>
          <p:cNvPr id="4098" name="Picture 2" descr="http://raduga209.ru/wp-content/uploads/2015/10/PR20120616211437.jpg"/>
          <p:cNvPicPr>
            <a:picLocks noChangeAspect="1" noChangeArrowheads="1"/>
          </p:cNvPicPr>
          <p:nvPr/>
        </p:nvPicPr>
        <p:blipFill>
          <a:blip r:embed="rId2"/>
          <a:srcRect t="8333"/>
          <a:stretch>
            <a:fillRect/>
          </a:stretch>
        </p:blipFill>
        <p:spPr bwMode="auto">
          <a:xfrm>
            <a:off x="142844" y="1643050"/>
            <a:ext cx="8866929" cy="4572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111DFB7D9BBCC46873AD81E49E28D72" ma:contentTypeVersion="49" ma:contentTypeDescription="Создание документа." ma:contentTypeScope="" ma:versionID="6b2bcc31a5b9d4267f7787420b95e61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AWJJH2MPE6E2-1395624809-342</_dlc_DocId>
    <_dlc_DocIdUrl xmlns="4a252ca3-5a62-4c1c-90a6-29f4710e47f8">
      <Url>http://edu-sps.koiro.local/Sharya/shool4/441/учитель%20истории%20Соколова%20ТА/_layouts/15/DocIdRedir.aspx?ID=AWJJH2MPE6E2-1395624809-342</Url>
      <Description>AWJJH2MPE6E2-1395624809-342</Description>
    </_dlc_DocIdUrl>
  </documentManagement>
</p:properties>
</file>

<file path=customXml/itemProps1.xml><?xml version="1.0" encoding="utf-8"?>
<ds:datastoreItem xmlns:ds="http://schemas.openxmlformats.org/officeDocument/2006/customXml" ds:itemID="{FD5345F7-4189-4ED8-96A2-B28C9D30238B}"/>
</file>

<file path=customXml/itemProps2.xml><?xml version="1.0" encoding="utf-8"?>
<ds:datastoreItem xmlns:ds="http://schemas.openxmlformats.org/officeDocument/2006/customXml" ds:itemID="{C5D443B4-6F5C-414A-A66B-8AFC464B2DE4}"/>
</file>

<file path=customXml/itemProps3.xml><?xml version="1.0" encoding="utf-8"?>
<ds:datastoreItem xmlns:ds="http://schemas.openxmlformats.org/officeDocument/2006/customXml" ds:itemID="{4D246547-FD0B-4E47-9B24-06CA45E2ED09}"/>
</file>

<file path=customXml/itemProps4.xml><?xml version="1.0" encoding="utf-8"?>
<ds:datastoreItem xmlns:ds="http://schemas.openxmlformats.org/officeDocument/2006/customXml" ds:itemID="{D3C6CD80-A190-4EB1-BCC4-A0D33760D8F0}"/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201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«Война и мир» ролевая дискуссия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24</cp:revision>
  <dcterms:created xsi:type="dcterms:W3CDTF">2015-11-26T14:07:28Z</dcterms:created>
  <dcterms:modified xsi:type="dcterms:W3CDTF">2015-11-28T11:28:16Z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0x0101002111DFB7D9BBCC46873AD81E49E28D72</vt:lpwstr>
  </property>
  <property fmtid="{D5CDD505-2E9C-101B-9397-08002B2CF9AE}" pid="3" name="_dlc_DocIdItemGuid">
    <vt:lpwstr>33c5edbd-3e5e-4631-9740-a08576e7d937</vt:lpwstr>
  </property>
</Properties>
</file>