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80" r:id="rId3"/>
    <p:sldId id="256" r:id="rId4"/>
    <p:sldId id="281" r:id="rId5"/>
    <p:sldId id="273" r:id="rId6"/>
    <p:sldId id="259" r:id="rId7"/>
    <p:sldId id="260" r:id="rId8"/>
    <p:sldId id="264" r:id="rId9"/>
    <p:sldId id="262" r:id="rId10"/>
    <p:sldId id="263" r:id="rId11"/>
    <p:sldId id="290" r:id="rId12"/>
    <p:sldId id="289" r:id="rId13"/>
    <p:sldId id="258" r:id="rId14"/>
    <p:sldId id="283" r:id="rId15"/>
    <p:sldId id="291" r:id="rId16"/>
    <p:sldId id="284" r:id="rId17"/>
    <p:sldId id="292" r:id="rId18"/>
    <p:sldId id="261" r:id="rId19"/>
    <p:sldId id="282" r:id="rId20"/>
    <p:sldId id="267" r:id="rId21"/>
    <p:sldId id="286" r:id="rId22"/>
    <p:sldId id="268" r:id="rId23"/>
    <p:sldId id="274" r:id="rId24"/>
    <p:sldId id="278" r:id="rId25"/>
    <p:sldId id="279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2" autoAdjust="0"/>
    <p:restoredTop sz="86386" autoAdjust="0"/>
  </p:normalViewPr>
  <p:slideViewPr>
    <p:cSldViewPr>
      <p:cViewPr varScale="1">
        <p:scale>
          <a:sx n="74" d="100"/>
          <a:sy n="74" d="100"/>
        </p:scale>
        <p:origin x="-43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433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7C07A-8AD2-46A2-B6D2-803673CA4E2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AA3B6-4710-4590-AAFE-F4FBDC0E8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55700" y="933450"/>
            <a:ext cx="4354513" cy="3365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603750" cy="3727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309688" y="1027113"/>
            <a:ext cx="4935537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603750" cy="3727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36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36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lav.ru/tabak/vred_kureniy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4288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hlinkClick r:id="rId3"/>
              </a:rPr>
              <a:t>Курение</a:t>
            </a:r>
            <a:r>
              <a:rPr lang="ru-RU" sz="3200" b="1" dirty="0" smtClean="0">
                <a:solidFill>
                  <a:schemeClr val="bg1"/>
                </a:solidFill>
              </a:rPr>
              <a:t> – это привычка, противная зрению, невыносимая для обоняния, вредная для мозга, опасная для легких.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Кожа</a:t>
            </a:r>
            <a:r>
              <a:rPr lang="en-GB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лица</a:t>
            </a:r>
            <a:r>
              <a:rPr lang="en-GB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постепенно</a:t>
            </a:r>
            <a:r>
              <a:rPr lang="en-GB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приобретет</a:t>
            </a:r>
            <a:r>
              <a:rPr lang="en-GB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землистый</a:t>
            </a:r>
            <a:r>
              <a:rPr lang="en-GB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0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цвет</a:t>
            </a:r>
            <a:r>
              <a:rPr lang="en-GB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.</a:t>
            </a: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Desktop\антитабак\1274799068_creative_anti_smoking_ads_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8467051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001156" cy="21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Резко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ухудшаются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обоняние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вкусовые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качества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.</a:t>
            </a:r>
          </a:p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Т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ы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будешь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просыпаться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с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горечью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во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рту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головными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болями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оттого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что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всю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ночь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кашлял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.</a:t>
            </a: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11231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Курящая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девушка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представляет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собой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временную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забаву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закурив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ты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удешевляешь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себя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унижаешь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свое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достоинство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делаясь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легкомысленной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и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более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доступной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. И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только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твоя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молодость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не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дает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увидеть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катастрофу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тебя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ожидающую</a:t>
            </a:r>
            <a:r>
              <a:rPr lang="en-GB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4318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ru-RU" sz="2400" b="1" dirty="0"/>
              <a:t>Последствия курения</a:t>
            </a:r>
            <a:endParaRPr lang="ru-RU" sz="2400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57158" y="714356"/>
            <a:ext cx="4071966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1600" dirty="0"/>
              <a:t>Наибольший вред курение наносит </a:t>
            </a:r>
            <a:r>
              <a:rPr lang="ru-RU" sz="1600" dirty="0" err="1"/>
              <a:t>сердечно-сосудистой</a:t>
            </a:r>
            <a:r>
              <a:rPr lang="ru-RU" sz="1600" dirty="0"/>
              <a:t> системе, дыхательной системе и, наконец, является фактором, провоцирующим появления раковых опухолей.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endParaRPr lang="ru-RU" sz="1600" dirty="0"/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1600" dirty="0"/>
              <a:t>Курение, несомненно, оказывает свое пагубное влияние на все системы организма, но описание всех воздействий курения на организм курильщика вылилось бы в отдельный медицинский справочник.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95288" y="4149725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Воздействие на сердечно-сосудистую систему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68313" y="4652963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1600" dirty="0"/>
              <a:t>Доставка кислорода к сердечной мышце резко нарушается из-за блокирования гемоглобина крови окисью углерода из табачного дыма. Это приводит к серьезным поражениям сердца и сосудов.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Курение повышает кровяное давление: кровеносные сосуды сжимаются, вынуждая сердце работать с большей нагрузкой. Как результат, сердце расширяется и повреждается.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5122" name="Picture 2" descr="C:\Users\Николай\Desktop\антитабак\information_items_3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0"/>
            <a:ext cx="481012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антитабак\kurenie-kartinki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97319"/>
            <a:ext cx="7589237" cy="51606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8687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Курение способствует увеличению уровня холестерина в крови. В артериях, питающих сердце, откладываются жиры, возникает их закупорка. Как следствие, инфаркт миокарда. </a:t>
            </a:r>
            <a:br>
              <a:rPr lang="ru-RU" b="1" dirty="0" smtClean="0"/>
            </a:br>
            <a:r>
              <a:rPr lang="ru-RU" b="1" dirty="0" smtClean="0"/>
              <a:t>У </a:t>
            </a:r>
            <a:r>
              <a:rPr lang="ru-RU" b="1" dirty="0" smtClean="0"/>
              <a:t>курильщиков риск инфаркта миокарда в 4-5 раз выше, чем у некурящих. Если при этом у курильщика повышенный уровень холестерина в крови и высокое артериальное давление, риск развития сердечного приступа возрастает в 8 раз.</a:t>
            </a:r>
            <a:endParaRPr lang="ru-RU" b="1" dirty="0"/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57158" y="142852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Воздействие на дыхательные пути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85720" y="571480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Курение табака - основной фактор риска заболеваний органов дыхания: хронического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обструктивного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заболевания легких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пневмонии.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Хронический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бронхит у курящих регистрируется в 5-7 раз чаще, чем у некурящих. В последующем хронический бронхит осложняется эмфиземой легких и пневмосклерозом, заболеваниями, существенно нарушающими функцию легких.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Хронический бронхит проявляется кашлем с мокротой, что может быть связано с начальной стадией инфекции дыхательных путей. У одних больных кашель с мокротой - единственный симптом, у других бывает жалобы на затрудненное дыхание или одышку. Воздух, которым мы дышим, должен быть очищен, прежде чем он попадет в нижнюю часть легких. Эту функцию выполняет слизь, клейкая жидкость, которая содержится в носу и верхних дыхательных путях. Слизь захватывает грязь и бактерии, в то время как крохотные волоски-реснички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отводят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слизь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легких в носовую полость и горло. Смола же оседая в легких, раздражает дыхательные пути, в результате чего они сужаются, выделение слизи увеличивается, и реснички уже не справляются со своей задачей, так что слизь, грязь и бактерии остаются в легких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20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7" name="Picture 5" descr="C:\Users\Николай\Desktop\антитабак\374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09625"/>
            <a:ext cx="6096000" cy="5238750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385765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Это заболевание </a:t>
            </a:r>
            <a:r>
              <a:rPr lang="ru-RU" dirty="0" smtClean="0"/>
              <a:t>развивается медленно, в течение 10-15 лет. Тот, кто рано начал курить, рискует тяжело заболеть в самом продуктивном возрасте - в 30-40 лет. Первым проявлением болезни, которая долго протекает скрыто, служит хронический кашель, который еще называют кашлем курильщика. Постепенно нарастает одышка, любое усилие - подъем по лестнице, легкая пробежка - вызывает затруднение дыхания. Еще позже человек начинает задыхаться даже при одевании, мытье и т.п. Для формирования ярко выраженной </a:t>
            </a:r>
            <a:r>
              <a:rPr lang="ru-RU" dirty="0" smtClean="0"/>
              <a:t> </a:t>
            </a:r>
            <a:r>
              <a:rPr lang="ru-RU" dirty="0" smtClean="0"/>
              <a:t>обычно бывает необходимо от 20 до 40 лет.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Среди причин смерти, связанных с курением, хроническое </a:t>
            </a:r>
            <a:r>
              <a:rPr lang="ru-RU" dirty="0" err="1" smtClean="0"/>
              <a:t>обструктивное</a:t>
            </a:r>
            <a:r>
              <a:rPr lang="ru-RU" dirty="0" smtClean="0"/>
              <a:t> заболевание легких находится на втором месте после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заболеваний. </a:t>
            </a:r>
            <a:endParaRPr lang="ru-RU" dirty="0"/>
          </a:p>
        </p:txBody>
      </p:sp>
      <p:pic>
        <p:nvPicPr>
          <p:cNvPr id="2050" name="Picture 2" descr="C:\Users\Николай\Desktop\антитабак\kims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04"/>
            <a:ext cx="5163584" cy="5713410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929190" y="0"/>
            <a:ext cx="3729006" cy="431800"/>
          </a:xfrm>
          <a:noFill/>
          <a:ln/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Пассивное курение</a:t>
            </a:r>
            <a:endParaRPr lang="ru-RU" sz="3200" dirty="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142852"/>
            <a:ext cx="4357686" cy="482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1600" dirty="0"/>
              <a:t>Пассивное курение — вдыхание окружающего воздуха с содержащимися в нём продуктами горения табака. Опасно, как и обычное курение, так как вдыхается тот же состав дыма.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endParaRPr lang="ru-RU" sz="1600" dirty="0"/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1600" dirty="0"/>
              <a:t>Пассивный курильщик, находясь в помещении с активными курильщиками в течение одного часа, вдыхает такую дозу некоторых газообразных составных частей табачного дыма, которая равносильна выкуриванию половины сигареты. Однако доза вдыхаемых твердых частичек, в том числе смолы, несколько меньше и соответствует выкуриванию 0,1 части сигареты.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endParaRPr lang="ru-RU" sz="1600" dirty="0"/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None/>
            </a:pPr>
            <a:r>
              <a:rPr lang="ru-RU" sz="1600" dirty="0"/>
              <a:t>Суммарный показатель токсичности табачного дыма более чем в 4 раза превышает аналогичный показатель для выхлопных газов автомобилей. При выкуривании 20 сигарет в день человек фактически дышит воздухом, состав которого превышает гигиенические нормативы по загрязнению в 580 - 1100 раз. Доказано, что некурящие, вынужденные вдыхать табачный дым, заболевают раком столь же часто, как и курящие.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099" name="Picture 3" descr="C:\Users\Николай\Desktop\антитабак\tabak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990" y="857232"/>
            <a:ext cx="4892010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антитабак\1274799140_creative_anti_smoking_ads_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214290"/>
            <a:ext cx="4048153" cy="607223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2844" y="142852"/>
            <a:ext cx="8715436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>
                <a:solidFill>
                  <a:schemeClr val="tx2"/>
                </a:solidFill>
              </a:rPr>
              <a:t>История возникновения и распространения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0825" y="571480"/>
            <a:ext cx="4821241" cy="617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charset="2"/>
              <a:buBlip>
                <a:blip r:embed="rId4"/>
              </a:buBlip>
            </a:pPr>
            <a:r>
              <a:rPr lang="ru-RU" sz="1600" dirty="0"/>
              <a:t>Примерно 1 тысячу лет до н. э. - индейцы начали использовать табак: жевать, курить и даже вводить его с помощью клизм (эта традиция сохранилась до сих пор у индейцев племени </a:t>
            </a:r>
            <a:r>
              <a:rPr lang="ru-RU" sz="1600" dirty="0" err="1"/>
              <a:t>агуаруна</a:t>
            </a:r>
            <a:r>
              <a:rPr lang="ru-RU" sz="1600" dirty="0"/>
              <a:t>, обитающих в Перу).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1492 году табак впервые увидели европейцы. Индейцы подарили Колумбу связку сушеных листьев табака. Колумб не понял их назначения и выбросил за борт. Благодаря Колумбу, на карте мира появилось первое «табачное» название - остров Тобаго (этим словом индейцы называли курительные трубки). </a:t>
            </a:r>
            <a:br>
              <a:rPr lang="ru-RU" sz="1600" dirty="0"/>
            </a:br>
            <a:r>
              <a:rPr lang="ru-RU" sz="1600" dirty="0" smtClean="0"/>
              <a:t>В допетровской России табак считался «дьявольским зельем», а курение наказывалось палками или вырыванием ноздрей. После большого московского пожара 1634 г. наказание ужесточили до смертной казни. Запрет на курение был отменен Петром I в 1697 г., который вернулся на родину после путешествия по Европе заядлым курильщиком.</a:t>
            </a:r>
            <a:br>
              <a:rPr lang="ru-RU" sz="1600" dirty="0" smtClean="0"/>
            </a:br>
            <a:r>
              <a:rPr lang="ru-RU" sz="1600" dirty="0" smtClean="0"/>
              <a:t>В 1761 году английский доктор Джон Хилл (</a:t>
            </a:r>
            <a:r>
              <a:rPr lang="ru-RU" sz="1600" dirty="0" err="1" smtClean="0"/>
              <a:t>John</a:t>
            </a:r>
            <a:r>
              <a:rPr lang="ru-RU" sz="1600" dirty="0" smtClean="0"/>
              <a:t> </a:t>
            </a:r>
            <a:r>
              <a:rPr lang="ru-RU" sz="1600" dirty="0" err="1" smtClean="0"/>
              <a:t>Hill</a:t>
            </a:r>
            <a:r>
              <a:rPr lang="ru-RU" sz="1600" dirty="0" smtClean="0"/>
              <a:t>) опубликовал первую работу о негативном влиянии табака на человека. Он доказывал, что неограниченное использование нюхательного табака способствует заболеванию рака носа.</a:t>
            </a:r>
            <a:endParaRPr lang="ru-RU" sz="1600" dirty="0"/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>
            <a:noAutofit/>
          </a:bodyPr>
          <a:lstStyle/>
          <a:p>
            <a:r>
              <a:rPr lang="ru-RU" sz="3200" b="1" dirty="0"/>
              <a:t>Печальная статистика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14356"/>
            <a:ext cx="8229600" cy="5689600"/>
          </a:xfrm>
        </p:spPr>
        <p:txBody>
          <a:bodyPr>
            <a:noAutofit/>
          </a:bodyPr>
          <a:lstStyle/>
          <a:p>
            <a:pPr marL="0" indent="0">
              <a:buFont typeface="Wingdings" charset="2"/>
              <a:buNone/>
            </a:pPr>
            <a:r>
              <a:rPr lang="ru-RU" sz="1800" b="1" dirty="0">
                <a:effectLst/>
              </a:rPr>
              <a:t>Население Земли ежегодно выкуривает 12 биллионов папирос и сигарет (12х10</a:t>
            </a:r>
            <a:r>
              <a:rPr lang="ru-RU" sz="1800" b="1" baseline="30000" dirty="0">
                <a:effectLst/>
              </a:rPr>
              <a:t>12</a:t>
            </a:r>
            <a:r>
              <a:rPr lang="ru-RU" sz="1800" b="1" dirty="0">
                <a:effectLst/>
              </a:rPr>
              <a:t>). Общая масса окурков, бросаемых где попало, достигает 2,52 млн. т. В атмосферу попадает ежегодно 720 т синильной кислоты, 600 тыс. т дёгтя и более 550 тыс. т угарного газа и других составных частей табачного дыма. Подсчитано, что каждая выкуриваемая сигарета сокращает жизнь курящего на 12 мин, общая продолжительность жизни курящих в среднем меньше на 5 - 7 лет. Массовое курение способствует возникновению, развитию и осложнению ряда заболеваний почти у половины населения Земли и уменьшает среднюю продолжительность жизни человека. Смертность от рака лёгкого у курильщиков в 20 раз выше, чем у некурящих. Курильщики в 13 раз чаще болеют стенокардией и в 10 раз чаще - язвенной болезнью желудка.</a:t>
            </a:r>
          </a:p>
          <a:p>
            <a:pPr marL="0" indent="0">
              <a:buFont typeface="Wingdings" charset="2"/>
              <a:buNone/>
            </a:pPr>
            <a:endParaRPr lang="ru-RU" sz="1800" b="1" dirty="0">
              <a:effectLst/>
            </a:endParaRPr>
          </a:p>
          <a:p>
            <a:pPr marL="0" indent="0">
              <a:buFont typeface="Wingdings" charset="2"/>
              <a:buNone/>
            </a:pPr>
            <a:r>
              <a:rPr lang="ru-RU" sz="1800" b="1" dirty="0">
                <a:effectLst/>
              </a:rPr>
              <a:t>Каждые 10 секунд еще один человек в мире умирает в результате потребления табака. Начиная с 1950 года, табак убил 62 миллиона человек, то есть больше, чем погибло во второй мировой войне. Табак вызывает 6% всех смертей в мире и примерно 3% глобального бремени болезней, согласно измерениям по такому показателю как DALY (</a:t>
            </a:r>
            <a:r>
              <a:rPr lang="ru-RU" sz="1800" b="1" dirty="0" err="1">
                <a:effectLst/>
              </a:rPr>
              <a:t>disability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err="1">
                <a:effectLst/>
              </a:rPr>
              <a:t>adjusted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err="1">
                <a:effectLst/>
              </a:rPr>
              <a:t>life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err="1">
                <a:effectLst/>
              </a:rPr>
              <a:t>years</a:t>
            </a:r>
            <a:r>
              <a:rPr lang="ru-RU" sz="1800" b="1" dirty="0">
                <a:effectLst/>
              </a:rPr>
              <a:t> - годы нетрудоспособности пересчитанные на годы утраченной жизни), который принимает во внимание как заболеваемость, так и смертность. Более того, число смертей от табака продолжает расти. К 2020 году при сохранении нынешних тенденций табак будет вызывать 12% смертей в мире.</a:t>
            </a: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42844" y="0"/>
            <a:ext cx="8786873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Times New Roman" pitchFamily="16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>
                <a:ea typeface="Lucida Sans Unicode" charset="0"/>
                <a:cs typeface="Lucida Sans Unicode" charset="0"/>
              </a:rPr>
              <a:t>«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Курение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-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медленное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самоубийство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».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  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Скажи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себе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: «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Нет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!»</a:t>
            </a: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Прекращать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дурные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привычки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надо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сразу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. </a:t>
            </a: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Занятия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спортом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укрепляют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волю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,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делают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человека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бодрым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,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здоровым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,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отвлекают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его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от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вредных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наклонностей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.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Человек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с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сильной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волей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никогда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не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начнет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курить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!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en-GB" sz="2000" i="1" dirty="0">
              <a:latin typeface="Arial Narrow" pitchFamily="32" charset="0"/>
              <a:ea typeface="Lucida Sans Unicode" charset="0"/>
              <a:cs typeface="Lucida Sans Unicode" charset="0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От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причин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,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связанных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с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употреблением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табака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, </a:t>
            </a:r>
          </a:p>
          <a:p>
            <a:pPr marL="457200" indent="-457200" algn="ctr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умирает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каждый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пятый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.</a:t>
            </a: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 Narrow" pitchFamily="32" charset="0"/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Ежегодно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мы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теряем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500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тысяч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человек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! (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по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данным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Всемирной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организации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 </a:t>
            </a:r>
            <a:r>
              <a:rPr lang="en-GB" sz="2000" i="1" dirty="0" err="1">
                <a:latin typeface="Arial Narrow" pitchFamily="32" charset="0"/>
                <a:ea typeface="Lucida Sans Unicode" charset="0"/>
                <a:cs typeface="Lucida Sans Unicode" charset="0"/>
              </a:rPr>
              <a:t>здравоохранения</a:t>
            </a:r>
            <a:r>
              <a:rPr lang="en-GB" sz="2000" i="1" dirty="0">
                <a:latin typeface="Arial Narrow" pitchFamily="32" charset="0"/>
                <a:ea typeface="Lucida Sans Unicode" charset="0"/>
                <a:cs typeface="Lucida Sans Unicode" charset="0"/>
              </a:rPr>
              <a:t>).</a:t>
            </a:r>
          </a:p>
        </p:txBody>
      </p:sp>
      <p:pic>
        <p:nvPicPr>
          <p:cNvPr id="5122" name="Picture 2" descr="C:\Users\Николай\Desktop\антитабак\tabak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14686"/>
            <a:ext cx="6400800" cy="3402013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49274"/>
            <a:ext cx="3257544" cy="6022997"/>
          </a:xfrm>
          <a:ln/>
        </p:spPr>
        <p:txBody>
          <a:bodyPr lIns="90000" tIns="46800" rIns="90000" bIns="46800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b="1" dirty="0" err="1"/>
              <a:t>Если</a:t>
            </a:r>
            <a:r>
              <a:rPr lang="en-GB" b="1" dirty="0"/>
              <a:t> </a:t>
            </a:r>
            <a:r>
              <a:rPr lang="en-GB" b="1" dirty="0" err="1"/>
              <a:t>ты</a:t>
            </a:r>
            <a:r>
              <a:rPr lang="en-GB" b="1" dirty="0"/>
              <a:t> </a:t>
            </a:r>
            <a:r>
              <a:rPr lang="en-GB" b="1" dirty="0" err="1"/>
              <a:t>хочешь</a:t>
            </a:r>
            <a:r>
              <a:rPr lang="en-GB" b="1" dirty="0"/>
              <a:t>: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Сохранить</a:t>
            </a:r>
            <a:r>
              <a:rPr lang="en-GB" sz="2400" b="1" dirty="0"/>
              <a:t> </a:t>
            </a:r>
            <a:r>
              <a:rPr lang="en-GB" sz="2400" b="1" dirty="0" err="1"/>
              <a:t>свое</a:t>
            </a:r>
            <a:r>
              <a:rPr lang="en-GB" sz="2400" b="1" dirty="0"/>
              <a:t> </a:t>
            </a:r>
            <a:r>
              <a:rPr lang="en-GB" sz="2400" b="1" dirty="0" err="1"/>
              <a:t>здоровье</a:t>
            </a:r>
            <a:r>
              <a:rPr lang="en-GB" sz="2400" b="1" dirty="0"/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Состояться</a:t>
            </a:r>
            <a:r>
              <a:rPr lang="en-GB" sz="2400" b="1" dirty="0"/>
              <a:t> в </a:t>
            </a:r>
            <a:r>
              <a:rPr lang="en-GB" sz="2400" b="1" dirty="0" err="1"/>
              <a:t>жизни</a:t>
            </a:r>
            <a:r>
              <a:rPr lang="en-GB" sz="2400" b="1" dirty="0"/>
              <a:t> </a:t>
            </a:r>
            <a:r>
              <a:rPr lang="en-GB" sz="2400" b="1" dirty="0" err="1"/>
              <a:t>как</a:t>
            </a:r>
            <a:r>
              <a:rPr lang="en-GB" sz="2400" b="1" dirty="0"/>
              <a:t> </a:t>
            </a:r>
            <a:r>
              <a:rPr lang="en-GB" sz="2400" b="1" dirty="0" err="1"/>
              <a:t>личность</a:t>
            </a:r>
            <a:r>
              <a:rPr lang="en-GB" sz="2400" b="1" dirty="0"/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Выглядеть</a:t>
            </a:r>
            <a:r>
              <a:rPr lang="en-GB" sz="2400" b="1" dirty="0"/>
              <a:t> </a:t>
            </a:r>
            <a:r>
              <a:rPr lang="en-GB" sz="2400" b="1" dirty="0" err="1"/>
              <a:t>молодо</a:t>
            </a:r>
            <a:r>
              <a:rPr lang="en-GB" sz="2400" b="1" dirty="0"/>
              <a:t> и </a:t>
            </a:r>
            <a:r>
              <a:rPr lang="en-GB" sz="2400" b="1" dirty="0" err="1"/>
              <a:t>привлекательно</a:t>
            </a:r>
            <a:r>
              <a:rPr lang="en-GB" sz="2400" b="1" dirty="0"/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Всегда</a:t>
            </a:r>
            <a:r>
              <a:rPr lang="en-GB" sz="2400" b="1" dirty="0"/>
              <a:t> </a:t>
            </a:r>
            <a:r>
              <a:rPr lang="en-GB" sz="2400" b="1" dirty="0" err="1"/>
              <a:t>быть</a:t>
            </a:r>
            <a:r>
              <a:rPr lang="en-GB" sz="2400" b="1" dirty="0"/>
              <a:t> в </a:t>
            </a:r>
            <a:r>
              <a:rPr lang="en-GB" sz="2400" b="1" dirty="0" err="1"/>
              <a:t>хорошей</a:t>
            </a:r>
            <a:r>
              <a:rPr lang="en-GB" sz="2400" b="1" dirty="0"/>
              <a:t> </a:t>
            </a:r>
            <a:r>
              <a:rPr lang="en-GB" sz="2400" b="1" dirty="0" err="1"/>
              <a:t>спортивной</a:t>
            </a:r>
            <a:r>
              <a:rPr lang="en-GB" sz="2400" b="1" dirty="0"/>
              <a:t> </a:t>
            </a:r>
            <a:r>
              <a:rPr lang="en-GB" sz="2400" b="1" dirty="0" err="1"/>
              <a:t>форме</a:t>
            </a:r>
            <a:r>
              <a:rPr lang="en-GB" sz="2400" b="1" dirty="0"/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Родить</a:t>
            </a:r>
            <a:r>
              <a:rPr lang="en-GB" sz="2400" b="1" dirty="0"/>
              <a:t> и </a:t>
            </a:r>
            <a:r>
              <a:rPr lang="en-GB" sz="2400" b="1" dirty="0" err="1"/>
              <a:t>вырастить</a:t>
            </a:r>
            <a:r>
              <a:rPr lang="en-GB" sz="2400" b="1" dirty="0"/>
              <a:t> </a:t>
            </a:r>
            <a:r>
              <a:rPr lang="en-GB" sz="2400" b="1" dirty="0" err="1"/>
              <a:t>здоровых</a:t>
            </a:r>
            <a:r>
              <a:rPr lang="en-GB" sz="2400" b="1" dirty="0"/>
              <a:t> </a:t>
            </a:r>
            <a:r>
              <a:rPr lang="en-GB" sz="2400" b="1" dirty="0" err="1"/>
              <a:t>детей</a:t>
            </a:r>
            <a:r>
              <a:rPr lang="en-GB" sz="2400" b="1" dirty="0"/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Не</a:t>
            </a:r>
            <a:r>
              <a:rPr lang="en-GB" sz="2400" b="1" dirty="0"/>
              <a:t> </a:t>
            </a:r>
            <a:r>
              <a:rPr lang="en-GB" sz="2400" b="1" dirty="0" err="1"/>
              <a:t>быть</a:t>
            </a:r>
            <a:r>
              <a:rPr lang="en-GB" sz="2400" b="1" dirty="0"/>
              <a:t> </a:t>
            </a:r>
            <a:r>
              <a:rPr lang="en-GB" sz="2400" b="1" dirty="0" err="1"/>
              <a:t>рабом</a:t>
            </a:r>
            <a:r>
              <a:rPr lang="en-GB" sz="2400" b="1" dirty="0"/>
              <a:t> </a:t>
            </a:r>
            <a:r>
              <a:rPr lang="en-GB" sz="2400" b="1" dirty="0" err="1"/>
              <a:t>вредной</a:t>
            </a:r>
            <a:r>
              <a:rPr lang="en-GB" sz="2400" b="1" dirty="0"/>
              <a:t> </a:t>
            </a:r>
            <a:r>
              <a:rPr lang="en-GB" sz="2400" b="1" dirty="0" err="1"/>
              <a:t>привычки</a:t>
            </a:r>
            <a:r>
              <a:rPr lang="en-GB" sz="2400" b="1" dirty="0"/>
              <a:t>,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400" b="1" dirty="0" err="1"/>
              <a:t>Твой</a:t>
            </a:r>
            <a:r>
              <a:rPr lang="en-GB" sz="2400" b="1" dirty="0"/>
              <a:t> </a:t>
            </a:r>
            <a:r>
              <a:rPr lang="en-GB" sz="2400" b="1" dirty="0" err="1"/>
              <a:t>выбор</a:t>
            </a:r>
            <a:r>
              <a:rPr lang="en-GB" sz="2400" b="1" dirty="0"/>
              <a:t>- </a:t>
            </a:r>
            <a:r>
              <a:rPr lang="en-GB" sz="2400" b="1" dirty="0" err="1"/>
              <a:t>никогда</a:t>
            </a:r>
            <a:r>
              <a:rPr lang="en-GB" sz="2400" b="1" dirty="0"/>
              <a:t> </a:t>
            </a:r>
            <a:r>
              <a:rPr lang="en-GB" sz="2400" b="1" dirty="0" err="1"/>
              <a:t>не</a:t>
            </a:r>
            <a:r>
              <a:rPr lang="en-GB" sz="2400" b="1" dirty="0"/>
              <a:t> </a:t>
            </a:r>
            <a:r>
              <a:rPr lang="en-GB" sz="2400" b="1" dirty="0" err="1"/>
              <a:t>начинать</a:t>
            </a:r>
            <a:r>
              <a:rPr lang="en-GB" sz="2400" b="1" dirty="0"/>
              <a:t> </a:t>
            </a:r>
            <a:r>
              <a:rPr lang="en-GB" sz="2400" b="1" dirty="0" err="1"/>
              <a:t>курить</a:t>
            </a:r>
            <a:r>
              <a:rPr lang="en-GB" sz="2400" b="1" dirty="0"/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9897" y="0"/>
            <a:ext cx="5504103" cy="3852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929198"/>
            <a:ext cx="5572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Табакокуре́ние</a:t>
            </a:r>
            <a:r>
              <a:rPr lang="ru-RU" sz="2000" b="1" dirty="0" smtClean="0"/>
              <a:t> — вдыхание дыма тлеющих высушенных или обработанных листьев табака, наиболее часто выражено в виде курения сигарет. Курение табака - одна из наиболее распространённых вредных привычек.</a:t>
            </a:r>
            <a:endParaRPr lang="ru-RU" sz="2000" b="1" dirty="0"/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/>
              <a:t>Состав табачного дыма</a:t>
            </a:r>
            <a:endParaRPr lang="ru-RU" sz="2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714356"/>
            <a:ext cx="8715436" cy="6000792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2"/>
              <a:buNone/>
            </a:pPr>
            <a:r>
              <a:rPr lang="ru-RU" sz="2000" dirty="0">
                <a:effectLst/>
              </a:rPr>
              <a:t>Табачный дым содержит более 4000 компонентов, многие из которых являются фармакологически активными, токсичными, мутагенными и канцерогенными.</a:t>
            </a:r>
          </a:p>
          <a:p>
            <a:pPr marL="0" indent="0">
              <a:buFont typeface="Wingdings" charset="2"/>
              <a:buNone/>
            </a:pPr>
            <a:r>
              <a:rPr lang="ru-RU" sz="2000" dirty="0" smtClean="0">
                <a:effectLst/>
              </a:rPr>
              <a:t>Выделяющийся </a:t>
            </a:r>
            <a:r>
              <a:rPr lang="ru-RU" sz="2000" dirty="0">
                <a:effectLst/>
              </a:rPr>
              <a:t>при курении табачный дым подразделяется на две фазы: газовую и твердую. В газовой фазе находится 90% веществ, входящих в состав табачного дыма.</a:t>
            </a:r>
          </a:p>
          <a:p>
            <a:pPr marL="0" indent="0">
              <a:buFont typeface="Wingdings" charset="2"/>
              <a:buNone/>
            </a:pPr>
            <a:r>
              <a:rPr lang="ru-RU" sz="2000" dirty="0" smtClean="0">
                <a:effectLst/>
              </a:rPr>
              <a:t>Твердая </a:t>
            </a:r>
            <a:r>
              <a:rPr lang="ru-RU" sz="2000" dirty="0">
                <a:effectLst/>
              </a:rPr>
              <a:t>часть табачного дыма содержит никотин и смолы (табачный деготь), в виде аэрозоля, содержащий 5•10</a:t>
            </a:r>
            <a:r>
              <a:rPr lang="ru-RU" sz="2000" b="1" baseline="30000" dirty="0">
                <a:effectLst/>
              </a:rPr>
              <a:t>9</a:t>
            </a:r>
            <a:r>
              <a:rPr lang="ru-RU" sz="2000" dirty="0">
                <a:effectLst/>
              </a:rPr>
              <a:t> частиц/мл, большая часть которых задерживается в альвеолах.</a:t>
            </a:r>
          </a:p>
          <a:p>
            <a:pPr marL="0" indent="0">
              <a:buFont typeface="Wingdings" charset="2"/>
              <a:buNone/>
            </a:pPr>
            <a:r>
              <a:rPr lang="ru-RU" sz="2000" dirty="0" smtClean="0">
                <a:effectLst/>
              </a:rPr>
              <a:t>Газовая </a:t>
            </a:r>
            <a:r>
              <a:rPr lang="ru-RU" sz="2000" dirty="0">
                <a:effectLst/>
              </a:rPr>
              <a:t>часть содержит оксиды углерода, никотин, альдегиды, эфиры, фенолы, синильную кислоту, оксид мышьяка и другие отравляющие вещества, обусловливающие токсическое действие дыма табака на организм курильщика.</a:t>
            </a:r>
          </a:p>
          <a:p>
            <a:pPr marL="0" indent="0">
              <a:buFont typeface="Wingdings" charset="2"/>
              <a:buNone/>
            </a:pPr>
            <a:r>
              <a:rPr lang="ru-RU" sz="2000" dirty="0" smtClean="0">
                <a:effectLst/>
              </a:rPr>
              <a:t>Установлено </a:t>
            </a:r>
            <a:r>
              <a:rPr lang="ru-RU" sz="2000" dirty="0">
                <a:effectLst/>
              </a:rPr>
              <a:t>наличие в табачном дыме углеводородов, способных провоцировать развитие раковых опухолей, а также радиоактивных элементов, в частности полония-210, играющего немаловажную роль в появлении хронических бронхитов, злокачественных опухолей лёгких и даже органов, расположенных далеко от дыхательных путей, - мочевого пузыря, желудка, почек и др</a:t>
            </a:r>
            <a:r>
              <a:rPr lang="ru-RU" sz="1600" dirty="0">
                <a:effectLst/>
              </a:rPr>
              <a:t>. </a:t>
            </a:r>
          </a:p>
        </p:txBody>
      </p:sp>
      <p:pic>
        <p:nvPicPr>
          <p:cNvPr id="7" name="Picture 2" descr="C:\Users\Николай\Desktop\антитабак\_1_~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9367"/>
            <a:ext cx="7929617" cy="6520522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1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385765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Чем страдают люди, употребляющие никотин?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Наиболее часто встречающиеся причины насильственной смерти: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Курение: 1 из 25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Мотоциклетные аварии: 1 из 60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Автокатастрофы: 1 из 600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Авиакатастрофы: 1 из 10.000.000.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Николай\Desktop\антитабак\tumblr_kzdvpcFglS1qb8uua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1624"/>
            <a:ext cx="4857784" cy="6703973"/>
          </a:xfrm>
          <a:prstGeom prst="rect">
            <a:avLst/>
          </a:prstGeom>
          <a:noFill/>
        </p:spPr>
      </p:pic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37844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От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курения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станет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хриплым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твой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2" charset="0"/>
                <a:ea typeface="ＭＳ Ｐ明朝" pitchFamily="16" charset="-128"/>
              </a:rPr>
              <a:t>голос</a:t>
            </a:r>
            <a:endParaRPr lang="en-GB" sz="3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2" charset="0"/>
              <a:ea typeface="ＭＳ Ｐ明朝" pitchFamily="16" charset="-128"/>
            </a:endParaRP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258184"/>
            <a:ext cx="81439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en-GB" sz="4400" b="1" dirty="0" err="1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Постепенно</a:t>
            </a:r>
            <a:r>
              <a:rPr lang="en-GB" sz="4400" b="1" dirty="0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400" b="1" dirty="0" err="1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почернеют</a:t>
            </a:r>
            <a:r>
              <a:rPr lang="en-GB" sz="4400" b="1" dirty="0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4400" b="1" dirty="0" err="1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испортятся</a:t>
            </a:r>
            <a:r>
              <a:rPr lang="en-GB" sz="4400" b="1" dirty="0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4400" b="1" dirty="0" err="1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зубы</a:t>
            </a:r>
            <a:r>
              <a:rPr lang="en-GB" sz="4400" b="1" dirty="0" smtClean="0">
                <a:solidFill>
                  <a:schemeClr val="bg2"/>
                </a:solidFill>
                <a:latin typeface="Arial Narrow" pitchFamily="32" charset="0"/>
                <a:ea typeface="ＭＳ Ｐ明朝" pitchFamily="16" charset="-128"/>
              </a:rPr>
              <a:t>.</a:t>
            </a: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3774079"/>
            <a:ext cx="400049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863" indent="-319088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SzPct val="45000"/>
              <a:tabLst>
                <a:tab pos="423863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</a:tabLst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 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Запах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изо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рта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настолько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неприятен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что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не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удивляйся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,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если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знакомые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будут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тебя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 </a:t>
            </a:r>
            <a:r>
              <a:rPr lang="en-GB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избегать</a:t>
            </a:r>
            <a:r>
              <a:rPr lang="en-GB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2" charset="0"/>
                <a:ea typeface="ＭＳ Ｐ明朝" pitchFamily="16" charset="-128"/>
              </a:rPr>
              <a:t>.</a:t>
            </a:r>
          </a:p>
        </p:txBody>
      </p:sp>
    </p:spTree>
  </p:cSld>
  <p:clrMapOvr>
    <a:masterClrMapping/>
  </p:clrMapOvr>
  <p:transition advTm="1536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111DFB7D9BBCC46873AD81E49E28D72" ma:contentTypeVersion="49" ma:contentTypeDescription="Создание документа." ma:contentTypeScope="" ma:versionID="6b2bcc31a5b9d4267f7787420b95e61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AWJJH2MPE6E2-1395624809-152</_dlc_DocId>
    <_dlc_DocIdUrl xmlns="4a252ca3-5a62-4c1c-90a6-29f4710e47f8">
      <Url>http://edu-sps.koiro.local/Sharya/shool4/441/учитель%20истории%20Соколова%20ТА/_layouts/15/DocIdRedir.aspx?ID=AWJJH2MPE6E2-1395624809-152</Url>
      <Description>AWJJH2MPE6E2-1395624809-152</Description>
    </_dlc_DocIdUrl>
  </documentManagement>
</p:properties>
</file>

<file path=customXml/itemProps1.xml><?xml version="1.0" encoding="utf-8"?>
<ds:datastoreItem xmlns:ds="http://schemas.openxmlformats.org/officeDocument/2006/customXml" ds:itemID="{947C10D9-28C3-4346-8276-150E201EBD03}"/>
</file>

<file path=customXml/itemProps2.xml><?xml version="1.0" encoding="utf-8"?>
<ds:datastoreItem xmlns:ds="http://schemas.openxmlformats.org/officeDocument/2006/customXml" ds:itemID="{0169C1A9-9F64-4FE8-9C4E-6B80CCFFF29F}"/>
</file>

<file path=customXml/itemProps3.xml><?xml version="1.0" encoding="utf-8"?>
<ds:datastoreItem xmlns:ds="http://schemas.openxmlformats.org/officeDocument/2006/customXml" ds:itemID="{489DFC33-671C-406E-A403-AE969A6C8F03}"/>
</file>

<file path=customXml/itemProps4.xml><?xml version="1.0" encoding="utf-8"?>
<ds:datastoreItem xmlns:ds="http://schemas.openxmlformats.org/officeDocument/2006/customXml" ds:itemID="{6558BBC4-C306-40D0-BD04-967E1C433323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913</Words>
  <PresentationFormat>Экран (4:3)</PresentationFormat>
  <Paragraphs>58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Состав табачного дыма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Последствия курения</vt:lpstr>
      <vt:lpstr>Слайд 15</vt:lpstr>
      <vt:lpstr>Слайд 16</vt:lpstr>
      <vt:lpstr>Слайд 17</vt:lpstr>
      <vt:lpstr>Слайд 18</vt:lpstr>
      <vt:lpstr>Пассивное курение</vt:lpstr>
      <vt:lpstr>Слайд 20</vt:lpstr>
      <vt:lpstr>Печальная статистика 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14</cp:revision>
  <dcterms:created xsi:type="dcterms:W3CDTF">2011-12-13T16:33:21Z</dcterms:created>
  <dcterms:modified xsi:type="dcterms:W3CDTF">2011-12-14T15:26:49Z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0x0101002111DFB7D9BBCC46873AD81E49E28D72</vt:lpwstr>
  </property>
  <property fmtid="{D5CDD505-2E9C-101B-9397-08002B2CF9AE}" pid="3" name="_dlc_DocIdItemGuid">
    <vt:lpwstr>a067913f-422b-4b69-b979-9b28f4076ead</vt:lpwstr>
  </property>
</Properties>
</file>