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Layouts/slideLayout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sldIdLst>
    <p:sldId id="256" r:id="rId3"/>
    <p:sldId id="257" r:id="rId4"/>
    <p:sldId id="265" r:id="rId5"/>
    <p:sldId id="258" r:id="rId6"/>
    <p:sldId id="259" r:id="rId7"/>
    <p:sldId id="260" r:id="rId8"/>
    <p:sldId id="261" r:id="rId9"/>
    <p:sldId id="262" r:id="rId10"/>
    <p:sldId id="263" r:id="rId11"/>
    <p:sldId id="266" r:id="rId12"/>
    <p:sldId id="267"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08"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ustomXml" Target="../customXml/item1.xml"/><Relationship Id="rId3" Type="http://schemas.openxmlformats.org/officeDocument/2006/relationships/slide" Target="slides/slide1.xml"/><Relationship Id="rId21" Type="http://schemas.openxmlformats.org/officeDocument/2006/relationships/customXml" Target="../customXml/item4.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2130425"/>
            <a:ext cx="7772400" cy="1470025"/>
          </a:xfrm>
        </p:spPr>
        <p:txBody>
          <a:bodyPr/>
          <a:lstStyle>
            <a:lvl1pPr>
              <a:defRPr/>
            </a:lvl1pPr>
          </a:lstStyle>
          <a:p>
            <a:r>
              <a:rPr lang="ru-RU" smtClean="0"/>
              <a:t>Образец заголовка</a:t>
            </a:r>
            <a:endParaRPr lang="ru-RU"/>
          </a:p>
        </p:txBody>
      </p:sp>
      <p:sp>
        <p:nvSpPr>
          <p:cNvPr id="1433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ru-RU" smtClean="0"/>
              <a:t>Образец подзаголовка</a:t>
            </a:r>
            <a:endParaRPr lang="ru-RU"/>
          </a:p>
        </p:txBody>
      </p:sp>
      <p:sp>
        <p:nvSpPr>
          <p:cNvPr id="14340" name="Rectangle 4"/>
          <p:cNvSpPr>
            <a:spLocks noGrp="1" noChangeArrowheads="1"/>
          </p:cNvSpPr>
          <p:nvPr>
            <p:ph type="dt" sz="half" idx="2"/>
          </p:nvPr>
        </p:nvSpPr>
        <p:spPr/>
        <p:txBody>
          <a:bodyPr/>
          <a:lstStyle>
            <a:lvl1pPr>
              <a:defRPr/>
            </a:lvl1pPr>
          </a:lstStyle>
          <a:p>
            <a:endParaRPr lang="ru-RU"/>
          </a:p>
        </p:txBody>
      </p:sp>
      <p:sp>
        <p:nvSpPr>
          <p:cNvPr id="14341" name="Rectangle 5"/>
          <p:cNvSpPr>
            <a:spLocks noGrp="1" noChangeArrowheads="1"/>
          </p:cNvSpPr>
          <p:nvPr>
            <p:ph type="ftr" sz="quarter" idx="3"/>
          </p:nvPr>
        </p:nvSpPr>
        <p:spPr/>
        <p:txBody>
          <a:bodyPr/>
          <a:lstStyle>
            <a:lvl1pPr>
              <a:defRPr/>
            </a:lvl1pPr>
          </a:lstStyle>
          <a:p>
            <a:endParaRPr lang="ru-RU"/>
          </a:p>
        </p:txBody>
      </p:sp>
      <p:sp>
        <p:nvSpPr>
          <p:cNvPr id="14342" name="Rectangle 6"/>
          <p:cNvSpPr>
            <a:spLocks noGrp="1" noChangeArrowheads="1"/>
          </p:cNvSpPr>
          <p:nvPr>
            <p:ph type="sldNum" sz="quarter" idx="4"/>
          </p:nvPr>
        </p:nvSpPr>
        <p:spPr/>
        <p:txBody>
          <a:bodyPr/>
          <a:lstStyle>
            <a:lvl1pPr>
              <a:defRPr/>
            </a:lvl1pPr>
          </a:lstStyle>
          <a:p>
            <a:fld id="{FE2C2634-14A2-476F-A08F-B27D60E40345}"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10C36C1-3069-461F-83BE-557CAD109259}"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028BBA1-FC1D-4C7C-A956-9D436600FEDB}"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4CA139D-0E96-46FB-8C9C-29DF991B1B8E}" type="slidenum">
              <a:rPr lang="ru-RU"/>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580FE1E-01DA-46BE-896A-304B1427308C}"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A8612F9-FE05-49E1-A99F-28D0A2408A19}"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044AECE-3279-4C5F-8B84-6C3B257A1048}"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FB2417AB-E438-4782-B009-EA572A684A5D}"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01D7C65E-8C3D-4386-8E08-7AD6429DF1D7}"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7DCFC0FC-DC70-4958-A9CE-65E8682199A6}"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20B3107-EEEB-4ED4-BD41-69FBED49FC23}"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D6D0923-F0BF-41CF-985E-6381C2686AB8}" type="slidenum">
              <a:rPr lang="ru-RU"/>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13D2739-2093-48B4-94BE-484252BF6604}"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B35DAE3-1AA3-4FA8-A2A8-9558A18EAFB6}" type="slidenum">
              <a:rPr lang="ru-RU"/>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80FD0E2-E8D4-4C35-8EE2-AF64DAA9B264}"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EC168CB-6A94-4BC8-84EC-E0313D64D6C1}"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E6844AE-0F5E-4815-80AC-F92D1EB0DA9F}"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0DE8165-7BB0-4322-9770-120E86530A11}"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E96AA9D1-7891-479E-8E9A-3420DFF727E3}"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38E4D4BC-ED1D-4D48-9BD7-B88C6F7F033F}"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53C8B17-50F9-443A-8595-50FD16AAC4C7}"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FD52602-69B0-4285-AF51-7427C06FF65F}"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gradFill rotWithShape="1">
            <a:gsLst>
              <a:gs pos="0">
                <a:schemeClr val="bg1"/>
              </a:gs>
              <a:gs pos="100000">
                <a:srgbClr val="3399FF">
                  <a:alpha val="80000"/>
                </a:srgbClr>
              </a:gs>
            </a:gsLst>
            <a:lin ang="2700000" scaled="1"/>
          </a:gradFill>
          <a:ln w="9525">
            <a:solidFill>
              <a:srgbClr val="3399FF"/>
            </a:solid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solidFill>
            <a:srgbClr val="CCFFFF">
              <a:alpha val="80000"/>
            </a:srgbClr>
          </a:solidFill>
          <a:ln w="19050">
            <a:solidFill>
              <a:srgbClr val="CCFFFF"/>
            </a:solid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19050">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19050">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19050">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BA7CF25-0242-4FAA-9348-4FDC43732D13}"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Comic Sans MS" pitchFamily="66" charset="0"/>
        </a:defRPr>
      </a:lvl2pPr>
      <a:lvl3pPr algn="ctr" rtl="0" eaLnBrk="1" fontAlgn="base" hangingPunct="1">
        <a:spcBef>
          <a:spcPct val="0"/>
        </a:spcBef>
        <a:spcAft>
          <a:spcPct val="0"/>
        </a:spcAft>
        <a:defRPr sz="4400">
          <a:solidFill>
            <a:schemeClr val="tx2"/>
          </a:solidFill>
          <a:latin typeface="Comic Sans MS" pitchFamily="66" charset="0"/>
        </a:defRPr>
      </a:lvl3pPr>
      <a:lvl4pPr algn="ctr" rtl="0" eaLnBrk="1" fontAlgn="base" hangingPunct="1">
        <a:spcBef>
          <a:spcPct val="0"/>
        </a:spcBef>
        <a:spcAft>
          <a:spcPct val="0"/>
        </a:spcAft>
        <a:defRPr sz="4400">
          <a:solidFill>
            <a:schemeClr val="tx2"/>
          </a:solidFill>
          <a:latin typeface="Comic Sans MS" pitchFamily="66" charset="0"/>
        </a:defRPr>
      </a:lvl4pPr>
      <a:lvl5pPr algn="ctr" rtl="0" eaLnBrk="1" fontAlgn="base" hangingPunct="1">
        <a:spcBef>
          <a:spcPct val="0"/>
        </a:spcBef>
        <a:spcAft>
          <a:spcPct val="0"/>
        </a:spcAft>
        <a:defRPr sz="4400">
          <a:solidFill>
            <a:schemeClr val="tx2"/>
          </a:solidFill>
          <a:latin typeface="Comic Sans MS" pitchFamily="66" charset="0"/>
        </a:defRPr>
      </a:lvl5pPr>
      <a:lvl6pPr marL="457200" algn="ctr" rtl="0" eaLnBrk="1" fontAlgn="base" hangingPunct="1">
        <a:spcBef>
          <a:spcPct val="0"/>
        </a:spcBef>
        <a:spcAft>
          <a:spcPct val="0"/>
        </a:spcAft>
        <a:defRPr sz="4400">
          <a:solidFill>
            <a:schemeClr val="tx2"/>
          </a:solidFill>
          <a:latin typeface="Comic Sans MS" pitchFamily="66" charset="0"/>
        </a:defRPr>
      </a:lvl6pPr>
      <a:lvl7pPr marL="914400" algn="ctr" rtl="0" eaLnBrk="1" fontAlgn="base" hangingPunct="1">
        <a:spcBef>
          <a:spcPct val="0"/>
        </a:spcBef>
        <a:spcAft>
          <a:spcPct val="0"/>
        </a:spcAft>
        <a:defRPr sz="4400">
          <a:solidFill>
            <a:schemeClr val="tx2"/>
          </a:solidFill>
          <a:latin typeface="Comic Sans MS" pitchFamily="66" charset="0"/>
        </a:defRPr>
      </a:lvl7pPr>
      <a:lvl8pPr marL="1371600" algn="ctr" rtl="0" eaLnBrk="1" fontAlgn="base" hangingPunct="1">
        <a:spcBef>
          <a:spcPct val="0"/>
        </a:spcBef>
        <a:spcAft>
          <a:spcPct val="0"/>
        </a:spcAft>
        <a:defRPr sz="4400">
          <a:solidFill>
            <a:schemeClr val="tx2"/>
          </a:solidFill>
          <a:latin typeface="Comic Sans MS" pitchFamily="66" charset="0"/>
        </a:defRPr>
      </a:lvl8pPr>
      <a:lvl9pPr marL="1828800" algn="ctr" rtl="0" eaLnBrk="1" fontAlgn="base" hangingPunct="1">
        <a:spcBef>
          <a:spcPct val="0"/>
        </a:spcBef>
        <a:spcAft>
          <a:spcPct val="0"/>
        </a:spcAft>
        <a:defRPr sz="4400">
          <a:solidFill>
            <a:schemeClr val="tx2"/>
          </a:solidFill>
          <a:latin typeface="Comic Sans MS" pitchFamily="66"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w="19050">
            <a:solidFill>
              <a:srgbClr val="3399FF"/>
            </a:solid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w="12700">
            <a:solidFill>
              <a:srgbClr val="3399FF"/>
            </a:solid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solidFill>
              <a:srgbClr val="3399FF"/>
            </a:solidFill>
            <a:prstDash val="dash"/>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solidFill>
              <a:srgbClr val="3399FF"/>
            </a:solidFill>
            <a:prstDash val="dash"/>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solidFill>
              <a:srgbClr val="3399FF"/>
            </a:solidFill>
            <a:prstDash val="dash"/>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60C754E-4006-4BAD-98F4-F6D2E7E51A01}" type="slidenum">
              <a:rPr lang="ru-RU"/>
              <a:pPr/>
              <a:t>‹#›</a:t>
            </a:fld>
            <a:endParaRPr lang="ru-RU"/>
          </a:p>
        </p:txBody>
      </p:sp>
      <p:sp>
        <p:nvSpPr>
          <p:cNvPr id="13319" name="plant"/>
          <p:cNvSpPr>
            <a:spLocks noEditPoints="1" noChangeArrowheads="1"/>
          </p:cNvSpPr>
          <p:nvPr/>
        </p:nvSpPr>
        <p:spPr bwMode="auto">
          <a:xfrm>
            <a:off x="0" y="0"/>
            <a:ext cx="1558925" cy="155733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100 w 21600"/>
              <a:gd name="T17" fmla="*/ 10092 h 21600"/>
              <a:gd name="T18" fmla="*/ 14545 w 21600"/>
              <a:gd name="T19" fmla="*/ 1357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gradFill rotWithShape="1">
            <a:gsLst>
              <a:gs pos="0">
                <a:srgbClr val="FFFFFF"/>
              </a:gs>
              <a:gs pos="50000">
                <a:srgbClr val="3399FF"/>
              </a:gs>
              <a:gs pos="100000">
                <a:srgbClr val="FFFFFF"/>
              </a:gs>
            </a:gsLst>
            <a:lin ang="18900000" scaled="1"/>
          </a:gradFill>
          <a:ln w="9525">
            <a:solidFill>
              <a:srgbClr val="3399FF"/>
            </a:solidFill>
            <a:miter lim="800000"/>
            <a:headEnd/>
            <a:tailEnd/>
          </a:ln>
          <a:effectLst>
            <a:outerShdw dist="107763" dir="2700000" algn="ctr" rotWithShape="0">
              <a:srgbClr val="808080"/>
            </a:outerShdw>
          </a:effectLst>
        </p:spPr>
        <p:txBody>
          <a:bodyPr/>
          <a:lstStyle/>
          <a:p>
            <a:endParaRPr lang="ru-RU"/>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Comic Sans MS" pitchFamily="66" charset="0"/>
        </a:defRPr>
      </a:lvl2pPr>
      <a:lvl3pPr algn="ctr" rtl="0" fontAlgn="base">
        <a:spcBef>
          <a:spcPct val="0"/>
        </a:spcBef>
        <a:spcAft>
          <a:spcPct val="0"/>
        </a:spcAft>
        <a:defRPr sz="4400">
          <a:solidFill>
            <a:schemeClr val="tx2"/>
          </a:solidFill>
          <a:latin typeface="Comic Sans MS" pitchFamily="66" charset="0"/>
        </a:defRPr>
      </a:lvl3pPr>
      <a:lvl4pPr algn="ctr" rtl="0" fontAlgn="base">
        <a:spcBef>
          <a:spcPct val="0"/>
        </a:spcBef>
        <a:spcAft>
          <a:spcPct val="0"/>
        </a:spcAft>
        <a:defRPr sz="4400">
          <a:solidFill>
            <a:schemeClr val="tx2"/>
          </a:solidFill>
          <a:latin typeface="Comic Sans MS" pitchFamily="66" charset="0"/>
        </a:defRPr>
      </a:lvl4pPr>
      <a:lvl5pPr algn="ctr" rtl="0" fontAlgn="base">
        <a:spcBef>
          <a:spcPct val="0"/>
        </a:spcBef>
        <a:spcAft>
          <a:spcPct val="0"/>
        </a:spcAft>
        <a:defRPr sz="4400">
          <a:solidFill>
            <a:schemeClr val="tx2"/>
          </a:solidFill>
          <a:latin typeface="Comic Sans MS" pitchFamily="66" charset="0"/>
        </a:defRPr>
      </a:lvl5pPr>
      <a:lvl6pPr marL="457200" algn="ctr" rtl="0" fontAlgn="base">
        <a:spcBef>
          <a:spcPct val="0"/>
        </a:spcBef>
        <a:spcAft>
          <a:spcPct val="0"/>
        </a:spcAft>
        <a:defRPr sz="4400">
          <a:solidFill>
            <a:schemeClr val="tx2"/>
          </a:solidFill>
          <a:latin typeface="Comic Sans MS" pitchFamily="66" charset="0"/>
        </a:defRPr>
      </a:lvl6pPr>
      <a:lvl7pPr marL="914400" algn="ctr" rtl="0" fontAlgn="base">
        <a:spcBef>
          <a:spcPct val="0"/>
        </a:spcBef>
        <a:spcAft>
          <a:spcPct val="0"/>
        </a:spcAft>
        <a:defRPr sz="4400">
          <a:solidFill>
            <a:schemeClr val="tx2"/>
          </a:solidFill>
          <a:latin typeface="Comic Sans MS" pitchFamily="66" charset="0"/>
        </a:defRPr>
      </a:lvl7pPr>
      <a:lvl8pPr marL="1371600" algn="ctr" rtl="0" fontAlgn="base">
        <a:spcBef>
          <a:spcPct val="0"/>
        </a:spcBef>
        <a:spcAft>
          <a:spcPct val="0"/>
        </a:spcAft>
        <a:defRPr sz="4400">
          <a:solidFill>
            <a:schemeClr val="tx2"/>
          </a:solidFill>
          <a:latin typeface="Comic Sans MS" pitchFamily="66" charset="0"/>
        </a:defRPr>
      </a:lvl8pPr>
      <a:lvl9pPr marL="1828800" algn="ctr" rtl="0" fontAlgn="base">
        <a:spcBef>
          <a:spcPct val="0"/>
        </a:spcBef>
        <a:spcAft>
          <a:spcPct val="0"/>
        </a:spcAft>
        <a:defRPr sz="4400">
          <a:solidFill>
            <a:schemeClr val="tx2"/>
          </a:solidFill>
          <a:latin typeface="Comic Sans MS" pitchFamily="66"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ln/>
        </p:spPr>
        <p:txBody>
          <a:bodyPr/>
          <a:lstStyle/>
          <a:p>
            <a:r>
              <a:rPr lang="ru-RU" dirty="0" smtClean="0"/>
              <a:t>Мойте руки перед едой!</a:t>
            </a:r>
            <a:endParaRPr lang="ru-RU" dirty="0"/>
          </a:p>
        </p:txBody>
      </p:sp>
      <p:sp>
        <p:nvSpPr>
          <p:cNvPr id="4" name="Подзаголовок 3"/>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071546"/>
            <a:ext cx="8229600" cy="1143000"/>
          </a:xfrm>
        </p:spPr>
        <p:txBody>
          <a:bodyPr/>
          <a:lstStyle/>
          <a:p>
            <a:r>
              <a:rPr lang="ru-RU" sz="3200" dirty="0" smtClean="0"/>
              <a:t>Рано утром на рассвете </a:t>
            </a:r>
            <a:br>
              <a:rPr lang="ru-RU" sz="3200" dirty="0" smtClean="0"/>
            </a:br>
            <a:r>
              <a:rPr lang="ru-RU" sz="3200" dirty="0" smtClean="0"/>
              <a:t>Умываются мышата, </a:t>
            </a:r>
            <a:br>
              <a:rPr lang="ru-RU" sz="3200" dirty="0" smtClean="0"/>
            </a:br>
            <a:r>
              <a:rPr lang="ru-RU" sz="3200" dirty="0" smtClean="0"/>
              <a:t>И котята, и утята, </a:t>
            </a:r>
            <a:br>
              <a:rPr lang="ru-RU" sz="3200" dirty="0" smtClean="0"/>
            </a:br>
            <a:r>
              <a:rPr lang="ru-RU" sz="3200" dirty="0" smtClean="0"/>
              <a:t>И жучки, и паучки. </a:t>
            </a:r>
            <a:endParaRPr lang="ru-RU" sz="3200" dirty="0"/>
          </a:p>
        </p:txBody>
      </p:sp>
      <p:pic>
        <p:nvPicPr>
          <p:cNvPr id="8" name="Содержимое 7" descr="DSC_5147.jpg"/>
          <p:cNvPicPr>
            <a:picLocks noGrp="1" noChangeAspect="1"/>
          </p:cNvPicPr>
          <p:nvPr>
            <p:ph sz="half" idx="2"/>
          </p:nvPr>
        </p:nvPicPr>
        <p:blipFill>
          <a:blip r:embed="rId2"/>
          <a:stretch>
            <a:fillRect/>
          </a:stretch>
        </p:blipFill>
        <p:spPr>
          <a:xfrm>
            <a:off x="0" y="3798772"/>
            <a:ext cx="4385990" cy="3059228"/>
          </a:xfrm>
        </p:spPr>
      </p:pic>
      <p:pic>
        <p:nvPicPr>
          <p:cNvPr id="7" name="Содержимое 6" descr="img.jpg"/>
          <p:cNvPicPr>
            <a:picLocks noGrp="1" noChangeAspect="1"/>
          </p:cNvPicPr>
          <p:nvPr>
            <p:ph sz="quarter" idx="4"/>
          </p:nvPr>
        </p:nvPicPr>
        <p:blipFill>
          <a:blip r:embed="rId3"/>
          <a:stretch>
            <a:fillRect/>
          </a:stretch>
        </p:blipFill>
        <p:spPr>
          <a:xfrm>
            <a:off x="4500562" y="3375422"/>
            <a:ext cx="4643438" cy="3482578"/>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1314901527_913935.jpg"/>
          <p:cNvPicPr>
            <a:picLocks noGrp="1" noChangeAspect="1"/>
          </p:cNvPicPr>
          <p:nvPr>
            <p:ph idx="1"/>
          </p:nvPr>
        </p:nvPicPr>
        <p:blipFill>
          <a:blip r:embed="rId2"/>
          <a:stretch>
            <a:fillRect/>
          </a:stretch>
        </p:blipFill>
        <p:spPr>
          <a:xfrm>
            <a:off x="214282" y="205114"/>
            <a:ext cx="4714908" cy="6488406"/>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59794517.jpg"/>
          <p:cNvPicPr>
            <a:picLocks noGrp="1" noChangeAspect="1"/>
          </p:cNvPicPr>
          <p:nvPr>
            <p:ph idx="1"/>
          </p:nvPr>
        </p:nvPicPr>
        <p:blipFill>
          <a:blip r:embed="rId2"/>
          <a:stretch>
            <a:fillRect/>
          </a:stretch>
        </p:blipFill>
        <p:spPr>
          <a:xfrm>
            <a:off x="3571868" y="134637"/>
            <a:ext cx="4857784" cy="6477045"/>
          </a:xfrm>
        </p:spPr>
      </p:pic>
      <p:sp>
        <p:nvSpPr>
          <p:cNvPr id="4" name="Текст 3"/>
          <p:cNvSpPr>
            <a:spLocks noGrp="1"/>
          </p:cNvSpPr>
          <p:nvPr>
            <p:ph type="body" sz="half" idx="2"/>
          </p:nvPr>
        </p:nvSpPr>
        <p:spPr>
          <a:xfrm>
            <a:off x="357158" y="214290"/>
            <a:ext cx="3008313" cy="4691063"/>
          </a:xfrm>
        </p:spPr>
        <p:txBody>
          <a:bodyPr/>
          <a:lstStyle/>
          <a:p>
            <a:r>
              <a:rPr lang="ru-RU" dirty="0">
                <a:solidFill>
                  <a:schemeClr val="tx1"/>
                </a:solidFill>
                <a:latin typeface="+mn-lt"/>
                <a:ea typeface="+mn-ea"/>
                <a:cs typeface="+mn-cs"/>
              </a:rPr>
              <a:t>Каждый из нас еще с детских лет знает, что надо мыть руки перед едой, но многие не делают этого. Не так страшна грязь в лесу, деревне и на даче, как в городе. В городах болезни грязных рук расцвели пышным цветом, потому что почва для их развития весьма благодатная: общественный транспорт, магазины, школы, больницы. Вокруг нас – люди, а соответственно болезнетворные микроорганизмы: кишечная палочка, стафилококки, стрептококки и другие бактерии. Поэтому так важно мыть руки перед и после посещения туалета, перед едой и после еды. Придя домой после прогулки, не поленитесь снять грязную одежду и вымыть руки. Если нет возможности избавиться от грязи и микробов с помощью воды, держите при себе влажные салфетки.</a:t>
            </a:r>
          </a:p>
          <a:p>
            <a:endParaRPr lang="ru-RU" dirty="0">
              <a:solidFill>
                <a:schemeClr val="tx1"/>
              </a:solidFill>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432343197.jpg"/>
          <p:cNvPicPr>
            <a:picLocks noGrp="1" noChangeAspect="1"/>
          </p:cNvPicPr>
          <p:nvPr>
            <p:ph idx="1"/>
          </p:nvPr>
        </p:nvPicPr>
        <p:blipFill>
          <a:blip r:embed="rId2"/>
          <a:stretch>
            <a:fillRect/>
          </a:stretch>
        </p:blipFill>
        <p:spPr>
          <a:xfrm>
            <a:off x="3929058" y="214290"/>
            <a:ext cx="5111750" cy="3833813"/>
          </a:xfrm>
        </p:spPr>
      </p:pic>
      <p:sp>
        <p:nvSpPr>
          <p:cNvPr id="4" name="Текст 3"/>
          <p:cNvSpPr>
            <a:spLocks noGrp="1"/>
          </p:cNvSpPr>
          <p:nvPr>
            <p:ph type="body" sz="half" idx="2"/>
          </p:nvPr>
        </p:nvSpPr>
        <p:spPr>
          <a:xfrm>
            <a:off x="214282" y="214290"/>
            <a:ext cx="3571900" cy="6429420"/>
          </a:xfrm>
        </p:spPr>
        <p:txBody>
          <a:bodyPr/>
          <a:lstStyle/>
          <a:p>
            <a:r>
              <a:rPr lang="ru-RU" sz="1800" dirty="0">
                <a:solidFill>
                  <a:schemeClr val="tx1"/>
                </a:solidFill>
                <a:latin typeface="+mn-lt"/>
                <a:ea typeface="+mn-ea"/>
                <a:cs typeface="+mn-cs"/>
              </a:rPr>
              <a:t>Рот человека – очень важный орган: это «дверь» в организм, ведущая в пищеварительную и дыхательную системы. Необходимо стараться не допускать попадания микробов из окружающего нас мира в эти и другие системы организма, где они могут вызвать проблемы, мешающие организму работать как следует. Если мы прикасаемся к предметам или людям, на которых есть микробы, эти микробы могут во время еды попадать нам в рот. Но этого легко избежать помыв руки перед едой: две минуты в теплой воде с мылом – и все будет в порядке.</a:t>
            </a:r>
          </a:p>
          <a:p>
            <a:endParaRPr lang="ru-RU"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big_a1306933275.jpg"/>
          <p:cNvPicPr>
            <a:picLocks noGrp="1" noChangeAspect="1"/>
          </p:cNvPicPr>
          <p:nvPr>
            <p:ph idx="1"/>
          </p:nvPr>
        </p:nvPicPr>
        <p:blipFill>
          <a:blip r:embed="rId2"/>
          <a:stretch>
            <a:fillRect/>
          </a:stretch>
        </p:blipFill>
        <p:spPr>
          <a:xfrm>
            <a:off x="3857620" y="285728"/>
            <a:ext cx="5111750" cy="3737967"/>
          </a:xfrm>
        </p:spPr>
      </p:pic>
      <p:sp>
        <p:nvSpPr>
          <p:cNvPr id="4" name="Текст 3"/>
          <p:cNvSpPr>
            <a:spLocks noGrp="1"/>
          </p:cNvSpPr>
          <p:nvPr>
            <p:ph type="body" sz="half" idx="2"/>
          </p:nvPr>
        </p:nvSpPr>
        <p:spPr>
          <a:xfrm>
            <a:off x="142844" y="214290"/>
            <a:ext cx="3571900" cy="6357982"/>
          </a:xfrm>
        </p:spPr>
        <p:txBody>
          <a:bodyPr/>
          <a:lstStyle/>
          <a:p>
            <a:r>
              <a:rPr lang="ru-RU" sz="1600" dirty="0">
                <a:solidFill>
                  <a:schemeClr val="tx1"/>
                </a:solidFill>
                <a:latin typeface="+mn-lt"/>
                <a:ea typeface="+mn-ea"/>
                <a:cs typeface="+mn-cs"/>
              </a:rPr>
              <a:t>Человечество избавилось от многих болезней, научившись мыть руки. Но и сегодня, как и раньше, лозунги « Мойте руки перед едой!» и «Чистота рук – залог здоровья!» актуальны, так как мысль, заключенная в этих словах, является итогом длительных народных наблюдений и опыта. И не смотря на то, что эти правила давно и всем нам известны, выполняют их не все. </a:t>
            </a:r>
          </a:p>
          <a:p>
            <a:r>
              <a:rPr lang="ru-RU" sz="1600" dirty="0">
                <a:solidFill>
                  <a:schemeClr val="tx1"/>
                </a:solidFill>
                <a:latin typeface="+mn-lt"/>
                <a:ea typeface="+mn-ea"/>
                <a:cs typeface="+mn-cs"/>
              </a:rPr>
              <a:t>Даже не смотря на вал патологий, высокую инвалидность, смертность, сокращение продолжительности жизни, население продолжает забывать о гигиене рук. А значит: человечество болело, болеет, и будет болеть оттого, что и в 21 веке приходится уговаривать граждан выполнять гигиенические правила.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s37717389.jpg"/>
          <p:cNvPicPr>
            <a:picLocks noGrp="1" noChangeAspect="1"/>
          </p:cNvPicPr>
          <p:nvPr>
            <p:ph idx="1"/>
          </p:nvPr>
        </p:nvPicPr>
        <p:blipFill>
          <a:blip r:embed="rId2"/>
          <a:stretch>
            <a:fillRect/>
          </a:stretch>
        </p:blipFill>
        <p:spPr>
          <a:xfrm>
            <a:off x="5286380" y="0"/>
            <a:ext cx="3429024" cy="6658299"/>
          </a:xfrm>
        </p:spPr>
      </p:pic>
      <p:sp>
        <p:nvSpPr>
          <p:cNvPr id="4" name="Текст 3"/>
          <p:cNvSpPr>
            <a:spLocks noGrp="1"/>
          </p:cNvSpPr>
          <p:nvPr>
            <p:ph type="body" sz="half" idx="2"/>
          </p:nvPr>
        </p:nvSpPr>
        <p:spPr>
          <a:xfrm>
            <a:off x="457200" y="142853"/>
            <a:ext cx="4471990" cy="3143272"/>
          </a:xfrm>
        </p:spPr>
        <p:txBody>
          <a:bodyPr/>
          <a:lstStyle/>
          <a:p>
            <a:r>
              <a:rPr lang="ru-RU" sz="1800" dirty="0">
                <a:solidFill>
                  <a:schemeClr val="tx1"/>
                </a:solidFill>
                <a:latin typeface="+mn-lt"/>
                <a:ea typeface="+mn-ea"/>
                <a:cs typeface="+mn-cs"/>
              </a:rPr>
              <a:t>Не соблюдая правил личной гигиены, больной человек загрязненными руками переносит возбудителей кишечных инфекций на предметы домашнего обихода, дверные ручки и.т. д. Здоровый человек, касаясь руками этих предметов, может потом занести микробы в рот.</a:t>
            </a:r>
          </a:p>
          <a:p>
            <a:r>
              <a:rPr lang="ru-RU" sz="1800" dirty="0">
                <a:solidFill>
                  <a:schemeClr val="tx1"/>
                </a:solidFill>
                <a:latin typeface="+mn-lt"/>
                <a:ea typeface="+mn-ea"/>
                <a:cs typeface="+mn-cs"/>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404396879.jpg"/>
          <p:cNvPicPr>
            <a:picLocks noGrp="1" noChangeAspect="1"/>
          </p:cNvPicPr>
          <p:nvPr>
            <p:ph idx="1"/>
          </p:nvPr>
        </p:nvPicPr>
        <p:blipFill>
          <a:blip r:embed="rId2"/>
          <a:stretch>
            <a:fillRect/>
          </a:stretch>
        </p:blipFill>
        <p:spPr>
          <a:xfrm>
            <a:off x="4143372" y="214290"/>
            <a:ext cx="4786346" cy="6381795"/>
          </a:xfrm>
        </p:spPr>
      </p:pic>
      <p:sp>
        <p:nvSpPr>
          <p:cNvPr id="4" name="Текст 3"/>
          <p:cNvSpPr>
            <a:spLocks noGrp="1"/>
          </p:cNvSpPr>
          <p:nvPr>
            <p:ph type="body" sz="half" idx="2"/>
          </p:nvPr>
        </p:nvSpPr>
        <p:spPr>
          <a:xfrm>
            <a:off x="142844" y="142852"/>
            <a:ext cx="4000528" cy="6554815"/>
          </a:xfrm>
        </p:spPr>
        <p:txBody>
          <a:bodyPr/>
          <a:lstStyle/>
          <a:p>
            <a:r>
              <a:rPr lang="ru-RU" sz="1800" dirty="0">
                <a:solidFill>
                  <a:schemeClr val="tx1"/>
                </a:solidFill>
                <a:latin typeface="+mn-lt"/>
                <a:ea typeface="+mn-ea"/>
                <a:cs typeface="+mn-cs"/>
              </a:rPr>
              <a:t>Мытье рук перед едой должно стать обязательным атрибутом, в противном случае мы никогда не сможем предотвратить кишечные инфекции. </a:t>
            </a:r>
          </a:p>
          <a:p>
            <a:r>
              <a:rPr lang="ru-RU" sz="1800" dirty="0">
                <a:solidFill>
                  <a:schemeClr val="tx1"/>
                </a:solidFill>
                <a:latin typeface="+mn-lt"/>
                <a:ea typeface="+mn-ea"/>
                <a:cs typeface="+mn-cs"/>
              </a:rPr>
              <a:t>Обратите внимание даже там, где существуют все условия для мытья рук, мыть их будут не все. А теперь представьте, что человек, будучи больным или просто с грязными руками пересчитывающими, минуту назад деньги сядет, с вами за стол и будет пользоваться солонкой. После этого вы возьметесь за тот же столовый прибор. И через время проблемы вам обеспечены. Так что мытье рук – не личное дело каждого, а обязательный элемент культурного человека.</a:t>
            </a:r>
          </a:p>
          <a:p>
            <a:endParaRPr lang="ru-RU"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s640x480.jpg"/>
          <p:cNvPicPr>
            <a:picLocks noGrp="1" noChangeAspect="1"/>
          </p:cNvPicPr>
          <p:nvPr>
            <p:ph idx="1"/>
          </p:nvPr>
        </p:nvPicPr>
        <p:blipFill>
          <a:blip r:embed="rId2"/>
          <a:stretch>
            <a:fillRect/>
          </a:stretch>
        </p:blipFill>
        <p:spPr>
          <a:xfrm>
            <a:off x="4196950" y="214290"/>
            <a:ext cx="4764885" cy="6353179"/>
          </a:xfrm>
        </p:spPr>
      </p:pic>
      <p:sp>
        <p:nvSpPr>
          <p:cNvPr id="4" name="Текст 3"/>
          <p:cNvSpPr>
            <a:spLocks noGrp="1"/>
          </p:cNvSpPr>
          <p:nvPr>
            <p:ph type="body" sz="half" idx="2"/>
          </p:nvPr>
        </p:nvSpPr>
        <p:spPr>
          <a:xfrm>
            <a:off x="214282" y="142852"/>
            <a:ext cx="3929090" cy="6357982"/>
          </a:xfrm>
        </p:spPr>
        <p:txBody>
          <a:bodyPr/>
          <a:lstStyle/>
          <a:p>
            <a:r>
              <a:rPr lang="ru-RU" sz="1800" dirty="0">
                <a:solidFill>
                  <a:schemeClr val="tx1"/>
                </a:solidFill>
                <a:latin typeface="+mn-lt"/>
                <a:ea typeface="+mn-ea"/>
                <a:cs typeface="+mn-cs"/>
              </a:rPr>
              <a:t>Но умеем ли мы мыть руки? Как не парадоксально, но ответ будет: «Нет!!!». </a:t>
            </a:r>
          </a:p>
          <a:p>
            <a:r>
              <a:rPr lang="ru-RU" sz="1800" dirty="0">
                <a:solidFill>
                  <a:schemeClr val="tx1"/>
                </a:solidFill>
                <a:latin typeface="+mn-lt"/>
                <a:ea typeface="+mn-ea"/>
                <a:cs typeface="+mn-cs"/>
              </a:rPr>
              <a:t>КАК МОЕТ РУКИ БОЛЬШАЯ ЧАСТЬ НАСЕЛЕНИЯ РОССИИ.</a:t>
            </a:r>
          </a:p>
          <a:p>
            <a:r>
              <a:rPr lang="ru-RU" sz="1800" dirty="0">
                <a:solidFill>
                  <a:schemeClr val="tx1"/>
                </a:solidFill>
                <a:latin typeface="+mn-lt"/>
                <a:ea typeface="+mn-ea"/>
                <a:cs typeface="+mn-cs"/>
              </a:rPr>
              <a:t>- Человек подходит к крану с явно загрязненными руками. Он берется за кран и открывает его. Водопроводный кран загрязняется. Помыв руки, человек снова берется за кран, чтобы закрыть воду. При этом, попавшие на кран до мытья микробы, снова оказываются на руках.. Не соблюдение элементарных правил гигиены приводит человека к болезни из – за собственного невежества..</a:t>
            </a:r>
          </a:p>
          <a:p>
            <a:r>
              <a:rPr lang="ru-RU" sz="1800" dirty="0">
                <a:solidFill>
                  <a:schemeClr val="tx1"/>
                </a:solidFill>
                <a:latin typeface="+mn-lt"/>
                <a:ea typeface="+mn-ea"/>
                <a:cs typeface="+mn-cs"/>
              </a:rPr>
              <a:t>Вот и живут многие: сначала, вопреки здравому смыслу, разрушая свое здоровье, а затем, прилагая огромные усилия, стремятся его поправить.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4c.jpg"/>
          <p:cNvPicPr>
            <a:picLocks noGrp="1" noChangeAspect="1"/>
          </p:cNvPicPr>
          <p:nvPr>
            <p:ph idx="1"/>
          </p:nvPr>
        </p:nvPicPr>
        <p:blipFill>
          <a:blip r:embed="rId2"/>
          <a:stretch>
            <a:fillRect/>
          </a:stretch>
        </p:blipFill>
        <p:spPr>
          <a:xfrm>
            <a:off x="3643306" y="285728"/>
            <a:ext cx="4892566" cy="2714644"/>
          </a:xfrm>
        </p:spPr>
      </p:pic>
      <p:sp>
        <p:nvSpPr>
          <p:cNvPr id="4" name="Текст 3"/>
          <p:cNvSpPr>
            <a:spLocks noGrp="1"/>
          </p:cNvSpPr>
          <p:nvPr>
            <p:ph type="body" sz="half" idx="2"/>
          </p:nvPr>
        </p:nvSpPr>
        <p:spPr>
          <a:xfrm>
            <a:off x="142844" y="214290"/>
            <a:ext cx="3500462" cy="6429420"/>
          </a:xfrm>
        </p:spPr>
        <p:txBody>
          <a:bodyPr/>
          <a:lstStyle/>
          <a:p>
            <a:r>
              <a:rPr lang="ru-RU" sz="2000" b="1" dirty="0">
                <a:solidFill>
                  <a:schemeClr val="tx1"/>
                </a:solidFill>
                <a:latin typeface="+mn-lt"/>
                <a:ea typeface="+mn-ea"/>
                <a:cs typeface="+mn-cs"/>
              </a:rPr>
              <a:t>А следует поступать так:</a:t>
            </a:r>
            <a:endParaRPr lang="ru-RU" sz="2000" dirty="0">
              <a:solidFill>
                <a:schemeClr val="tx1"/>
              </a:solidFill>
              <a:latin typeface="+mn-lt"/>
              <a:ea typeface="+mn-ea"/>
              <a:cs typeface="+mn-cs"/>
            </a:endParaRPr>
          </a:p>
          <a:p>
            <a:r>
              <a:rPr lang="ru-RU" sz="2000" dirty="0">
                <a:solidFill>
                  <a:schemeClr val="tx1"/>
                </a:solidFill>
                <a:latin typeface="+mn-lt"/>
                <a:ea typeface="+mn-ea"/>
                <a:cs typeface="+mn-cs"/>
              </a:rPr>
              <a:t>Начинать мытье рук следует с того, что мы снимаем с рук все украшения, часы, затрудняющие мытье. Руки надо мыть водой с мылом с внутренней и наружной стороны.</a:t>
            </a:r>
            <a:r>
              <a:rPr lang="ru-RU" sz="2000" b="1" dirty="0">
                <a:solidFill>
                  <a:schemeClr val="tx1"/>
                </a:solidFill>
                <a:latin typeface="+mn-lt"/>
                <a:ea typeface="+mn-ea"/>
                <a:cs typeface="+mn-cs"/>
              </a:rPr>
              <a:t> </a:t>
            </a:r>
            <a:endParaRPr lang="ru-RU" sz="2000" dirty="0">
              <a:solidFill>
                <a:schemeClr val="tx1"/>
              </a:solidFill>
              <a:latin typeface="+mn-lt"/>
              <a:ea typeface="+mn-ea"/>
              <a:cs typeface="+mn-cs"/>
            </a:endParaRPr>
          </a:p>
          <a:p>
            <a:r>
              <a:rPr lang="ru-RU" sz="2000" b="1" dirty="0">
                <a:solidFill>
                  <a:schemeClr val="tx1"/>
                </a:solidFill>
                <a:latin typeface="+mn-lt"/>
                <a:ea typeface="+mn-ea"/>
                <a:cs typeface="+mn-cs"/>
              </a:rPr>
              <a:t>Для мытья рук надо:</a:t>
            </a:r>
            <a:r>
              <a:rPr lang="ru-RU" sz="2000" dirty="0">
                <a:solidFill>
                  <a:schemeClr val="tx1"/>
                </a:solidFill>
                <a:latin typeface="+mn-lt"/>
                <a:ea typeface="+mn-ea"/>
                <a:cs typeface="+mn-cs"/>
              </a:rPr>
              <a:t> открыть кран, помыть руки, после чего ополоснуть ручку крана с мылом и снова намылить руки, после чего можно спокойно закрывать водопроводный кран</a:t>
            </a:r>
            <a:r>
              <a:rPr lang="ru-RU" sz="2000" dirty="0" smtClean="0">
                <a:solidFill>
                  <a:schemeClr val="tx1"/>
                </a:solidFill>
                <a:latin typeface="+mn-lt"/>
                <a:ea typeface="+mn-ea"/>
                <a:cs typeface="+mn-cs"/>
              </a:rPr>
              <a:t>.</a:t>
            </a:r>
            <a:endParaRPr lang="ru-RU" sz="2000" dirty="0">
              <a:solidFill>
                <a:schemeClr val="tx1"/>
              </a:solidFill>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2c8a36a4ad36.jpg"/>
          <p:cNvPicPr>
            <a:picLocks noGrp="1" noChangeAspect="1"/>
          </p:cNvPicPr>
          <p:nvPr>
            <p:ph idx="1"/>
          </p:nvPr>
        </p:nvPicPr>
        <p:blipFill>
          <a:blip r:embed="rId2"/>
          <a:stretch>
            <a:fillRect/>
          </a:stretch>
        </p:blipFill>
        <p:spPr>
          <a:xfrm>
            <a:off x="3428992" y="142852"/>
            <a:ext cx="5564701" cy="3935761"/>
          </a:xfrm>
        </p:spPr>
      </p:pic>
      <p:sp>
        <p:nvSpPr>
          <p:cNvPr id="4" name="Текст 3"/>
          <p:cNvSpPr>
            <a:spLocks noGrp="1"/>
          </p:cNvSpPr>
          <p:nvPr>
            <p:ph type="body" sz="half" idx="2"/>
          </p:nvPr>
        </p:nvSpPr>
        <p:spPr>
          <a:xfrm>
            <a:off x="142844" y="142852"/>
            <a:ext cx="3322669" cy="6572296"/>
          </a:xfrm>
        </p:spPr>
        <p:txBody>
          <a:bodyPr/>
          <a:lstStyle/>
          <a:p>
            <a:r>
              <a:rPr lang="ru-RU" sz="1800" dirty="0">
                <a:solidFill>
                  <a:schemeClr val="tx1"/>
                </a:solidFill>
                <a:latin typeface="+mn-lt"/>
                <a:ea typeface="+mn-ea"/>
                <a:cs typeface="+mn-cs"/>
              </a:rPr>
              <a:t>ПОМНИТЕ:</a:t>
            </a:r>
          </a:p>
          <a:p>
            <a:r>
              <a:rPr lang="ru-RU" sz="1800" dirty="0">
                <a:solidFill>
                  <a:schemeClr val="tx1"/>
                </a:solidFill>
                <a:latin typeface="+mn-lt"/>
                <a:ea typeface="+mn-ea"/>
                <a:cs typeface="+mn-cs"/>
              </a:rPr>
              <a:t>- Намоченные и не отмытые руки, облегчают размножение микроорганизмов, вместо их удаления.</a:t>
            </a:r>
          </a:p>
          <a:p>
            <a:r>
              <a:rPr lang="ru-RU" sz="1800" dirty="0">
                <a:solidFill>
                  <a:schemeClr val="tx1"/>
                </a:solidFill>
                <a:latin typeface="+mn-lt"/>
                <a:ea typeface="+mn-ea"/>
                <a:cs typeface="+mn-cs"/>
              </a:rPr>
              <a:t>- При использовании мыла в кусках должны использоваться мыльницы, позволяющие высыхать мылу между мытьем рук.</a:t>
            </a:r>
          </a:p>
          <a:p>
            <a:r>
              <a:rPr lang="ru-RU" sz="1800" dirty="0">
                <a:solidFill>
                  <a:schemeClr val="tx1"/>
                </a:solidFill>
                <a:latin typeface="+mn-lt"/>
                <a:ea typeface="+mn-ea"/>
                <a:cs typeface="+mn-cs"/>
              </a:rPr>
              <a:t>- Чем больше пенообразование мыла, тем больше его эффективность при обработке рук.</a:t>
            </a:r>
          </a:p>
          <a:p>
            <a:r>
              <a:rPr lang="ru-RU" sz="1800" dirty="0">
                <a:solidFill>
                  <a:schemeClr val="tx1"/>
                </a:solidFill>
                <a:latin typeface="+mn-lt"/>
                <a:ea typeface="+mn-ea"/>
                <a:cs typeface="+mn-cs"/>
              </a:rPr>
              <a:t>- Полотенце для рук должно быть не только чистым, но и сухим и менять его следует как можно чаще. </a:t>
            </a:r>
          </a:p>
        </p:txBody>
      </p:sp>
    </p:spTree>
  </p:cSld>
  <p:clrMapOvr>
    <a:masterClrMapping/>
  </p:clrMapOvr>
</p:sld>
</file>

<file path=ppt/theme/theme1.xml><?xml version="1.0" encoding="utf-8"?>
<a:theme xmlns:a="http://schemas.openxmlformats.org/drawingml/2006/main" name="мойте руки перед едой">
  <a:themeElements>
    <a:clrScheme name="Light-blue_flow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Light-blue_flower">
      <a:majorFont>
        <a:latin typeface="Comic Sans MS"/>
        <a:ea typeface=""/>
        <a:cs typeface=""/>
      </a:majorFont>
      <a:minorFont>
        <a:latin typeface="Comic Sans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ight-blue_flow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ight-blue_flow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ight-blue_flow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ight-blue_flow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ight-blue_flow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ight-blue_flow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ight-blue_flow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ight-blue_flow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ight-blue_flow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ight-blue_flow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ight-blue_flow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ight-blue_flow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Специальное оформление">
  <a:themeElements>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пециальное оформление">
      <a:majorFont>
        <a:latin typeface="Comic Sans MS"/>
        <a:ea typeface=""/>
        <a:cs typeface=""/>
      </a:majorFont>
      <a:minorFont>
        <a:latin typeface="Comic Sans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ct:contentTypeSchema xmlns:ct="http://schemas.microsoft.com/office/2006/metadata/contentType" xmlns:ma="http://schemas.microsoft.com/office/2006/metadata/properties/metaAttributes" ct:_="" ma:_="" ma:contentTypeName="Документ" ma:contentTypeID="0x0101002111DFB7D9BBCC46873AD81E49E28D72" ma:contentTypeVersion="49" ma:contentTypeDescription="Создание документа." ma:contentTypeScope="" ma:versionID="6b2bcc31a5b9d4267f7787420b95e61f">
  <xsd:schema xmlns:xsd="http://www.w3.org/2001/XMLSchema" xmlns:xs="http://www.w3.org/2001/XMLSchema" xmlns:p="http://schemas.microsoft.com/office/2006/metadata/properties" xmlns:ns2="4a252ca3-5a62-4c1c-90a6-29f4710e47f8" targetNamespace="http://schemas.microsoft.com/office/2006/metadata/properties" ma:root="true" ma:fieldsID="5c4f13c40a96413ccefc1a56f91fbc1e" ns2:_="">
    <xsd:import namespace="4a252ca3-5a62-4c1c-90a6-29f4710e47f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AWJJH2MPE6E2-1395624809-151</_dlc_DocId>
    <_dlc_DocIdUrl xmlns="4a252ca3-5a62-4c1c-90a6-29f4710e47f8">
      <Url>http://xn--44-6kcadhwnl3cfdx.xn--p1ai/Sharya/shool4/441/учитель%20истории%20Соколова%20ТА/_layouts/15/DocIdRedir.aspx?ID=AWJJH2MPE6E2-1395624809-151</Url>
      <Description>AWJJH2MPE6E2-1395624809-151</Description>
    </_dlc_DocIdUrl>
  </documentManagement>
</p:properties>
</file>

<file path=customXml/itemProps1.xml><?xml version="1.0" encoding="utf-8"?>
<ds:datastoreItem xmlns:ds="http://schemas.openxmlformats.org/officeDocument/2006/customXml" ds:itemID="{FBF9C782-CEE1-4780-B6B3-A70D08556523}"/>
</file>

<file path=customXml/itemProps2.xml><?xml version="1.0" encoding="utf-8"?>
<ds:datastoreItem xmlns:ds="http://schemas.openxmlformats.org/officeDocument/2006/customXml" ds:itemID="{6B0BBA0B-981A-4850-AD4C-39CC081DB749}"/>
</file>

<file path=customXml/itemProps3.xml><?xml version="1.0" encoding="utf-8"?>
<ds:datastoreItem xmlns:ds="http://schemas.openxmlformats.org/officeDocument/2006/customXml" ds:itemID="{0484BC82-5553-4E91-B090-2469579E69FE}"/>
</file>

<file path=customXml/itemProps4.xml><?xml version="1.0" encoding="utf-8"?>
<ds:datastoreItem xmlns:ds="http://schemas.openxmlformats.org/officeDocument/2006/customXml" ds:itemID="{3BB22A9E-09C1-438A-B216-EE206271657D}"/>
</file>

<file path=docProps/app.xml><?xml version="1.0" encoding="utf-8"?>
<Properties xmlns="http://schemas.openxmlformats.org/officeDocument/2006/extended-properties" xmlns:vt="http://schemas.openxmlformats.org/officeDocument/2006/docPropsVTypes">
  <Template>мойте руки перед едой</Template>
  <TotalTime>43</TotalTime>
  <Words>756</Words>
  <Application>Microsoft Office PowerPoint</Application>
  <PresentationFormat>Экран (4:3)</PresentationFormat>
  <Paragraphs>22</Paragraphs>
  <Slides>11</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11</vt:i4>
      </vt:variant>
    </vt:vector>
  </HeadingPairs>
  <TitlesOfParts>
    <vt:vector size="13" baseType="lpstr">
      <vt:lpstr>мойте руки перед едой</vt:lpstr>
      <vt:lpstr>Специальное оформление</vt:lpstr>
      <vt:lpstr>Мойте руки перед едой!</vt:lpstr>
      <vt:lpstr>Слайд 2</vt:lpstr>
      <vt:lpstr>Слайд 3</vt:lpstr>
      <vt:lpstr>Слайд 4</vt:lpstr>
      <vt:lpstr>Слайд 5</vt:lpstr>
      <vt:lpstr>Слайд 6</vt:lpstr>
      <vt:lpstr>Слайд 7</vt:lpstr>
      <vt:lpstr>Слайд 8</vt:lpstr>
      <vt:lpstr>Слайд 9</vt:lpstr>
      <vt:lpstr>Рано утром на рассвете  Умываются мышата,  И котята, и утята,  И жучки, и паучки. </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Мойте руки перед едой!</dc:title>
  <dc:creator>Николай</dc:creator>
  <cp:lastModifiedBy>Николай</cp:lastModifiedBy>
  <cp:revision>5</cp:revision>
  <dcterms:created xsi:type="dcterms:W3CDTF">2011-10-17T14:04:04Z</dcterms:created>
  <dcterms:modified xsi:type="dcterms:W3CDTF">2012-01-04T16:31:09Z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0x0101002111DFB7D9BBCC46873AD81E49E28D72</vt:lpwstr>
  </property>
  <property fmtid="{D5CDD505-2E9C-101B-9397-08002B2CF9AE}" pid="3" name="_dlc_DocIdItemGuid">
    <vt:lpwstr>d8b1c180-1a03-4b1d-8498-5928570fb98c</vt:lpwstr>
  </property>
</Properties>
</file>