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71" r:id="rId5"/>
    <p:sldId id="258" r:id="rId6"/>
    <p:sldId id="259" r:id="rId7"/>
    <p:sldId id="260" r:id="rId8"/>
    <p:sldId id="261" r:id="rId9"/>
    <p:sldId id="262" r:id="rId10"/>
    <p:sldId id="263" r:id="rId11"/>
    <p:sldId id="265" r:id="rId12"/>
    <p:sldId id="266" r:id="rId13"/>
    <p:sldId id="267" r:id="rId14"/>
    <p:sldId id="268" r:id="rId15"/>
    <p:sldId id="269"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a:srgbClr val="666633"/>
    <a:srgbClr val="DDDDDD"/>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0043B199-73AD-42E9-BC09-A348A379CF4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CE347E-2C35-4F4A-871F-6A4E430FABC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1FEBC1-296D-4362-B75A-E57E6C8249B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C806F7-B290-40C5-8D67-0E09D60E3F6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8DAA61-98EE-462D-866C-DE7E7F9491C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0E7DA2-DC5B-487E-8920-52F59434664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754813-E496-4604-A605-316F83729BA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C2F68E-D847-4D3F-B70E-94204A8B16B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079043-3576-4FBB-A399-54644553D30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0B222D-56C7-419F-A1BF-F4383F8C649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EC1F0A67-671E-4062-ABB6-30DDCFEBF1BD}"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64D7954-2F2F-4A22-AD8A-EC62A7A24E2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zdorovieinfo.ru/medicinskij-slovar/vnimanie/" TargetMode="Externa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zdorovieinfo.ru/medicinskij-slovar/chuvstvo_ya/" TargetMode="Externa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ru-RU" dirty="0" smtClean="0"/>
              <a:t>Зимний рацион питания</a:t>
            </a:r>
            <a:endParaRPr lang="ru-RU" dirty="0"/>
          </a:p>
        </p:txBody>
      </p:sp>
      <p:sp>
        <p:nvSpPr>
          <p:cNvPr id="2051" name="Rectangle 3"/>
          <p:cNvSpPr>
            <a:spLocks noGrp="1" noChangeArrowheads="1"/>
          </p:cNvSpPr>
          <p:nvPr>
            <p:ph type="subTitle" idx="1"/>
          </p:nvPr>
        </p:nvSpPr>
        <p:spPr>
          <a:xfrm>
            <a:off x="857224" y="4643446"/>
            <a:ext cx="7854696" cy="1752600"/>
          </a:xfrm>
        </p:spPr>
        <p:txBody>
          <a:bodyPr/>
          <a:lstStyle/>
          <a:p>
            <a:pPr algn="ctr"/>
            <a:r>
              <a:rPr lang="ru-RU" dirty="0" smtClean="0"/>
              <a:t>Проект учащихся 5 класса МОУ СОШ №4</a:t>
            </a:r>
          </a:p>
          <a:p>
            <a:pPr algn="ctr"/>
            <a:r>
              <a:rPr lang="ru-RU" dirty="0" smtClean="0"/>
              <a:t>Кукушкиной Дарьи  и Павловой Алены</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Капуста</a:t>
            </a:r>
            <a:r>
              <a:rPr lang="ru-RU" dirty="0" smtClean="0"/>
              <a:t/>
            </a:r>
            <a:br>
              <a:rPr lang="ru-RU" dirty="0" smtClean="0"/>
            </a:br>
            <a:endParaRPr lang="ru-RU" dirty="0"/>
          </a:p>
        </p:txBody>
      </p:sp>
      <p:sp>
        <p:nvSpPr>
          <p:cNvPr id="3" name="Содержимое 2"/>
          <p:cNvSpPr>
            <a:spLocks noGrp="1"/>
          </p:cNvSpPr>
          <p:nvPr>
            <p:ph sz="half" idx="1"/>
          </p:nvPr>
        </p:nvSpPr>
        <p:spPr/>
        <p:txBody>
          <a:bodyPr>
            <a:normAutofit fontScale="55000" lnSpcReduction="20000"/>
          </a:bodyPr>
          <a:lstStyle/>
          <a:p>
            <a:r>
              <a:rPr lang="ru-RU" dirty="0" smtClean="0"/>
              <a:t>Один из самых бюджетных продуктов, повышающих иммунитет - капуста - богат на содержание белка, глюкозы, фруктозы, пектиновых веществ, клетчатки и </a:t>
            </a:r>
            <a:r>
              <a:rPr lang="ru-RU" dirty="0" err="1" smtClean="0"/>
              <a:t>глутатиона</a:t>
            </a:r>
            <a:r>
              <a:rPr lang="ru-RU" dirty="0" smtClean="0"/>
              <a:t>.</a:t>
            </a:r>
          </a:p>
          <a:p>
            <a:r>
              <a:rPr lang="ru-RU" dirty="0" smtClean="0"/>
              <a:t>Прелесть капусты в том, что ей, в виду разнообразия, не грозит шанс набить оскомину. Овощное ассорти представлено огородной белокочанной капустой, краснокочанной, савойской, брюссельской, цветной, китайской, пекинской, черешковой, кольраби, брокколи.</a:t>
            </a:r>
          </a:p>
          <a:p>
            <a:r>
              <a:rPr lang="ru-RU" dirty="0" smtClean="0"/>
              <a:t>Последний вид - лидер среди капустных вариаций по количеству полезных веществ. Чемпионские позиции брокколи обеспечивают бета-каротин и аскорбиновая кислота.</a:t>
            </a:r>
          </a:p>
          <a:p>
            <a:r>
              <a:rPr lang="ru-RU" b="1" i="1" dirty="0" smtClean="0"/>
              <a:t>К какому бы виду не относилась капуста, её употребление придаст здоровый цвет лицу, цветущий вид и отличное настроение.</a:t>
            </a:r>
            <a:endParaRPr lang="ru-RU" dirty="0"/>
          </a:p>
        </p:txBody>
      </p:sp>
      <p:pic>
        <p:nvPicPr>
          <p:cNvPr id="5" name="Содержимое 4" descr="0243121404.jpg"/>
          <p:cNvPicPr>
            <a:picLocks noGrp="1" noChangeAspect="1"/>
          </p:cNvPicPr>
          <p:nvPr>
            <p:ph sz="half" idx="2"/>
          </p:nvPr>
        </p:nvPicPr>
        <p:blipFill>
          <a:blip r:embed="rId2" cstate="print"/>
          <a:stretch>
            <a:fillRect/>
          </a:stretch>
        </p:blipFill>
        <p:spPr>
          <a:xfrm>
            <a:off x="4648200" y="2623344"/>
            <a:ext cx="4038600" cy="302895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Шампиньоны</a:t>
            </a:r>
            <a:r>
              <a:rPr lang="ru-RU" dirty="0" smtClean="0"/>
              <a:t/>
            </a:r>
            <a:br>
              <a:rPr lang="ru-RU" dirty="0" smtClean="0"/>
            </a:br>
            <a:endParaRPr lang="ru-RU" dirty="0"/>
          </a:p>
        </p:txBody>
      </p:sp>
      <p:sp>
        <p:nvSpPr>
          <p:cNvPr id="3" name="Содержимое 2"/>
          <p:cNvSpPr>
            <a:spLocks noGrp="1"/>
          </p:cNvSpPr>
          <p:nvPr>
            <p:ph sz="half" idx="1"/>
          </p:nvPr>
        </p:nvSpPr>
        <p:spPr/>
        <p:txBody>
          <a:bodyPr>
            <a:normAutofit fontScale="55000" lnSpcReduction="20000"/>
          </a:bodyPr>
          <a:lstStyle/>
          <a:p>
            <a:r>
              <a:rPr lang="ru-RU" dirty="0" smtClean="0"/>
              <a:t>Весьма доступные и распространённые, шампиньоны богаты белками - источниками незаменимых аминокислот, что делает эти грибы особенно полезными для вегетарианцев.</a:t>
            </a:r>
          </a:p>
          <a:p>
            <a:r>
              <a:rPr lang="ru-RU" dirty="0" smtClean="0"/>
              <a:t>Кроме этого, в шампиньонах содержится целый комплекс витаминов, который включает в себя группу В, Д, С и Н. Если посмотреть на количество минералов, которые входят в состав грибов, то их можно назвать самой настоящей кладовой полезных и питательных веществ.</a:t>
            </a:r>
          </a:p>
          <a:p>
            <a:r>
              <a:rPr lang="ru-RU" dirty="0" smtClean="0"/>
              <a:t>Однако самым перспективным веществом, обнаруженным в шампиньонах, является </a:t>
            </a:r>
            <a:r>
              <a:rPr lang="ru-RU" dirty="0" err="1" smtClean="0"/>
              <a:t>бета-глюкан</a:t>
            </a:r>
            <a:r>
              <a:rPr lang="ru-RU" dirty="0" smtClean="0"/>
              <a:t>. Этот углевод активизирует иммунитет, создавая защиту против бактерий, грибков, вирусов, паразитов и канцерогенов. Вдобавок ко всему, </a:t>
            </a:r>
            <a:r>
              <a:rPr lang="ru-RU" dirty="0" err="1" smtClean="0"/>
              <a:t>бета-глюкан</a:t>
            </a:r>
            <a:r>
              <a:rPr lang="ru-RU" dirty="0" smtClean="0"/>
              <a:t> стимулирует выработку новых иммунных клеток костным мозгом.</a:t>
            </a:r>
          </a:p>
          <a:p>
            <a:endParaRPr lang="ru-RU" dirty="0"/>
          </a:p>
        </p:txBody>
      </p:sp>
      <p:pic>
        <p:nvPicPr>
          <p:cNvPr id="5" name="Содержимое 4" descr="318836339.jpg"/>
          <p:cNvPicPr>
            <a:picLocks noGrp="1" noChangeAspect="1"/>
          </p:cNvPicPr>
          <p:nvPr>
            <p:ph sz="half" idx="2"/>
          </p:nvPr>
        </p:nvPicPr>
        <p:blipFill>
          <a:blip r:embed="rId2" cstate="print"/>
          <a:stretch>
            <a:fillRect/>
          </a:stretch>
        </p:blipFill>
        <p:spPr>
          <a:xfrm>
            <a:off x="4762500" y="2712879"/>
            <a:ext cx="3810000" cy="284988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Чеснок</a:t>
            </a:r>
            <a:r>
              <a:rPr lang="ru-RU" dirty="0" smtClean="0"/>
              <a:t/>
            </a:r>
            <a:br>
              <a:rPr lang="ru-RU" dirty="0" smtClean="0"/>
            </a:b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smtClean="0"/>
              <a:t>За свой специфический аромат, а, главное, послевкусие, данный </a:t>
            </a:r>
            <a:r>
              <a:rPr lang="ru-RU" dirty="0" err="1" smtClean="0"/>
              <a:t>иммунопродукт</a:t>
            </a:r>
            <a:r>
              <a:rPr lang="ru-RU" dirty="0" smtClean="0"/>
              <a:t> является недооценённым и зачастую пролеживает на кухне месяцами.</a:t>
            </a:r>
          </a:p>
          <a:p>
            <a:r>
              <a:rPr lang="ru-RU" dirty="0" smtClean="0"/>
              <a:t>Между тем, чеснок разжижает кровь и является натуральным антибиотиком, укрепляя иммунную систему и увеличивая способность организма противостоять вредным воздействиям окружающей среды.</a:t>
            </a:r>
          </a:p>
          <a:p>
            <a:r>
              <a:rPr lang="ru-RU" b="1" i="1" dirty="0" smtClean="0"/>
              <a:t>Чеснок является панацеей от простудных заболеваний и незаменимым компонентом многих народных рецептов.</a:t>
            </a:r>
            <a:endParaRPr lang="ru-RU" dirty="0" smtClean="0"/>
          </a:p>
          <a:p>
            <a:endParaRPr lang="ru-RU" dirty="0"/>
          </a:p>
        </p:txBody>
      </p:sp>
      <p:pic>
        <p:nvPicPr>
          <p:cNvPr id="5" name="Содержимое 4" descr="0da896577b4ea67e1611139ce53e30b0.jpg"/>
          <p:cNvPicPr>
            <a:picLocks noGrp="1" noChangeAspect="1"/>
          </p:cNvPicPr>
          <p:nvPr>
            <p:ph sz="half" idx="2"/>
          </p:nvPr>
        </p:nvPicPr>
        <p:blipFill>
          <a:blip r:embed="rId2" cstate="print"/>
          <a:stretch>
            <a:fillRect/>
          </a:stretch>
        </p:blipFill>
        <p:spPr>
          <a:xfrm>
            <a:off x="4427984" y="2204864"/>
            <a:ext cx="4495238" cy="3378679"/>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Зародыши пшеницы</a:t>
            </a:r>
            <a:endParaRPr lang="ru-RU" dirty="0"/>
          </a:p>
        </p:txBody>
      </p:sp>
      <p:sp>
        <p:nvSpPr>
          <p:cNvPr id="3" name="Содержимое 2"/>
          <p:cNvSpPr>
            <a:spLocks noGrp="1"/>
          </p:cNvSpPr>
          <p:nvPr>
            <p:ph sz="half" idx="1"/>
          </p:nvPr>
        </p:nvSpPr>
        <p:spPr/>
        <p:txBody>
          <a:bodyPr>
            <a:normAutofit fontScale="55000" lnSpcReduction="20000"/>
          </a:bodyPr>
          <a:lstStyle/>
          <a:p>
            <a:r>
              <a:rPr lang="ru-RU" dirty="0" smtClean="0"/>
              <a:t>Ростки пшеницы богаты витаминами, минералами, аминокислотами и клетчаткой. Они поднимают иммунитет, питают организм витаминами, придают лёгкость и жизненные силы. Злаковые обеспечивают здоровый цвет, эластичность и упругость кожи.</a:t>
            </a:r>
          </a:p>
          <a:p>
            <a:r>
              <a:rPr lang="ru-RU" dirty="0" smtClean="0"/>
              <a:t>Хороша проросшая пшеница в качестве ингредиента в свежие салаты, а также, как добавка в муку для выпечки. Для того, чтобы превратить ростки пшеницы в настоящее лакомство, необходимо взять 100 грамм пшеницы и тщательно её промыть. Залить вровень водой, накрыть чистой и плотной тканью и поставить в тёплое место.</a:t>
            </a:r>
          </a:p>
          <a:p>
            <a:r>
              <a:rPr lang="ru-RU" dirty="0" smtClean="0"/>
              <a:t>Через 12 часов промыть проточной водой и потолочь в ступе, либо пропустить через механическую мясорубку, положить в эмалированную посуду и залить кипятком или молоком из расчета 1:1. Дать постоять около 10 минут. Готовую смесь по вкусу приправить мёдом или сахаром.</a:t>
            </a:r>
            <a:endParaRPr lang="ru-RU" dirty="0"/>
          </a:p>
        </p:txBody>
      </p:sp>
      <p:pic>
        <p:nvPicPr>
          <p:cNvPr id="5" name="Содержимое 4" descr="96777_129587.jpg"/>
          <p:cNvPicPr>
            <a:picLocks noGrp="1" noChangeAspect="1"/>
          </p:cNvPicPr>
          <p:nvPr>
            <p:ph sz="half" idx="2"/>
          </p:nvPr>
        </p:nvPicPr>
        <p:blipFill>
          <a:blip r:embed="rId2" cstate="print"/>
          <a:stretch>
            <a:fillRect/>
          </a:stretch>
        </p:blipFill>
        <p:spPr>
          <a:xfrm>
            <a:off x="4762500" y="2613819"/>
            <a:ext cx="3810000" cy="304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Миндаль</a:t>
            </a:r>
            <a:r>
              <a:rPr lang="ru-RU" dirty="0" smtClean="0"/>
              <a:t/>
            </a:r>
            <a:br>
              <a:rPr lang="ru-RU" dirty="0" smtClean="0"/>
            </a:br>
            <a:endParaRPr lang="ru-RU" dirty="0"/>
          </a:p>
        </p:txBody>
      </p:sp>
      <p:sp>
        <p:nvSpPr>
          <p:cNvPr id="3" name="Текст 2"/>
          <p:cNvSpPr>
            <a:spLocks noGrp="1"/>
          </p:cNvSpPr>
          <p:nvPr>
            <p:ph type="body" idx="2"/>
          </p:nvPr>
        </p:nvSpPr>
        <p:spPr/>
        <p:txBody>
          <a:bodyPr>
            <a:normAutofit lnSpcReduction="10000"/>
          </a:bodyPr>
          <a:lstStyle/>
          <a:p>
            <a:r>
              <a:rPr lang="ru-RU" dirty="0" smtClean="0"/>
              <a:t>Миндаль - это не просто орех, по древним поверьям приносящий удачу, благополучие и любовь, но ещё и необычайно целебный и полезный продукт. Он богат биологически активными веществами, такими как рибофлавин, </a:t>
            </a:r>
            <a:r>
              <a:rPr lang="ru-RU" dirty="0" err="1" smtClean="0"/>
              <a:t>ниацин</a:t>
            </a:r>
            <a:r>
              <a:rPr lang="ru-RU" dirty="0" smtClean="0"/>
              <a:t>, пиридоксин, пантотеновая кислота, </a:t>
            </a:r>
            <a:r>
              <a:rPr lang="ru-RU" dirty="0" err="1" smtClean="0"/>
              <a:t>фолацин</a:t>
            </a:r>
            <a:r>
              <a:rPr lang="ru-RU" dirty="0" smtClean="0"/>
              <a:t>, витамин Е, кальций, калий, магний, фосфор, железо. Сочетание этих веществ делает миндаль полезным для </a:t>
            </a:r>
            <a:r>
              <a:rPr lang="ru-RU" dirty="0" err="1" smtClean="0"/>
              <a:t>сердечно-сосудистой</a:t>
            </a:r>
            <a:r>
              <a:rPr lang="ru-RU" dirty="0" smtClean="0"/>
              <a:t> системы и всего организма в целом, а также предупреждает развитие стресса. Однако следует помнить, что миндаль, как и всякий орех, довольно тяжёл и крайне питателен. А потому ежедневная рекомендуемая норма - всего 30-50 грамм.</a:t>
            </a:r>
          </a:p>
          <a:p>
            <a:endParaRPr lang="ru-RU" dirty="0"/>
          </a:p>
        </p:txBody>
      </p:sp>
      <p:pic>
        <p:nvPicPr>
          <p:cNvPr id="5" name="Содержимое 4" descr="amazing_food_04.jpg"/>
          <p:cNvPicPr>
            <a:picLocks noGrp="1" noChangeAspect="1"/>
          </p:cNvPicPr>
          <p:nvPr>
            <p:ph sz="half" idx="1"/>
          </p:nvPr>
        </p:nvPicPr>
        <p:blipFill>
          <a:blip r:embed="rId2" cstate="print"/>
          <a:stretch>
            <a:fillRect/>
          </a:stretch>
        </p:blipFill>
        <p:spPr>
          <a:xfrm>
            <a:off x="3575050" y="2045493"/>
            <a:ext cx="5111750" cy="383381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Зелёный чай</a:t>
            </a:r>
            <a:r>
              <a:rPr lang="ru-RU" dirty="0" smtClean="0"/>
              <a:t/>
            </a:r>
            <a:br>
              <a:rPr lang="ru-RU" dirty="0" smtClean="0"/>
            </a:br>
            <a:endParaRPr lang="ru-RU" dirty="0"/>
          </a:p>
        </p:txBody>
      </p:sp>
      <p:sp>
        <p:nvSpPr>
          <p:cNvPr id="3" name="Текст 2"/>
          <p:cNvSpPr>
            <a:spLocks noGrp="1"/>
          </p:cNvSpPr>
          <p:nvPr>
            <p:ph type="body" idx="2"/>
          </p:nvPr>
        </p:nvSpPr>
        <p:spPr/>
        <p:txBody>
          <a:bodyPr>
            <a:normAutofit fontScale="85000" lnSpcReduction="20000"/>
          </a:bodyPr>
          <a:lstStyle/>
          <a:p>
            <a:r>
              <a:rPr lang="ru-RU" dirty="0" smtClean="0"/>
              <a:t>Наиболее важным компонентом, содержащимся в зелёном чае, являются так называемые </a:t>
            </a:r>
            <a:r>
              <a:rPr lang="ru-RU" dirty="0" err="1" smtClean="0"/>
              <a:t>флавоноиды</a:t>
            </a:r>
            <a:r>
              <a:rPr lang="ru-RU" dirty="0" smtClean="0"/>
              <a:t>, обладающие </a:t>
            </a:r>
            <a:r>
              <a:rPr lang="ru-RU" dirty="0" err="1" smtClean="0"/>
              <a:t>антиоксидантными</a:t>
            </a:r>
            <a:r>
              <a:rPr lang="ru-RU" dirty="0" smtClean="0"/>
              <a:t> свойствами, а также другие органические соединения. Особенно активны в зелёном чае - полифенолы, такие как катехин. Зелёный чай также содержит кальций, магний, железо, марганец, натрий, кремний, фосфор и его соединения.</a:t>
            </a:r>
          </a:p>
          <a:p>
            <a:r>
              <a:rPr lang="ru-RU" dirty="0" smtClean="0"/>
              <a:t>Благодаря такому разнообразному химическому составу напиток оказывает тонизирующее и стимулирующее воздействие практически на все системы организма. При этом нормализуется работа сердца, улучшается состояние стенок сосудов и питание мозга, поддерживается нормальная свёртываемость крови.</a:t>
            </a:r>
          </a:p>
          <a:p>
            <a:r>
              <a:rPr lang="ru-RU" b="1" i="1" dirty="0" smtClean="0"/>
              <a:t>Во время простуды зелёный чай является первым целительным снадобьем. Единственное, не следует злоупотреблять и выпивать более трёх чашек в день.</a:t>
            </a:r>
            <a:endParaRPr lang="ru-RU" dirty="0" smtClean="0"/>
          </a:p>
          <a:p>
            <a:endParaRPr lang="ru-RU" dirty="0"/>
          </a:p>
        </p:txBody>
      </p:sp>
      <p:pic>
        <p:nvPicPr>
          <p:cNvPr id="5" name="Содержимое 4" descr="326891736.jpg"/>
          <p:cNvPicPr>
            <a:picLocks noGrp="1" noChangeAspect="1"/>
          </p:cNvPicPr>
          <p:nvPr>
            <p:ph sz="half" idx="1"/>
          </p:nvPr>
        </p:nvPicPr>
        <p:blipFill>
          <a:blip r:embed="rId2" cstate="print"/>
          <a:stretch>
            <a:fillRect/>
          </a:stretch>
        </p:blipFill>
        <p:spPr>
          <a:xfrm>
            <a:off x="4225925" y="2533650"/>
            <a:ext cx="3810000" cy="28575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42852"/>
            <a:ext cx="2743200" cy="485756"/>
          </a:xfrm>
        </p:spPr>
        <p:txBody>
          <a:bodyPr/>
          <a:lstStyle/>
          <a:p>
            <a:r>
              <a:rPr lang="ru-RU" dirty="0" smtClean="0"/>
              <a:t>Первое правило</a:t>
            </a:r>
            <a:endParaRPr lang="ru-RU" dirty="0"/>
          </a:p>
        </p:txBody>
      </p:sp>
      <p:sp>
        <p:nvSpPr>
          <p:cNvPr id="3" name="Текст 2"/>
          <p:cNvSpPr>
            <a:spLocks noGrp="1"/>
          </p:cNvSpPr>
          <p:nvPr>
            <p:ph type="body" idx="2"/>
          </p:nvPr>
        </p:nvSpPr>
        <p:spPr>
          <a:xfrm>
            <a:off x="142844" y="642918"/>
            <a:ext cx="4286280" cy="5929354"/>
          </a:xfrm>
        </p:spPr>
        <p:txBody>
          <a:bodyPr>
            <a:noAutofit/>
          </a:bodyPr>
          <a:lstStyle/>
          <a:p>
            <a:r>
              <a:rPr lang="ru-RU" sz="1600" b="1" i="1" dirty="0" smtClean="0">
                <a:solidFill>
                  <a:schemeClr val="tx2">
                    <a:lumMod val="75000"/>
                  </a:schemeClr>
                </a:solidFill>
                <a:latin typeface="+mj-lt"/>
              </a:rPr>
              <a:t>Правило первое: увеличение калорийности и «энергоемкости» пищи. Зимой нужно кушать «тяжелый белок» – это мясо, рыба и птица. Если летом мы без этого прекрасно обходились, то зимой без белка наш иммунитет ослабнет: если его мало поступает в организм, то и иммунные клетки не вырабатываются в нужном количестве. Два-три раза в неделю обязательно устраивайте рыбные дни, также в рационе обязательно должны присутствовать телятина и курица. Не нужно забывать и про молочный белок: каждый день необходимо выпивать один-два стакана молока, кефира, ряженки или других молочных продуктов. В больших количествах должны присутствовать в меню так называемые «сезонные овощи»: белокочанная капуста, брокколи, пастернак, топинамбур, тыква, репа, свекла, морковь, репчатый лук, картофель. Они сейчас очень витаминные (начиная с февраля их полезность будет стремительно уменьшаться).</a:t>
            </a:r>
            <a:endParaRPr lang="ru-RU" sz="1600" b="1" i="1" dirty="0">
              <a:solidFill>
                <a:schemeClr val="tx2">
                  <a:lumMod val="75000"/>
                </a:schemeClr>
              </a:solidFill>
              <a:latin typeface="+mj-lt"/>
            </a:endParaRPr>
          </a:p>
        </p:txBody>
      </p:sp>
      <p:pic>
        <p:nvPicPr>
          <p:cNvPr id="5" name="Содержимое 4" descr="48582925_056afceeac89.jpg"/>
          <p:cNvPicPr>
            <a:picLocks noGrp="1" noChangeAspect="1"/>
          </p:cNvPicPr>
          <p:nvPr>
            <p:ph sz="half" idx="1"/>
          </p:nvPr>
        </p:nvPicPr>
        <p:blipFill>
          <a:blip r:embed="rId2" cstate="print"/>
          <a:stretch>
            <a:fillRect/>
          </a:stretch>
        </p:blipFill>
        <p:spPr>
          <a:xfrm>
            <a:off x="4429124" y="428604"/>
            <a:ext cx="4606162" cy="582597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827584" y="0"/>
            <a:ext cx="7558608" cy="3024336"/>
          </a:xfrm>
        </p:spPr>
        <p:txBody>
          <a:bodyPr>
            <a:normAutofit/>
          </a:bodyPr>
          <a:lstStyle/>
          <a:p>
            <a:pPr algn="just"/>
            <a:r>
              <a:rPr lang="ru-RU" sz="1600" dirty="0" smtClean="0"/>
              <a:t>Еще один важный компонент зимнего стола – это злаки, </a:t>
            </a:r>
            <a:r>
              <a:rPr lang="ru-RU" sz="1600" dirty="0" err="1" smtClean="0"/>
              <a:t>цельнозерновые</a:t>
            </a:r>
            <a:r>
              <a:rPr lang="ru-RU" sz="1600" dirty="0" smtClean="0"/>
              <a:t> каши и хлеб. Организму нужны «медленные углеводы», которые отдают свою энергию постепенно. </a:t>
            </a:r>
          </a:p>
          <a:p>
            <a:pPr algn="just"/>
            <a:r>
              <a:rPr lang="ru-RU" sz="1600" dirty="0" smtClean="0"/>
              <a:t>Единственное «но»: повышение калорийности потребляемой пищи неизменно влечет за собой прибавление в весе, и тут уж ничего не поделаешь. «Метаболизм людей, живущих в нашей климатической зоне, запрограммирован на то, что зимой мы обязательно прибавляем пару-тройку килограммов. Иначе мы будем испытывать нехватку энергии для обогрева, у нас будет снижаться иммунитет. Нужно к этому отнестись спокойно: в первый месяц тепла, когда обменные процессы ускорятся, эти килограммы уйдут сами </a:t>
            </a:r>
            <a:r>
              <a:rPr lang="ru-RU" sz="1600" dirty="0" smtClean="0"/>
              <a:t>собой.</a:t>
            </a:r>
            <a:endParaRPr lang="ru-RU" sz="1600" dirty="0"/>
          </a:p>
        </p:txBody>
      </p:sp>
      <p:pic>
        <p:nvPicPr>
          <p:cNvPr id="5" name="Содержимое 4" descr="illu_article_content.jpg"/>
          <p:cNvPicPr>
            <a:picLocks noGrp="1" noChangeAspect="1"/>
          </p:cNvPicPr>
          <p:nvPr>
            <p:ph sz="half" idx="1"/>
          </p:nvPr>
        </p:nvPicPr>
        <p:blipFill>
          <a:blip r:embed="rId2" cstate="print"/>
          <a:stretch>
            <a:fillRect/>
          </a:stretch>
        </p:blipFill>
        <p:spPr>
          <a:xfrm>
            <a:off x="611560" y="2753544"/>
            <a:ext cx="8208912" cy="4104456"/>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2066" y="428604"/>
            <a:ext cx="2957506" cy="342880"/>
          </a:xfrm>
        </p:spPr>
        <p:txBody>
          <a:bodyPr/>
          <a:lstStyle/>
          <a:p>
            <a:r>
              <a:rPr lang="ru-RU" dirty="0" smtClean="0"/>
              <a:t>Второе правило</a:t>
            </a:r>
            <a:endParaRPr lang="ru-RU" dirty="0"/>
          </a:p>
        </p:txBody>
      </p:sp>
      <p:sp>
        <p:nvSpPr>
          <p:cNvPr id="3" name="Текст 2"/>
          <p:cNvSpPr>
            <a:spLocks noGrp="1"/>
          </p:cNvSpPr>
          <p:nvPr>
            <p:ph type="body" idx="2"/>
          </p:nvPr>
        </p:nvSpPr>
        <p:spPr>
          <a:xfrm>
            <a:off x="142844" y="0"/>
            <a:ext cx="3643338" cy="6643710"/>
          </a:xfrm>
        </p:spPr>
        <p:txBody>
          <a:bodyPr>
            <a:noAutofit/>
          </a:bodyPr>
          <a:lstStyle/>
          <a:p>
            <a:r>
              <a:rPr lang="ru-RU" sz="1600" b="1" i="1" dirty="0" smtClean="0">
                <a:solidFill>
                  <a:schemeClr val="tx2">
                    <a:lumMod val="75000"/>
                  </a:schemeClr>
                </a:solidFill>
                <a:latin typeface="+mj-lt"/>
              </a:rPr>
              <a:t>Второе, на что нужно обратить особенное внимание при составлении своего зимнего рациона, – это правильные витамины.</a:t>
            </a:r>
          </a:p>
          <a:p>
            <a:r>
              <a:rPr lang="ru-RU" sz="1600" b="1" i="1" dirty="0" smtClean="0">
                <a:solidFill>
                  <a:schemeClr val="tx2">
                    <a:lumMod val="75000"/>
                  </a:schemeClr>
                </a:solidFill>
                <a:latin typeface="+mj-lt"/>
              </a:rPr>
              <a:t>Не стоит без конца поглощать «поролоновые» экзотические фрукты и «парафиновые» яблоки, в которых не содержится практически ничего полезного. Диетологи советуют употреблять зимой как можно больше цитрусовых, в которых много витамина С (именно он эффективней всего противостоит вирусным инфекциям, распространенным в холодное время). Единственное предостережение любителям </a:t>
            </a:r>
            <a:r>
              <a:rPr lang="ru-RU" sz="1600" b="1" i="1" dirty="0" err="1" smtClean="0">
                <a:solidFill>
                  <a:schemeClr val="tx2">
                    <a:lumMod val="75000"/>
                  </a:schemeClr>
                </a:solidFill>
                <a:latin typeface="+mj-lt"/>
              </a:rPr>
              <a:t>свежевыжатого</a:t>
            </a:r>
            <a:r>
              <a:rPr lang="ru-RU" sz="1600" b="1" i="1" dirty="0" smtClean="0">
                <a:solidFill>
                  <a:schemeClr val="tx2">
                    <a:lumMod val="75000"/>
                  </a:schemeClr>
                </a:solidFill>
                <a:latin typeface="+mj-lt"/>
              </a:rPr>
              <a:t> сока из цитрусовых натощак: нужно смешивать его с водой в пропорции один к одному, если не хотите через какое-то время сжечь себе слизистую желудка. И еще нужно выпивать выжатый сок сразу же, потому что витамин С разрушается мгновенно. Если стакан постоит несколько минут на открытом воздухе, в нем будет минимум пользы.</a:t>
            </a:r>
            <a:endParaRPr lang="ru-RU" sz="1600" b="1" i="1" dirty="0">
              <a:solidFill>
                <a:schemeClr val="tx2">
                  <a:lumMod val="75000"/>
                </a:schemeClr>
              </a:solidFill>
              <a:latin typeface="+mj-lt"/>
            </a:endParaRPr>
          </a:p>
        </p:txBody>
      </p:sp>
      <p:pic>
        <p:nvPicPr>
          <p:cNvPr id="5" name="Содержимое 4" descr="352048316.jpg"/>
          <p:cNvPicPr>
            <a:picLocks noGrp="1" noChangeAspect="1"/>
          </p:cNvPicPr>
          <p:nvPr>
            <p:ph sz="half" idx="1"/>
          </p:nvPr>
        </p:nvPicPr>
        <p:blipFill>
          <a:blip r:embed="rId2" cstate="print"/>
          <a:stretch>
            <a:fillRect/>
          </a:stretch>
        </p:blipFill>
        <p:spPr>
          <a:xfrm>
            <a:off x="3857620" y="1928802"/>
            <a:ext cx="4997467" cy="37481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42844" y="214290"/>
            <a:ext cx="3429024" cy="6500858"/>
          </a:xfrm>
        </p:spPr>
        <p:txBody>
          <a:bodyPr>
            <a:normAutofit/>
          </a:bodyPr>
          <a:lstStyle/>
          <a:p>
            <a:r>
              <a:rPr lang="ru-RU" sz="1800" b="1" i="1" dirty="0" smtClean="0">
                <a:solidFill>
                  <a:schemeClr val="tx2">
                    <a:lumMod val="75000"/>
                  </a:schemeClr>
                </a:solidFill>
                <a:latin typeface="+mj-lt"/>
              </a:rPr>
              <a:t>Впрочем, у многих на цитрусовые фрукты бывает аллергия, это довольно распространенное явление. В этом случае витамин С можно «извлечь» из моченых яблок и квашеной капусты, где он тоже содержится в больших количествах. Очень помогут восполнить недостаток витаминов и замороженные ягоды (свежие ягоды в это время года совершенно бесполезны с точки зрения пользы, а стоят в несколько раз дороже). Также в рационе должны присутствовать зелень и салаты, которые служат источником фитонцидов (</a:t>
            </a:r>
            <a:r>
              <a:rPr lang="ru-RU" sz="1800" b="1" i="1" dirty="0" err="1" smtClean="0">
                <a:solidFill>
                  <a:schemeClr val="tx2">
                    <a:lumMod val="75000"/>
                  </a:schemeClr>
                </a:solidFill>
                <a:latin typeface="+mj-lt"/>
              </a:rPr>
              <a:t>антимикробные</a:t>
            </a:r>
            <a:r>
              <a:rPr lang="ru-RU" sz="1800" b="1" i="1" dirty="0" smtClean="0">
                <a:solidFill>
                  <a:schemeClr val="tx2">
                    <a:lumMod val="75000"/>
                  </a:schemeClr>
                </a:solidFill>
                <a:latin typeface="+mj-lt"/>
              </a:rPr>
              <a:t> вещества, содержащиеся только в свежих листьях и стеблях растений).</a:t>
            </a:r>
            <a:endParaRPr lang="ru-RU" sz="1800" b="1" i="1" dirty="0">
              <a:solidFill>
                <a:schemeClr val="tx2">
                  <a:lumMod val="75000"/>
                </a:schemeClr>
              </a:solidFill>
              <a:latin typeface="+mj-lt"/>
            </a:endParaRPr>
          </a:p>
        </p:txBody>
      </p:sp>
      <p:pic>
        <p:nvPicPr>
          <p:cNvPr id="5" name="Содержимое 4" descr="0_51a2a_c83ff95b_XL.jpg"/>
          <p:cNvPicPr>
            <a:picLocks noGrp="1" noChangeAspect="1"/>
          </p:cNvPicPr>
          <p:nvPr>
            <p:ph sz="half" idx="1"/>
          </p:nvPr>
        </p:nvPicPr>
        <p:blipFill>
          <a:blip r:embed="rId2" cstate="print"/>
          <a:stretch>
            <a:fillRect/>
          </a:stretch>
        </p:blipFill>
        <p:spPr>
          <a:xfrm>
            <a:off x="3643305" y="2571744"/>
            <a:ext cx="5302251" cy="397668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04088"/>
            <a:ext cx="4071966" cy="5939622"/>
          </a:xfrm>
        </p:spPr>
        <p:txBody>
          <a:bodyPr>
            <a:noAutofit/>
          </a:bodyPr>
          <a:lstStyle/>
          <a:p>
            <a:pPr algn="just"/>
            <a:r>
              <a:rPr lang="ru-RU" sz="2000" b="1" i="1" dirty="0" smtClean="0">
                <a:solidFill>
                  <a:schemeClr val="accent1">
                    <a:lumMod val="50000"/>
                  </a:schemeClr>
                </a:solidFill>
              </a:rPr>
              <a:t>Зимой питание – один из главных помощников нашего организма: оно должно стимулировать иммунитет, чтобы он работал эффективно, без его участия организм не сможет нормально обогреваться, кроме того, оно просто обязано защищать нас от плохого настроения.</a:t>
            </a:r>
            <a:r>
              <a:rPr lang="ru-RU" sz="2000" dirty="0" smtClean="0">
                <a:solidFill>
                  <a:schemeClr val="accent1">
                    <a:lumMod val="50000"/>
                  </a:schemeClr>
                </a:solidFill>
              </a:rPr>
              <a:t> </a:t>
            </a:r>
            <a:r>
              <a:rPr lang="ru-RU" sz="2000" b="1" i="1" dirty="0" smtClean="0">
                <a:solidFill>
                  <a:schemeClr val="accent1">
                    <a:lumMod val="50000"/>
                  </a:schemeClr>
                </a:solidFill>
              </a:rPr>
              <a:t>Установлено, что грустные пессимистичные люди болеют чаще и дольше веселых оптимистов. Поэтому зимой важно следить за тем, чтобы настроение было хорошим.</a:t>
            </a:r>
            <a:br>
              <a:rPr lang="ru-RU" sz="2000" b="1" i="1" dirty="0" smtClean="0">
                <a:solidFill>
                  <a:schemeClr val="accent1">
                    <a:lumMod val="50000"/>
                  </a:schemeClr>
                </a:solidFill>
              </a:rPr>
            </a:br>
            <a:r>
              <a:rPr lang="ru-RU" sz="2000" b="1" i="1" dirty="0" smtClean="0">
                <a:solidFill>
                  <a:schemeClr val="accent1">
                    <a:lumMod val="50000"/>
                  </a:schemeClr>
                </a:solidFill>
              </a:rPr>
              <a:t/>
            </a:r>
            <a:br>
              <a:rPr lang="ru-RU" sz="2000" b="1" i="1" dirty="0" smtClean="0">
                <a:solidFill>
                  <a:schemeClr val="accent1">
                    <a:lumMod val="50000"/>
                  </a:schemeClr>
                </a:solidFill>
              </a:rPr>
            </a:br>
            <a:r>
              <a:rPr lang="ru-RU" sz="2000" b="1" i="1" dirty="0" smtClean="0">
                <a:solidFill>
                  <a:schemeClr val="accent1">
                    <a:lumMod val="50000"/>
                  </a:schemeClr>
                </a:solidFill>
              </a:rPr>
              <a:t/>
            </a:r>
            <a:br>
              <a:rPr lang="ru-RU" sz="2000" b="1" i="1" dirty="0" smtClean="0">
                <a:solidFill>
                  <a:schemeClr val="accent1">
                    <a:lumMod val="50000"/>
                  </a:schemeClr>
                </a:solidFill>
              </a:rPr>
            </a:br>
            <a:r>
              <a:rPr lang="ru-RU" sz="2000" b="1" i="1" dirty="0" smtClean="0">
                <a:solidFill>
                  <a:schemeClr val="accent1">
                    <a:lumMod val="50000"/>
                  </a:schemeClr>
                </a:solidFill>
              </a:rPr>
              <a:t/>
            </a:r>
            <a:br>
              <a:rPr lang="ru-RU" sz="2000" b="1" i="1" dirty="0" smtClean="0">
                <a:solidFill>
                  <a:schemeClr val="accent1">
                    <a:lumMod val="50000"/>
                  </a:schemeClr>
                </a:solidFill>
              </a:rPr>
            </a:br>
            <a:r>
              <a:rPr lang="ru-RU" sz="2000" b="1" i="1" dirty="0" smtClean="0">
                <a:solidFill>
                  <a:schemeClr val="accent1">
                    <a:lumMod val="50000"/>
                  </a:schemeClr>
                </a:solidFill>
              </a:rPr>
              <a:t> </a:t>
            </a:r>
            <a:endParaRPr lang="ru-RU" sz="2000" b="1" dirty="0">
              <a:solidFill>
                <a:schemeClr val="accent1">
                  <a:lumMod val="50000"/>
                </a:schemeClr>
              </a:solidFill>
            </a:endParaRPr>
          </a:p>
        </p:txBody>
      </p:sp>
      <p:pic>
        <p:nvPicPr>
          <p:cNvPr id="4" name="Содержимое 3" descr="3533e29273ea.jpg"/>
          <p:cNvPicPr>
            <a:picLocks noGrp="1" noChangeAspect="1"/>
          </p:cNvPicPr>
          <p:nvPr>
            <p:ph idx="1"/>
          </p:nvPr>
        </p:nvPicPr>
        <p:blipFill>
          <a:blip r:embed="rId2" cstate="print"/>
          <a:stretch>
            <a:fillRect/>
          </a:stretch>
        </p:blipFill>
        <p:spPr>
          <a:xfrm>
            <a:off x="4572000" y="785794"/>
            <a:ext cx="4177680" cy="5830604"/>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86446" y="285728"/>
            <a:ext cx="2743200" cy="485756"/>
          </a:xfrm>
        </p:spPr>
        <p:txBody>
          <a:bodyPr/>
          <a:lstStyle/>
          <a:p>
            <a:r>
              <a:rPr lang="ru-RU" dirty="0" smtClean="0"/>
              <a:t>Третье правило</a:t>
            </a:r>
            <a:endParaRPr lang="ru-RU" dirty="0"/>
          </a:p>
        </p:txBody>
      </p:sp>
      <p:sp>
        <p:nvSpPr>
          <p:cNvPr id="3" name="Текст 2"/>
          <p:cNvSpPr>
            <a:spLocks noGrp="1"/>
          </p:cNvSpPr>
          <p:nvPr>
            <p:ph type="body" idx="2"/>
          </p:nvPr>
        </p:nvSpPr>
        <p:spPr>
          <a:xfrm>
            <a:off x="142844" y="142852"/>
            <a:ext cx="3429024" cy="6572296"/>
          </a:xfrm>
        </p:spPr>
        <p:txBody>
          <a:bodyPr>
            <a:normAutofit/>
          </a:bodyPr>
          <a:lstStyle/>
          <a:p>
            <a:r>
              <a:rPr lang="ru-RU" sz="1800" b="1" i="1" dirty="0" smtClean="0">
                <a:solidFill>
                  <a:schemeClr val="tx2">
                    <a:lumMod val="75000"/>
                  </a:schemeClr>
                </a:solidFill>
                <a:latin typeface="+mj-lt"/>
              </a:rPr>
              <a:t>Третье зимнее правило – это грамотный питьевой режим.</a:t>
            </a:r>
          </a:p>
          <a:p>
            <a:r>
              <a:rPr lang="ru-RU" sz="1800" b="1" i="1" dirty="0" smtClean="0">
                <a:solidFill>
                  <a:schemeClr val="tx2">
                    <a:lumMod val="75000"/>
                  </a:schemeClr>
                </a:solidFill>
                <a:latin typeface="+mj-lt"/>
              </a:rPr>
              <a:t>Существует довольно распространенное мнение, что в холодное время нужно снижать количество потребляемой жидкости, но в этом есть лишь доля правды. «Летом человеку требуется больше жидкости, чем зимой, но это не означает, что зимой нужно мало пить. Общее количество потребляемой жидкости должно быть не менее полутора литров в день, и из этого количество литр должен приходиться на долю чистой питьевой воды. Остальное – это теплые чаи, морсы, компоты», – считает врач-диетолог Татьяна Крылова.</a:t>
            </a:r>
            <a:endParaRPr lang="ru-RU" sz="1800" b="1" i="1" dirty="0">
              <a:solidFill>
                <a:schemeClr val="tx2">
                  <a:lumMod val="75000"/>
                </a:schemeClr>
              </a:solidFill>
              <a:latin typeface="+mj-lt"/>
            </a:endParaRPr>
          </a:p>
        </p:txBody>
      </p:sp>
      <p:pic>
        <p:nvPicPr>
          <p:cNvPr id="5" name="Содержимое 4" descr="495146946.gif"/>
          <p:cNvPicPr>
            <a:picLocks noGrp="1" noChangeAspect="1"/>
          </p:cNvPicPr>
          <p:nvPr>
            <p:ph sz="half" idx="1"/>
          </p:nvPr>
        </p:nvPicPr>
        <p:blipFill>
          <a:blip r:embed="rId2" cstate="print"/>
          <a:stretch>
            <a:fillRect/>
          </a:stretch>
        </p:blipFill>
        <p:spPr>
          <a:xfrm>
            <a:off x="3571868" y="2428868"/>
            <a:ext cx="5378467" cy="403385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43570" y="142852"/>
            <a:ext cx="2743200" cy="1162050"/>
          </a:xfrm>
        </p:spPr>
        <p:txBody>
          <a:bodyPr/>
          <a:lstStyle/>
          <a:p>
            <a:r>
              <a:rPr lang="ru-RU" dirty="0" smtClean="0"/>
              <a:t>Четвертое правило</a:t>
            </a:r>
            <a:endParaRPr lang="ru-RU" dirty="0"/>
          </a:p>
        </p:txBody>
      </p:sp>
      <p:sp>
        <p:nvSpPr>
          <p:cNvPr id="3" name="Текст 2"/>
          <p:cNvSpPr>
            <a:spLocks noGrp="1"/>
          </p:cNvSpPr>
          <p:nvPr>
            <p:ph type="body" idx="2"/>
          </p:nvPr>
        </p:nvSpPr>
        <p:spPr>
          <a:xfrm>
            <a:off x="142844" y="142852"/>
            <a:ext cx="3357586" cy="6500858"/>
          </a:xfrm>
        </p:spPr>
        <p:txBody>
          <a:bodyPr>
            <a:normAutofit/>
          </a:bodyPr>
          <a:lstStyle/>
          <a:p>
            <a:r>
              <a:rPr lang="ru-RU" sz="1800" b="1" i="1" dirty="0" smtClean="0">
                <a:solidFill>
                  <a:schemeClr val="tx2">
                    <a:lumMod val="75000"/>
                  </a:schemeClr>
                </a:solidFill>
                <a:latin typeface="+mj-lt"/>
              </a:rPr>
              <a:t>Следующий, четвертый пункт зимней «пищевой программы» – температурный режим.</a:t>
            </a:r>
          </a:p>
          <a:p>
            <a:r>
              <a:rPr lang="ru-RU" sz="1800" b="1" i="1" dirty="0" smtClean="0">
                <a:solidFill>
                  <a:schemeClr val="tx2">
                    <a:lumMod val="75000"/>
                  </a:schemeClr>
                </a:solidFill>
                <a:latin typeface="+mj-lt"/>
              </a:rPr>
              <a:t>«Нельзя зимой питаться всухомятку, холодными блюдами и пить холодные напитки. Только теплое и горячее. Если без «холодных перекусов» сложно обойтись, берите с собой из дома термос с горячим чаем. Это очень выручает. Особенно полезно заваривать в термосе сушеные ягоды – шиповник, боярышник, черноплодную рябину. Кроме того, можно использовать для приготовления пищи «согревающие» приправы – перец, анис, кардамон, гвоздику, кориандр, имбирь.</a:t>
            </a:r>
            <a:endParaRPr lang="ru-RU" sz="1800" b="1" i="1" dirty="0">
              <a:solidFill>
                <a:schemeClr val="tx2">
                  <a:lumMod val="75000"/>
                </a:schemeClr>
              </a:solidFill>
              <a:latin typeface="+mj-lt"/>
            </a:endParaRPr>
          </a:p>
        </p:txBody>
      </p:sp>
      <p:pic>
        <p:nvPicPr>
          <p:cNvPr id="5" name="Содержимое 4" descr="326891736.jpg"/>
          <p:cNvPicPr>
            <a:picLocks noGrp="1" noChangeAspect="1"/>
          </p:cNvPicPr>
          <p:nvPr>
            <p:ph sz="half" idx="1"/>
          </p:nvPr>
        </p:nvPicPr>
        <p:blipFill>
          <a:blip r:embed="rId2" cstate="print"/>
          <a:stretch>
            <a:fillRect/>
          </a:stretch>
        </p:blipFill>
        <p:spPr>
          <a:xfrm>
            <a:off x="3500430" y="2285992"/>
            <a:ext cx="5357818" cy="4018364"/>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7686" y="214290"/>
            <a:ext cx="4100522" cy="557194"/>
          </a:xfrm>
        </p:spPr>
        <p:txBody>
          <a:bodyPr/>
          <a:lstStyle/>
          <a:p>
            <a:r>
              <a:rPr lang="ru-RU" sz="3600" b="1" dirty="0" smtClean="0">
                <a:solidFill>
                  <a:srgbClr val="FF0000"/>
                </a:solidFill>
              </a:rPr>
              <a:t>Пятое правило</a:t>
            </a:r>
            <a:endParaRPr lang="ru-RU" sz="3600" b="1" dirty="0">
              <a:solidFill>
                <a:srgbClr val="FF0000"/>
              </a:solidFill>
            </a:endParaRPr>
          </a:p>
        </p:txBody>
      </p:sp>
      <p:sp>
        <p:nvSpPr>
          <p:cNvPr id="3" name="Текст 2"/>
          <p:cNvSpPr>
            <a:spLocks noGrp="1"/>
          </p:cNvSpPr>
          <p:nvPr>
            <p:ph type="body" idx="2"/>
          </p:nvPr>
        </p:nvSpPr>
        <p:spPr>
          <a:xfrm>
            <a:off x="214282" y="142852"/>
            <a:ext cx="3071834" cy="6572296"/>
          </a:xfrm>
        </p:spPr>
        <p:txBody>
          <a:bodyPr>
            <a:normAutofit/>
          </a:bodyPr>
          <a:lstStyle/>
          <a:p>
            <a:r>
              <a:rPr lang="ru-RU" sz="2000" b="1" i="1" dirty="0" smtClean="0">
                <a:solidFill>
                  <a:schemeClr val="tx2">
                    <a:lumMod val="75000"/>
                  </a:schemeClr>
                </a:solidFill>
                <a:latin typeface="+mj-lt"/>
              </a:rPr>
              <a:t>И пятое правило – разнообразие пищи.</a:t>
            </a:r>
          </a:p>
          <a:p>
            <a:r>
              <a:rPr lang="ru-RU" sz="2000" b="1" i="1" dirty="0" smtClean="0">
                <a:solidFill>
                  <a:schemeClr val="tx2">
                    <a:lumMod val="75000"/>
                  </a:schemeClr>
                </a:solidFill>
                <a:latin typeface="+mj-lt"/>
              </a:rPr>
              <a:t>Питаться нужно часто и разнообразно – это главный принцип питания, который и зимой  очень важен. Меняйте каждое утро каши, делайте разные </a:t>
            </a:r>
            <a:r>
              <a:rPr lang="ru-RU" sz="2000" b="1" i="1" dirty="0" err="1" smtClean="0">
                <a:solidFill>
                  <a:schemeClr val="tx2">
                    <a:lumMod val="75000"/>
                  </a:schemeClr>
                </a:solidFill>
                <a:latin typeface="+mj-lt"/>
              </a:rPr>
              <a:t>свежевыжатые</a:t>
            </a:r>
            <a:r>
              <a:rPr lang="ru-RU" sz="2000" b="1" i="1" dirty="0" smtClean="0">
                <a:solidFill>
                  <a:schemeClr val="tx2">
                    <a:lumMod val="75000"/>
                  </a:schemeClr>
                </a:solidFill>
                <a:latin typeface="+mj-lt"/>
              </a:rPr>
              <a:t> соки, покупайте разные сорта хлеба: таким образом организм будет получать максимум необходимых полезных веществ и бороться с холодом, плохим настроением и вирусными заболеваниями.</a:t>
            </a:r>
            <a:endParaRPr lang="ru-RU" sz="2000" b="1" i="1" dirty="0">
              <a:solidFill>
                <a:schemeClr val="tx2">
                  <a:lumMod val="75000"/>
                </a:schemeClr>
              </a:solidFill>
              <a:latin typeface="+mj-lt"/>
            </a:endParaRPr>
          </a:p>
        </p:txBody>
      </p:sp>
      <p:pic>
        <p:nvPicPr>
          <p:cNvPr id="9" name="Содержимое 8" descr="img.jpg"/>
          <p:cNvPicPr>
            <a:picLocks noGrp="1" noChangeAspect="1"/>
          </p:cNvPicPr>
          <p:nvPr>
            <p:ph sz="half" idx="1"/>
          </p:nvPr>
        </p:nvPicPr>
        <p:blipFill>
          <a:blip r:embed="rId2" cstate="print"/>
          <a:stretch>
            <a:fillRect/>
          </a:stretch>
        </p:blipFill>
        <p:spPr>
          <a:xfrm>
            <a:off x="3286116" y="2000240"/>
            <a:ext cx="5648340" cy="423625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42844" y="857232"/>
            <a:ext cx="3286156" cy="4572000"/>
          </a:xfrm>
        </p:spPr>
        <p:txBody>
          <a:bodyPr>
            <a:noAutofit/>
          </a:bodyPr>
          <a:lstStyle/>
          <a:p>
            <a:r>
              <a:rPr lang="ru-RU" sz="2000" b="1" i="1" dirty="0" smtClean="0">
                <a:solidFill>
                  <a:schemeClr val="tx2">
                    <a:lumMod val="75000"/>
                  </a:schemeClr>
                </a:solidFill>
                <a:latin typeface="+mj-lt"/>
              </a:rPr>
              <a:t>С приходом холода прежде всего укорачивается световой день, уменьшается количество ультрафиолетовых лучей, и, как следствие, замедляется обмен веществ, снижается выработка гормона </a:t>
            </a:r>
            <a:r>
              <a:rPr lang="ru-RU" sz="2000" b="1" i="1" dirty="0" err="1" smtClean="0">
                <a:solidFill>
                  <a:schemeClr val="tx2">
                    <a:lumMod val="75000"/>
                  </a:schemeClr>
                </a:solidFill>
                <a:latin typeface="+mj-lt"/>
              </a:rPr>
              <a:t>серотонина</a:t>
            </a:r>
            <a:r>
              <a:rPr lang="ru-RU" sz="2000" b="1" i="1" dirty="0" smtClean="0">
                <a:solidFill>
                  <a:schemeClr val="tx2">
                    <a:lumMod val="75000"/>
                  </a:schemeClr>
                </a:solidFill>
                <a:latin typeface="+mj-lt"/>
              </a:rPr>
              <a:t>, который отвечает в первую очередь за хорошее настроение. Поэтому нет ничего удивительного в том, что снижаются общая подвижность и трудоспособность</a:t>
            </a:r>
            <a:endParaRPr lang="ru-RU" sz="2000" b="1" i="1" dirty="0">
              <a:solidFill>
                <a:schemeClr val="tx2">
                  <a:lumMod val="75000"/>
                </a:schemeClr>
              </a:solidFill>
              <a:latin typeface="+mj-lt"/>
            </a:endParaRPr>
          </a:p>
        </p:txBody>
      </p:sp>
      <p:pic>
        <p:nvPicPr>
          <p:cNvPr id="5" name="Содержимое 4" descr="0_46545_e273cdfc_XL.jpg"/>
          <p:cNvPicPr>
            <a:picLocks noGrp="1" noChangeAspect="1"/>
          </p:cNvPicPr>
          <p:nvPr>
            <p:ph sz="half" idx="1"/>
          </p:nvPr>
        </p:nvPicPr>
        <p:blipFill>
          <a:blip r:embed="rId2" cstate="print"/>
          <a:stretch>
            <a:fillRect/>
          </a:stretch>
        </p:blipFill>
        <p:spPr>
          <a:xfrm>
            <a:off x="3500430" y="2285992"/>
            <a:ext cx="5553090" cy="416481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04268248c995.jpg"/>
          <p:cNvPicPr>
            <a:picLocks noGrp="1" noChangeAspect="1"/>
          </p:cNvPicPr>
          <p:nvPr>
            <p:ph sz="half" idx="1"/>
          </p:nvPr>
        </p:nvPicPr>
        <p:blipFill>
          <a:blip r:embed="rId2" cstate="print"/>
          <a:stretch>
            <a:fillRect/>
          </a:stretch>
        </p:blipFill>
        <p:spPr>
          <a:xfrm>
            <a:off x="3575050" y="2045493"/>
            <a:ext cx="5111750" cy="3833813"/>
          </a:xfrm>
        </p:spPr>
      </p:pic>
      <p:sp>
        <p:nvSpPr>
          <p:cNvPr id="3" name="Текст 2"/>
          <p:cNvSpPr>
            <a:spLocks noGrp="1"/>
          </p:cNvSpPr>
          <p:nvPr>
            <p:ph type="body" idx="2"/>
          </p:nvPr>
        </p:nvSpPr>
        <p:spPr>
          <a:xfrm>
            <a:off x="214282" y="285728"/>
            <a:ext cx="3357586" cy="4572000"/>
          </a:xfrm>
        </p:spPr>
        <p:txBody>
          <a:bodyPr>
            <a:noAutofit/>
          </a:bodyPr>
          <a:lstStyle/>
          <a:p>
            <a:r>
              <a:rPr lang="ru-RU" sz="2000" b="1" i="1" dirty="0" smtClean="0">
                <a:solidFill>
                  <a:schemeClr val="tx2">
                    <a:lumMod val="75000"/>
                  </a:schemeClr>
                </a:solidFill>
                <a:latin typeface="+mj-lt"/>
              </a:rPr>
              <a:t>Впереди нас ожидают как минимум пять месяцев минусовых среднесуточных температур и подавленного настроения. Впрочем, эксперты уверены, что если грамотно питаться и давать организму «зимнее» топливо, то через две-три недели организм успешно адаптируется, и вы будете прекрасно себя чувствовать. В первую очередь нужно перестроить свой ежедневный рацион и следовать некоторым «зимним» правилам питания. </a:t>
            </a:r>
          </a:p>
          <a:p>
            <a:endParaRPr lang="ru-RU" sz="2000" b="1" i="1" dirty="0">
              <a:solidFill>
                <a:schemeClr val="tx2">
                  <a:lumMod val="75000"/>
                </a:schemeClr>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600" b="1" i="1" dirty="0" smtClean="0"/>
              <a:t>«Животные белки</a:t>
            </a:r>
            <a:r>
              <a:rPr lang="ru-RU" sz="1600" b="1" dirty="0" smtClean="0"/>
              <a:t>:</a:t>
            </a:r>
            <a:r>
              <a:rPr lang="ru-RU" sz="1600" dirty="0" smtClean="0"/>
              <a:t> желательно получать их из индейки, мяса цыпленка, говядины, яиц и сыров. Они содержат две аминокислоты – триптофан и </a:t>
            </a:r>
            <a:r>
              <a:rPr lang="ru-RU" sz="1600" dirty="0" err="1" smtClean="0"/>
              <a:t>L-фенилаланин</a:t>
            </a:r>
            <a:r>
              <a:rPr lang="ru-RU" sz="1600" dirty="0" smtClean="0"/>
              <a:t>, которые заставляют мозг производить </a:t>
            </a:r>
            <a:r>
              <a:rPr lang="ru-RU" sz="1600" dirty="0" err="1" smtClean="0"/>
              <a:t>эндорфины</a:t>
            </a:r>
            <a:r>
              <a:rPr lang="ru-RU" sz="1600" dirty="0" smtClean="0"/>
              <a:t>. Кроме того, эти аминокислоты необходимы нам для синтеза иммуноглобулинов, обеспечивающих устойчивость организма к заболеваниям. Большое количество триптофана также содержат чечевица, фасоль, шампиньоны и </a:t>
            </a:r>
            <a:r>
              <a:rPr lang="ru-RU" sz="1600" dirty="0" err="1" smtClean="0"/>
              <a:t>вешенки</a:t>
            </a:r>
            <a:r>
              <a:rPr lang="ru-RU" sz="1600" dirty="0" smtClean="0"/>
              <a:t>.</a:t>
            </a:r>
            <a:endParaRPr lang="ru-RU" sz="1600" dirty="0"/>
          </a:p>
        </p:txBody>
      </p:sp>
      <p:pic>
        <p:nvPicPr>
          <p:cNvPr id="5" name="Содержимое 4" descr="526192045.jpg"/>
          <p:cNvPicPr>
            <a:picLocks noGrp="1" noChangeAspect="1"/>
          </p:cNvPicPr>
          <p:nvPr>
            <p:ph sz="half" idx="1"/>
          </p:nvPr>
        </p:nvPicPr>
        <p:blipFill>
          <a:blip r:embed="rId2" cstate="print"/>
          <a:stretch>
            <a:fillRect/>
          </a:stretch>
        </p:blipFill>
        <p:spPr>
          <a:xfrm>
            <a:off x="571500" y="2594769"/>
            <a:ext cx="3810000" cy="3086100"/>
          </a:xfrm>
        </p:spPr>
      </p:pic>
      <p:pic>
        <p:nvPicPr>
          <p:cNvPr id="6" name="Содержимое 5" descr="48582925_056afceeac89.jpg"/>
          <p:cNvPicPr>
            <a:picLocks noGrp="1" noChangeAspect="1"/>
          </p:cNvPicPr>
          <p:nvPr>
            <p:ph sz="half" idx="2"/>
          </p:nvPr>
        </p:nvPicPr>
        <p:blipFill>
          <a:blip r:embed="rId3" cstate="print"/>
          <a:stretch>
            <a:fillRect/>
          </a:stretch>
        </p:blipFill>
        <p:spPr>
          <a:xfrm>
            <a:off x="4914728" y="1920875"/>
            <a:ext cx="3505543" cy="443388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600" b="1" i="1" dirty="0" smtClean="0"/>
              <a:t>Овощи и фрукты</a:t>
            </a:r>
            <a:r>
              <a:rPr lang="ru-RU" sz="1600" b="1" dirty="0" smtClean="0"/>
              <a:t>:</a:t>
            </a:r>
            <a:r>
              <a:rPr lang="ru-RU" sz="1600" dirty="0" smtClean="0"/>
              <a:t> я рекомендую обратить </a:t>
            </a:r>
            <a:r>
              <a:rPr lang="ru-RU" sz="1600" dirty="0" smtClean="0">
                <a:hlinkClick r:id="rId2"/>
              </a:rPr>
              <a:t>внимание</a:t>
            </a:r>
            <a:r>
              <a:rPr lang="ru-RU" sz="1600" dirty="0" smtClean="0"/>
              <a:t> на помидоры. В некоторых культурах их называют "яблоками любви". Благодаря содержанию в достаточно большом количестве </a:t>
            </a:r>
            <a:r>
              <a:rPr lang="ru-RU" sz="1600" dirty="0" err="1" smtClean="0"/>
              <a:t>триптамина</a:t>
            </a:r>
            <a:r>
              <a:rPr lang="ru-RU" sz="1600" dirty="0" smtClean="0"/>
              <a:t>, чье действие напоминает действие </a:t>
            </a:r>
            <a:r>
              <a:rPr lang="ru-RU" sz="1600" dirty="0" err="1" smtClean="0"/>
              <a:t>серотонина</a:t>
            </a:r>
            <a:r>
              <a:rPr lang="ru-RU" sz="1600" dirty="0" smtClean="0"/>
              <a:t>, мы расслабляемся. Также в состав помидора входят глюкоза и фруктоза, минеральные соли (йод, магний, натрий, цинк, марганец, железо), витамины A, B6, B2, B, K, E, PP – все эти вещества особенно необходимы нам зимой.</a:t>
            </a:r>
            <a:endParaRPr lang="ru-RU" sz="1600" dirty="0"/>
          </a:p>
        </p:txBody>
      </p:sp>
      <p:pic>
        <p:nvPicPr>
          <p:cNvPr id="5" name="Содержимое 4" descr="352048316.jpg"/>
          <p:cNvPicPr>
            <a:picLocks noGrp="1" noChangeAspect="1"/>
          </p:cNvPicPr>
          <p:nvPr>
            <p:ph sz="half" idx="1"/>
          </p:nvPr>
        </p:nvPicPr>
        <p:blipFill>
          <a:blip r:embed="rId3" cstate="print"/>
          <a:stretch>
            <a:fillRect/>
          </a:stretch>
        </p:blipFill>
        <p:spPr>
          <a:xfrm>
            <a:off x="571500" y="2709069"/>
            <a:ext cx="3810000" cy="2857500"/>
          </a:xfrm>
        </p:spPr>
      </p:pic>
      <p:pic>
        <p:nvPicPr>
          <p:cNvPr id="6" name="Содержимое 5" descr="0_51a2a_c83ff95b_XL.jpg"/>
          <p:cNvPicPr>
            <a:picLocks noGrp="1" noChangeAspect="1"/>
          </p:cNvPicPr>
          <p:nvPr>
            <p:ph sz="half" idx="2"/>
          </p:nvPr>
        </p:nvPicPr>
        <p:blipFill>
          <a:blip r:embed="rId4" cstate="print"/>
          <a:stretch>
            <a:fillRect/>
          </a:stretch>
        </p:blipFill>
        <p:spPr>
          <a:xfrm>
            <a:off x="4648200" y="2623344"/>
            <a:ext cx="4038600" cy="30289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i="1" dirty="0" smtClean="0"/>
              <a:t>Шоколад</a:t>
            </a:r>
            <a:r>
              <a:rPr lang="ru-RU" sz="1800" b="1" dirty="0" smtClean="0"/>
              <a:t>.</a:t>
            </a:r>
            <a:r>
              <a:rPr lang="ru-RU" sz="1800" dirty="0" smtClean="0"/>
              <a:t> Он содержит </a:t>
            </a:r>
            <a:r>
              <a:rPr lang="ru-RU" sz="1800" dirty="0" err="1" smtClean="0"/>
              <a:t>метилксантины</a:t>
            </a:r>
            <a:r>
              <a:rPr lang="ru-RU" sz="1800" dirty="0" smtClean="0"/>
              <a:t>, которые стимулируют передачу нервных импульсов и делают нас бодрее, а также вызывают высвобождение </a:t>
            </a:r>
            <a:r>
              <a:rPr lang="ru-RU" sz="1800" dirty="0" err="1" smtClean="0"/>
              <a:t>эндорфинов</a:t>
            </a:r>
            <a:r>
              <a:rPr lang="ru-RU" sz="1800" dirty="0" smtClean="0"/>
              <a:t>, которые создают </a:t>
            </a:r>
            <a:r>
              <a:rPr lang="ru-RU" sz="1800" dirty="0" smtClean="0">
                <a:hlinkClick r:id="rId2"/>
              </a:rPr>
              <a:t>чувство</a:t>
            </a:r>
            <a:r>
              <a:rPr lang="ru-RU" sz="1800" dirty="0" smtClean="0"/>
              <a:t> удовлетворенности и повышают настроение. Помнить нужно только то, что для этих целей подходит горький шоколад с содержанием какао не менее 70%. 15-20 г такого шоколада ежедневно не дадут прибавку в килограммах, зато обеспечат зарядом бодрости и хорошего настроения.</a:t>
            </a:r>
            <a:endParaRPr lang="ru-RU" sz="1800" dirty="0"/>
          </a:p>
        </p:txBody>
      </p:sp>
      <p:pic>
        <p:nvPicPr>
          <p:cNvPr id="5" name="Содержимое 4" descr="379243790.jpg"/>
          <p:cNvPicPr>
            <a:picLocks noGrp="1" noChangeAspect="1"/>
          </p:cNvPicPr>
          <p:nvPr>
            <p:ph sz="half" idx="1"/>
          </p:nvPr>
        </p:nvPicPr>
        <p:blipFill>
          <a:blip r:embed="rId3" cstate="print"/>
          <a:stretch>
            <a:fillRect/>
          </a:stretch>
        </p:blipFill>
        <p:spPr>
          <a:xfrm>
            <a:off x="762000" y="2853849"/>
            <a:ext cx="3429000" cy="2567940"/>
          </a:xfrm>
        </p:spPr>
      </p:pic>
      <p:pic>
        <p:nvPicPr>
          <p:cNvPr id="6" name="Содержимое 5" descr="40500209.jpg"/>
          <p:cNvPicPr>
            <a:picLocks noGrp="1" noChangeAspect="1"/>
          </p:cNvPicPr>
          <p:nvPr>
            <p:ph sz="half" idx="2"/>
          </p:nvPr>
        </p:nvPicPr>
        <p:blipFill>
          <a:blip r:embed="rId4" cstate="print"/>
          <a:stretch>
            <a:fillRect/>
          </a:stretch>
        </p:blipFill>
        <p:spPr>
          <a:xfrm>
            <a:off x="5214942" y="2201074"/>
            <a:ext cx="3286148" cy="4381531"/>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t>Зимой категорически не рекомендуется садиться на обезжиренные диеты. Для нормальной работы иммунитета нам нужны жиры. Кроме того, в заморозки мы хотим согреться, а жир «греет» лучше всего. </a:t>
            </a:r>
            <a:br>
              <a:rPr lang="ru-RU" sz="2000" dirty="0" smtClean="0"/>
            </a:br>
            <a:endParaRPr lang="ru-RU" sz="2000" dirty="0"/>
          </a:p>
        </p:txBody>
      </p:sp>
      <p:pic>
        <p:nvPicPr>
          <p:cNvPr id="6" name="Содержимое 5" descr="291596713.jpg"/>
          <p:cNvPicPr>
            <a:picLocks noGrp="1" noChangeAspect="1"/>
          </p:cNvPicPr>
          <p:nvPr>
            <p:ph sz="half" idx="1"/>
          </p:nvPr>
        </p:nvPicPr>
        <p:blipFill>
          <a:blip r:embed="rId2" cstate="print"/>
          <a:stretch>
            <a:fillRect/>
          </a:stretch>
        </p:blipFill>
        <p:spPr>
          <a:xfrm>
            <a:off x="84275" y="2853848"/>
            <a:ext cx="4106725" cy="3075481"/>
          </a:xfrm>
        </p:spPr>
      </p:pic>
      <p:pic>
        <p:nvPicPr>
          <p:cNvPr id="5" name="Содержимое 4" descr="228445_294_484_ArtFile_ru.jpg"/>
          <p:cNvPicPr>
            <a:picLocks noGrp="1" noChangeAspect="1"/>
          </p:cNvPicPr>
          <p:nvPr>
            <p:ph sz="half" idx="2"/>
          </p:nvPr>
        </p:nvPicPr>
        <p:blipFill>
          <a:blip r:embed="rId3" cstate="print"/>
          <a:stretch>
            <a:fillRect/>
          </a:stretch>
        </p:blipFill>
        <p:spPr>
          <a:xfrm>
            <a:off x="4786314" y="3286124"/>
            <a:ext cx="4038600" cy="3022219"/>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04088"/>
            <a:ext cx="8401080" cy="1296152"/>
          </a:xfrm>
        </p:spPr>
        <p:txBody>
          <a:bodyPr>
            <a:noAutofit/>
          </a:bodyPr>
          <a:lstStyle/>
          <a:p>
            <a:r>
              <a:rPr lang="ru-RU" sz="1600" dirty="0" smtClean="0"/>
              <a:t>Так повелось на Руси, что Новогодние праздники занимают без малого четверть зимы. В промежутках между приемами пищи есть фрукты. Очень полезны в этот период цитрусовые: грейпфруты, лимоны, апельсины. Они проводят </a:t>
            </a:r>
            <a:r>
              <a:rPr lang="ru-RU" sz="1600" dirty="0" err="1" smtClean="0"/>
              <a:t>детоксикацию</a:t>
            </a:r>
            <a:r>
              <a:rPr lang="ru-RU" sz="1600" dirty="0" smtClean="0"/>
              <a:t> организма на клеточном уровне. Включив в рацион по утрам </a:t>
            </a:r>
            <a:r>
              <a:rPr lang="ru-RU" sz="1600" dirty="0" err="1" smtClean="0"/>
              <a:t>свежевыжатый</a:t>
            </a:r>
            <a:r>
              <a:rPr lang="ru-RU" sz="1600" dirty="0" smtClean="0"/>
              <a:t> сок из цитрусовых (в равных </a:t>
            </a:r>
            <a:r>
              <a:rPr lang="ru-RU" sz="1600" dirty="0" err="1" smtClean="0"/>
              <a:t>прпорциях</a:t>
            </a:r>
            <a:r>
              <a:rPr lang="ru-RU" sz="1600" dirty="0" smtClean="0"/>
              <a:t>), получите колоссальный заряд энергии и отличное очищение! После Нового года можно рекомендовать с целью </a:t>
            </a:r>
            <a:r>
              <a:rPr lang="ru-RU" sz="1600" dirty="0" err="1" smtClean="0"/>
              <a:t>детоксикации</a:t>
            </a:r>
            <a:r>
              <a:rPr lang="ru-RU" sz="1600" dirty="0" smtClean="0"/>
              <a:t> провести 3 разгрузочных дня, непосредственно после праздников.</a:t>
            </a:r>
            <a:br>
              <a:rPr lang="ru-RU" sz="1600" dirty="0" smtClean="0"/>
            </a:br>
            <a:endParaRPr lang="ru-RU" sz="1600" dirty="0"/>
          </a:p>
        </p:txBody>
      </p:sp>
      <p:pic>
        <p:nvPicPr>
          <p:cNvPr id="5" name="Содержимое 4" descr="495146946.gif"/>
          <p:cNvPicPr>
            <a:picLocks noGrp="1" noChangeAspect="1"/>
          </p:cNvPicPr>
          <p:nvPr>
            <p:ph idx="1"/>
          </p:nvPr>
        </p:nvPicPr>
        <p:blipFill>
          <a:blip r:embed="rId2" cstate="print"/>
          <a:stretch>
            <a:fillRect/>
          </a:stretch>
        </p:blipFill>
        <p:spPr>
          <a:xfrm>
            <a:off x="642910" y="2857496"/>
            <a:ext cx="4572000" cy="3429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2111DFB7D9BBCC46873AD81E49E28D72" ma:contentTypeVersion="49" ma:contentTypeDescription="Создание документа." ma:contentTypeScope="" ma:versionID="6b2bcc31a5b9d4267f7787420b95e61f">
  <xsd:schema xmlns:xsd="http://www.w3.org/2001/XMLSchema" xmlns:xs="http://www.w3.org/2001/XMLSchema" xmlns:p="http://schemas.microsoft.com/office/2006/metadata/properties" xmlns:ns2="4a252ca3-5a62-4c1c-90a6-29f4710e47f8" targetNamespace="http://schemas.microsoft.com/office/2006/metadata/properties" ma:root="true" ma:fieldsID="5c4f13c40a96413ccefc1a56f91fbc1e" ns2:_="">
    <xsd:import namespace="4a252ca3-5a62-4c1c-90a6-29f4710e47f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a252ca3-5a62-4c1c-90a6-29f4710e47f8">AWJJH2MPE6E2-1395624809-149</_dlc_DocId>
    <_dlc_DocIdUrl xmlns="4a252ca3-5a62-4c1c-90a6-29f4710e47f8">
      <Url>http://edu-sps.koiro.local/Sharya/shool4/441/учитель%20истории%20Соколова%20ТА/_layouts/15/DocIdRedir.aspx?ID=AWJJH2MPE6E2-1395624809-149</Url>
      <Description>AWJJH2MPE6E2-1395624809-149</Description>
    </_dlc_DocIdUrl>
  </documentManagement>
</p:properties>
</file>

<file path=customXml/itemProps1.xml><?xml version="1.0" encoding="utf-8"?>
<ds:datastoreItem xmlns:ds="http://schemas.openxmlformats.org/officeDocument/2006/customXml" ds:itemID="{38ECEC3D-68B8-471D-B7D6-17C205FE9429}"/>
</file>

<file path=customXml/itemProps2.xml><?xml version="1.0" encoding="utf-8"?>
<ds:datastoreItem xmlns:ds="http://schemas.openxmlformats.org/officeDocument/2006/customXml" ds:itemID="{5DADB4C7-7E4B-4A6B-AF8B-B926EB2D3A36}"/>
</file>

<file path=customXml/itemProps3.xml><?xml version="1.0" encoding="utf-8"?>
<ds:datastoreItem xmlns:ds="http://schemas.openxmlformats.org/officeDocument/2006/customXml" ds:itemID="{FDE35CF4-25E6-4D1E-881F-BD392B258BEC}"/>
</file>

<file path=customXml/itemProps4.xml><?xml version="1.0" encoding="utf-8"?>
<ds:datastoreItem xmlns:ds="http://schemas.openxmlformats.org/officeDocument/2006/customXml" ds:itemID="{8F3D8116-23AE-4972-84B5-C742E9FEDAC8}"/>
</file>

<file path=docProps/app.xml><?xml version="1.0" encoding="utf-8"?>
<Properties xmlns="http://schemas.openxmlformats.org/officeDocument/2006/extended-properties" xmlns:vt="http://schemas.openxmlformats.org/officeDocument/2006/docPropsVTypes">
  <Template>Flow</Template>
  <TotalTime>97</TotalTime>
  <Words>1922</Words>
  <Application>Microsoft Office PowerPoint</Application>
  <PresentationFormat>Экран (4:3)</PresentationFormat>
  <Paragraphs>51</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Зимний рацион питания</vt:lpstr>
      <vt:lpstr>Зимой питание – один из главных помощников нашего организма: оно должно стимулировать иммунитет, чтобы он работал эффективно, без его участия организм не сможет нормально обогреваться, кроме того, оно просто обязано защищать нас от плохого настроения. Установлено, что грустные пессимистичные люди болеют чаще и дольше веселых оптимистов. Поэтому зимой важно следить за тем, чтобы настроение было хорошим.     </vt:lpstr>
      <vt:lpstr>Слайд 3</vt:lpstr>
      <vt:lpstr>Слайд 4</vt:lpstr>
      <vt:lpstr>«Животные белки: желательно получать их из индейки, мяса цыпленка, говядины, яиц и сыров. Они содержат две аминокислоты – триптофан и L-фенилаланин, которые заставляют мозг производить эндорфины. Кроме того, эти аминокислоты необходимы нам для синтеза иммуноглобулинов, обеспечивающих устойчивость организма к заболеваниям. Большое количество триптофана также содержат чечевица, фасоль, шампиньоны и вешенки.</vt:lpstr>
      <vt:lpstr>Овощи и фрукты: я рекомендую обратить внимание на помидоры. В некоторых культурах их называют "яблоками любви". Благодаря содержанию в достаточно большом количестве триптамина, чье действие напоминает действие серотонина, мы расслабляемся. Также в состав помидора входят глюкоза и фруктоза, минеральные соли (йод, магний, натрий, цинк, марганец, железо), витамины A, B6, B2, B, K, E, PP – все эти вещества особенно необходимы нам зимой.</vt:lpstr>
      <vt:lpstr>Шоколад. Он содержит метилксантины, которые стимулируют передачу нервных импульсов и делают нас бодрее, а также вызывают высвобождение эндорфинов, которые создают чувство удовлетворенности и повышают настроение. Помнить нужно только то, что для этих целей подходит горький шоколад с содержанием какао не менее 70%. 15-20 г такого шоколада ежедневно не дадут прибавку в килограммах, зато обеспечат зарядом бодрости и хорошего настроения.</vt:lpstr>
      <vt:lpstr>Зимой категорически не рекомендуется садиться на обезжиренные диеты. Для нормальной работы иммунитета нам нужны жиры. Кроме того, в заморозки мы хотим согреться, а жир «греет» лучше всего.  </vt:lpstr>
      <vt:lpstr>Так повелось на Руси, что Новогодние праздники занимают без малого четверть зимы. В промежутках между приемами пищи есть фрукты. Очень полезны в этот период цитрусовые: грейпфруты, лимоны, апельсины. Они проводят детоксикацию организма на клеточном уровне. Включив в рацион по утрам свежевыжатый сок из цитрусовых (в равных прпорциях), получите колоссальный заряд энергии и отличное очищение! После Нового года можно рекомендовать с целью детоксикации провести 3 разгрузочных дня, непосредственно после праздников. </vt:lpstr>
      <vt:lpstr>Капуста </vt:lpstr>
      <vt:lpstr>Шампиньоны </vt:lpstr>
      <vt:lpstr>Чеснок </vt:lpstr>
      <vt:lpstr>Зародыши пшеницы</vt:lpstr>
      <vt:lpstr>Миндаль </vt:lpstr>
      <vt:lpstr>Зелёный чай </vt:lpstr>
      <vt:lpstr>Первое правило</vt:lpstr>
      <vt:lpstr>Слайд 17</vt:lpstr>
      <vt:lpstr>Второе правило</vt:lpstr>
      <vt:lpstr>Слайд 19</vt:lpstr>
      <vt:lpstr>Третье правило</vt:lpstr>
      <vt:lpstr>Четвертое правило</vt:lpstr>
      <vt:lpstr>Пятое правило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Зимний рацион питания</dc:title>
  <dc:creator>Николай</dc:creator>
  <cp:lastModifiedBy>user01</cp:lastModifiedBy>
  <cp:revision>14</cp:revision>
  <dcterms:created xsi:type="dcterms:W3CDTF">2011-10-17T13:17:31Z</dcterms:created>
  <dcterms:modified xsi:type="dcterms:W3CDTF">2015-03-30T15:27:17Z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0x0101002111DFB7D9BBCC46873AD81E49E28D72</vt:lpwstr>
  </property>
  <property fmtid="{D5CDD505-2E9C-101B-9397-08002B2CF9AE}" pid="3" name="_dlc_DocIdItemGuid">
    <vt:lpwstr>1d2257fe-63b2-4696-a986-2b6146d9bb2b</vt:lpwstr>
  </property>
</Properties>
</file>