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"/>
  <Default Extension="gif" ContentType="image/gif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charts/style1.xml" ContentType="application/vnd.ms-office.chart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charts/colors1.xml" ContentType="application/vnd.ms-office.chartcolorstyl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13.xml" ContentType="application/vnd.openxmlformats-officedocument.presentationml.tags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tags/tag3.xml" ContentType="application/vnd.openxmlformats-officedocument.presentationml.tags+xml"/>
  <Override PartName="/ppt/tags/tag12.xml" ContentType="application/vnd.openxmlformats-officedocument.presentationml.tags+xml"/>
  <Override PartName="/ppt/tags/tag17.xml" ContentType="application/vnd.openxmlformats-officedocument.presentationml.tags+xml"/>
  <Override PartName="/ppt/tags/tag14.xml" ContentType="application/vnd.openxmlformats-officedocument.presentationml.tags+xml"/>
  <Override PartName="/ppt/tags/tag16.xml" ContentType="application/vnd.openxmlformats-officedocument.presentationml.tags+xml"/>
  <Override PartName="/ppt/tags/tag5.xml" ContentType="application/vnd.openxmlformats-officedocument.presentationml.tags+xml"/>
  <Override PartName="/ppt/tags/tag15.xml" ContentType="application/vnd.openxmlformats-officedocument.presentationml.tags+xml"/>
  <Override PartName="/ppt/tags/tag4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5" r:id="rId2"/>
    <p:sldId id="626" r:id="rId3"/>
    <p:sldId id="628" r:id="rId4"/>
    <p:sldId id="608" r:id="rId5"/>
    <p:sldId id="609" r:id="rId6"/>
    <p:sldId id="629" r:id="rId7"/>
    <p:sldId id="630" r:id="rId8"/>
    <p:sldId id="612" r:id="rId9"/>
    <p:sldId id="631" r:id="rId10"/>
    <p:sldId id="632" r:id="rId11"/>
    <p:sldId id="615" r:id="rId12"/>
    <p:sldId id="633" r:id="rId13"/>
    <p:sldId id="634" r:id="rId14"/>
    <p:sldId id="635" r:id="rId15"/>
    <p:sldId id="636" r:id="rId16"/>
    <p:sldId id="639" r:id="rId17"/>
    <p:sldId id="638" r:id="rId18"/>
    <p:sldId id="640" r:id="rId19"/>
    <p:sldId id="637" r:id="rId20"/>
    <p:sldId id="641" r:id="rId21"/>
    <p:sldId id="643" r:id="rId22"/>
    <p:sldId id="642" r:id="rId23"/>
  </p:sldIdLst>
  <p:sldSz cx="12192000" cy="6858000"/>
  <p:notesSz cx="6805613" cy="99441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5" pos="7650" userDrawn="1">
          <p15:clr>
            <a:srgbClr val="A4A3A4"/>
          </p15:clr>
        </p15:guide>
        <p15:guide id="6" orient="horz" pos="1200" userDrawn="1">
          <p15:clr>
            <a:srgbClr val="A4A3A4"/>
          </p15:clr>
        </p15:guide>
        <p15:guide id="7" pos="6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214"/>
    <a:srgbClr val="EAB200"/>
    <a:srgbClr val="ED7D31"/>
    <a:srgbClr val="2F5597"/>
    <a:srgbClr val="FFD966"/>
    <a:srgbClr val="00B0F0"/>
    <a:srgbClr val="FF99CC"/>
    <a:srgbClr val="00B050"/>
    <a:srgbClr val="B1BDF1"/>
    <a:srgbClr val="95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6" autoAdjust="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>
        <p:guide orient="horz" pos="890"/>
        <p:guide pos="347"/>
        <p:guide pos="7650"/>
        <p:guide orient="horz" pos="1200"/>
        <p:guide pos="6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3-4495-A287-D7A469FBD0F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43-4495-A287-D7A469FBD0F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43-4495-A287-D7A469FBD0F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43-4495-A287-D7A469FBD0FE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43-4495-A287-D7A469FBD0FE}"/>
              </c:ext>
            </c:extLst>
          </c:dPt>
          <c:val>
            <c:numRef>
              <c:f>Лист1!$N$13:$N$17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43-4495-A287-D7A469FBD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763BC5-AE12-4E65-B2A3-1CF78DBB856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FD654BE-F717-4595-B350-68318810257A}">
      <dgm:prSet phldrT="[Текст]" phldr="1"/>
      <dgm:spPr/>
      <dgm:t>
        <a:bodyPr/>
        <a:lstStyle/>
        <a:p>
          <a:endParaRPr lang="ru-RU" dirty="0"/>
        </a:p>
      </dgm:t>
    </dgm:pt>
    <dgm:pt modelId="{24A30056-F440-4983-8D09-18E8485734DB}" type="parTrans" cxnId="{D57200E8-E1AD-42EA-953A-136F64B47084}">
      <dgm:prSet/>
      <dgm:spPr/>
      <dgm:t>
        <a:bodyPr/>
        <a:lstStyle/>
        <a:p>
          <a:endParaRPr lang="ru-RU"/>
        </a:p>
      </dgm:t>
    </dgm:pt>
    <dgm:pt modelId="{F3EBCFBA-F68D-46BA-86EE-849433EB8910}" type="sibTrans" cxnId="{D57200E8-E1AD-42EA-953A-136F64B4708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ÐÐ°ÑÑÐ¸Ð½ÐºÐ¸ Ð¿Ð¾ Ð·Ð°Ð¿ÑÐ¾ÑÑ ÐºÑÑÑÑ Ð¿Ð¾Ð²ÑÑÐµÐ½Ð¸Ñ ÐºÐ²Ð°Ð»Ð¸ÑÐ¸ÐºÐ°ÑÐ¸Ð¸"/>
        </a:ext>
      </dgm:extLst>
    </dgm:pt>
    <dgm:pt modelId="{D47FAA42-1630-4CFD-B972-A1308E01E8A2}" type="pres">
      <dgm:prSet presAssocID="{8D763BC5-AE12-4E65-B2A3-1CF78DBB856F}" presName="Name0" presStyleCnt="0">
        <dgm:presLayoutVars>
          <dgm:chMax val="7"/>
          <dgm:chPref val="7"/>
          <dgm:dir/>
        </dgm:presLayoutVars>
      </dgm:prSet>
      <dgm:spPr/>
    </dgm:pt>
    <dgm:pt modelId="{3423AD57-EE59-466F-8B46-378E3AB73C46}" type="pres">
      <dgm:prSet presAssocID="{8D763BC5-AE12-4E65-B2A3-1CF78DBB856F}" presName="Name1" presStyleCnt="0"/>
      <dgm:spPr/>
    </dgm:pt>
    <dgm:pt modelId="{4B8F7384-7D00-4C02-B6F8-146AA591B826}" type="pres">
      <dgm:prSet presAssocID="{F3EBCFBA-F68D-46BA-86EE-849433EB8910}" presName="picture_1" presStyleCnt="0"/>
      <dgm:spPr/>
    </dgm:pt>
    <dgm:pt modelId="{20ED295D-5444-4FB6-8C62-32F43668FD2A}" type="pres">
      <dgm:prSet presAssocID="{F3EBCFBA-F68D-46BA-86EE-849433EB8910}" presName="pictureRepeatNode" presStyleLbl="alignImgPlace1" presStyleIdx="0" presStyleCnt="1" custScaleX="89603" custScaleY="89448" custLinFactNeighborX="-4775" custLinFactNeighborY="2257"/>
      <dgm:spPr/>
      <dgm:t>
        <a:bodyPr/>
        <a:lstStyle/>
        <a:p>
          <a:endParaRPr lang="ru-RU"/>
        </a:p>
      </dgm:t>
    </dgm:pt>
    <dgm:pt modelId="{AA5B3332-AA74-458E-8B10-5BCDD19B8510}" type="pres">
      <dgm:prSet presAssocID="{6FD654BE-F717-4595-B350-68318810257A}" presName="text_1" presStyleLbl="node1" presStyleIdx="0" presStyleCnt="0" custFlipHor="1" custScaleX="4657" custScaleY="4973" custLinFactX="-100000" custLinFactY="100000" custLinFactNeighborX="-120326" custLinFactNeighborY="13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FA5A6A-02DD-435F-8128-6D4E22761B1D}" type="presOf" srcId="{F3EBCFBA-F68D-46BA-86EE-849433EB8910}" destId="{20ED295D-5444-4FB6-8C62-32F43668FD2A}" srcOrd="0" destOrd="0" presId="urn:microsoft.com/office/officeart/2008/layout/CircularPictureCallout"/>
    <dgm:cxn modelId="{D57200E8-E1AD-42EA-953A-136F64B47084}" srcId="{8D763BC5-AE12-4E65-B2A3-1CF78DBB856F}" destId="{6FD654BE-F717-4595-B350-68318810257A}" srcOrd="0" destOrd="0" parTransId="{24A30056-F440-4983-8D09-18E8485734DB}" sibTransId="{F3EBCFBA-F68D-46BA-86EE-849433EB8910}"/>
    <dgm:cxn modelId="{AFF8E48E-B600-44F1-B924-94DE2A9A48F3}" type="presOf" srcId="{6FD654BE-F717-4595-B350-68318810257A}" destId="{AA5B3332-AA74-458E-8B10-5BCDD19B8510}" srcOrd="0" destOrd="0" presId="urn:microsoft.com/office/officeart/2008/layout/CircularPictureCallout"/>
    <dgm:cxn modelId="{BF4697AA-4D24-4AA4-8A01-AC041939B3EF}" type="presOf" srcId="{8D763BC5-AE12-4E65-B2A3-1CF78DBB856F}" destId="{D47FAA42-1630-4CFD-B972-A1308E01E8A2}" srcOrd="0" destOrd="0" presId="urn:microsoft.com/office/officeart/2008/layout/CircularPictureCallout"/>
    <dgm:cxn modelId="{1B32B056-BD96-4BDD-8E87-A12C8D79EDFC}" type="presParOf" srcId="{D47FAA42-1630-4CFD-B972-A1308E01E8A2}" destId="{3423AD57-EE59-466F-8B46-378E3AB73C46}" srcOrd="0" destOrd="0" presId="urn:microsoft.com/office/officeart/2008/layout/CircularPictureCallout"/>
    <dgm:cxn modelId="{CBD2BEAE-831E-4D93-A3E8-1CB68B18FA1B}" type="presParOf" srcId="{3423AD57-EE59-466F-8B46-378E3AB73C46}" destId="{4B8F7384-7D00-4C02-B6F8-146AA591B826}" srcOrd="0" destOrd="0" presId="urn:microsoft.com/office/officeart/2008/layout/CircularPictureCallout"/>
    <dgm:cxn modelId="{0224D995-B82C-4DF5-83FE-220E087F4030}" type="presParOf" srcId="{4B8F7384-7D00-4C02-B6F8-146AA591B826}" destId="{20ED295D-5444-4FB6-8C62-32F43668FD2A}" srcOrd="0" destOrd="0" presId="urn:microsoft.com/office/officeart/2008/layout/CircularPictureCallout"/>
    <dgm:cxn modelId="{6B229949-1414-4093-BA1B-3A625E96730B}" type="presParOf" srcId="{3423AD57-EE59-466F-8B46-378E3AB73C46}" destId="{AA5B3332-AA74-458E-8B10-5BCDD19B851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BDB8F-272C-4A80-9D05-BCB5F01299B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12A4313A-278A-44F3-A465-001AF9324A4B}">
      <dgm:prSet phldrT="[Текст]" phldr="1"/>
      <dgm:spPr/>
      <dgm:t>
        <a:bodyPr/>
        <a:lstStyle/>
        <a:p>
          <a:endParaRPr lang="ru-RU" dirty="0"/>
        </a:p>
      </dgm:t>
    </dgm:pt>
    <dgm:pt modelId="{7A5B4101-A5DB-4B45-A2C7-6540E402F3BD}" type="sibTrans" cxnId="{F94887CC-036B-436C-8B5D-4A147D7296D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ÐÐ°ÑÑÐ¸Ð½ÐºÐ¸ Ð¿Ð¾ Ð·Ð°Ð¿ÑÐ¾ÑÑ Ð¼Ð°ÑÑÐµÑ-ÐºÐ»Ð°ÑÑÑ Ð¿ÑÐ¾ÑÐ²ÐµÑÐµÐ½Ð¸Ðµ"/>
        </a:ext>
      </dgm:extLst>
    </dgm:pt>
    <dgm:pt modelId="{8580AD0B-C6C2-4929-B0D6-349EDA211192}" type="parTrans" cxnId="{F94887CC-036B-436C-8B5D-4A147D7296DB}">
      <dgm:prSet/>
      <dgm:spPr/>
      <dgm:t>
        <a:bodyPr/>
        <a:lstStyle/>
        <a:p>
          <a:endParaRPr lang="ru-RU"/>
        </a:p>
      </dgm:t>
    </dgm:pt>
    <dgm:pt modelId="{75013432-6154-45CB-A004-3C445EEEBB72}" type="pres">
      <dgm:prSet presAssocID="{4C8BDB8F-272C-4A80-9D05-BCB5F01299B0}" presName="Name0" presStyleCnt="0">
        <dgm:presLayoutVars>
          <dgm:chMax val="7"/>
          <dgm:chPref val="7"/>
          <dgm:dir/>
        </dgm:presLayoutVars>
      </dgm:prSet>
      <dgm:spPr/>
    </dgm:pt>
    <dgm:pt modelId="{B307C49C-BEFF-4292-A152-E141BBC78BD6}" type="pres">
      <dgm:prSet presAssocID="{4C8BDB8F-272C-4A80-9D05-BCB5F01299B0}" presName="Name1" presStyleCnt="0"/>
      <dgm:spPr/>
    </dgm:pt>
    <dgm:pt modelId="{F215807F-7521-425F-A90B-F8F957A48FD7}" type="pres">
      <dgm:prSet presAssocID="{7A5B4101-A5DB-4B45-A2C7-6540E402F3BD}" presName="picture_1" presStyleCnt="0"/>
      <dgm:spPr/>
    </dgm:pt>
    <dgm:pt modelId="{8B83007E-CCC8-4CC4-970F-0832A9AA7D4D}" type="pres">
      <dgm:prSet presAssocID="{7A5B4101-A5DB-4B45-A2C7-6540E402F3BD}" presName="pictureRepeatNode" presStyleLbl="alignImgPlace1" presStyleIdx="0" presStyleCnt="1" custScaleX="58579" custScaleY="54269" custLinFactNeighborX="-60319" custLinFactNeighborY="12338"/>
      <dgm:spPr/>
      <dgm:t>
        <a:bodyPr/>
        <a:lstStyle/>
        <a:p>
          <a:endParaRPr lang="ru-RU"/>
        </a:p>
      </dgm:t>
    </dgm:pt>
    <dgm:pt modelId="{AEC2799F-18CB-4CEF-9EDB-73E973123556}" type="pres">
      <dgm:prSet presAssocID="{12A4313A-278A-44F3-A465-001AF9324A4B}" presName="text_1" presStyleLbl="node1" presStyleIdx="0" presStyleCnt="0" custScaleX="56398" custScaleY="61590" custLinFactNeighborX="-701" custLinFactNeighborY="14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79328-50B2-4FC8-94F7-9C760FDBD785}" type="presOf" srcId="{4C8BDB8F-272C-4A80-9D05-BCB5F01299B0}" destId="{75013432-6154-45CB-A004-3C445EEEBB72}" srcOrd="0" destOrd="0" presId="urn:microsoft.com/office/officeart/2008/layout/CircularPictureCallout"/>
    <dgm:cxn modelId="{F94887CC-036B-436C-8B5D-4A147D7296DB}" srcId="{4C8BDB8F-272C-4A80-9D05-BCB5F01299B0}" destId="{12A4313A-278A-44F3-A465-001AF9324A4B}" srcOrd="0" destOrd="0" parTransId="{8580AD0B-C6C2-4929-B0D6-349EDA211192}" sibTransId="{7A5B4101-A5DB-4B45-A2C7-6540E402F3BD}"/>
    <dgm:cxn modelId="{99E254FE-CD12-42AB-BEBB-A7E85F8607A3}" type="presOf" srcId="{7A5B4101-A5DB-4B45-A2C7-6540E402F3BD}" destId="{8B83007E-CCC8-4CC4-970F-0832A9AA7D4D}" srcOrd="0" destOrd="0" presId="urn:microsoft.com/office/officeart/2008/layout/CircularPictureCallout"/>
    <dgm:cxn modelId="{D35D2251-E9AC-4320-A1B3-4EECD64619CD}" type="presOf" srcId="{12A4313A-278A-44F3-A465-001AF9324A4B}" destId="{AEC2799F-18CB-4CEF-9EDB-73E973123556}" srcOrd="0" destOrd="0" presId="urn:microsoft.com/office/officeart/2008/layout/CircularPictureCallout"/>
    <dgm:cxn modelId="{F0898C1F-845A-41EB-9376-EFC53CFA943A}" type="presParOf" srcId="{75013432-6154-45CB-A004-3C445EEEBB72}" destId="{B307C49C-BEFF-4292-A152-E141BBC78BD6}" srcOrd="0" destOrd="0" presId="urn:microsoft.com/office/officeart/2008/layout/CircularPictureCallout"/>
    <dgm:cxn modelId="{B545FCA3-D8C3-4CB2-A925-7A7507B4B285}" type="presParOf" srcId="{B307C49C-BEFF-4292-A152-E141BBC78BD6}" destId="{F215807F-7521-425F-A90B-F8F957A48FD7}" srcOrd="0" destOrd="0" presId="urn:microsoft.com/office/officeart/2008/layout/CircularPictureCallout"/>
    <dgm:cxn modelId="{8179342F-1DC2-42A4-866C-8EB44563FA94}" type="presParOf" srcId="{F215807F-7521-425F-A90B-F8F957A48FD7}" destId="{8B83007E-CCC8-4CC4-970F-0832A9AA7D4D}" srcOrd="0" destOrd="0" presId="urn:microsoft.com/office/officeart/2008/layout/CircularPictureCallout"/>
    <dgm:cxn modelId="{D0976875-EBAF-4892-8EDD-71FA3AC7D594}" type="presParOf" srcId="{B307C49C-BEFF-4292-A152-E141BBC78BD6}" destId="{AEC2799F-18CB-4CEF-9EDB-73E97312355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D295D-5444-4FB6-8C62-32F43668FD2A}">
      <dsp:nvSpPr>
        <dsp:cNvPr id="0" name=""/>
        <dsp:cNvSpPr/>
      </dsp:nvSpPr>
      <dsp:spPr>
        <a:xfrm>
          <a:off x="1422738" y="658190"/>
          <a:ext cx="2528219" cy="25238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B3332-AA74-458E-8B10-5BCDD19B8510}">
      <dsp:nvSpPr>
        <dsp:cNvPr id="0" name=""/>
        <dsp:cNvSpPr/>
      </dsp:nvSpPr>
      <dsp:spPr>
        <a:xfrm flipH="1">
          <a:off x="0" y="3666555"/>
          <a:ext cx="84096" cy="463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0" y="3666555"/>
        <a:ext cx="84096" cy="46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3007E-CCC8-4CC4-970F-0832A9AA7D4D}">
      <dsp:nvSpPr>
        <dsp:cNvPr id="0" name=""/>
        <dsp:cNvSpPr/>
      </dsp:nvSpPr>
      <dsp:spPr>
        <a:xfrm>
          <a:off x="458370" y="1664777"/>
          <a:ext cx="2583929" cy="23938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2799F-18CB-4CEF-9EDB-73E973123556}">
      <dsp:nvSpPr>
        <dsp:cNvPr id="0" name=""/>
        <dsp:cNvSpPr/>
      </dsp:nvSpPr>
      <dsp:spPr>
        <a:xfrm>
          <a:off x="3595154" y="2951352"/>
          <a:ext cx="1592144" cy="8965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3595154" y="2951352"/>
        <a:ext cx="1592144" cy="896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5FDA-3ABD-4F5A-A8E1-3EACD844AA0E}" type="datetime1">
              <a:rPr lang="ru-RU" smtClean="0"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1B72-D5D6-4B25-81DB-AB85CA74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6887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AABCD87-94AF-4B5B-BAF1-F5284FE899C7}" type="datetime1">
              <a:rPr lang="ru-RU" smtClean="0"/>
              <a:t>22.09.2019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834F1D5-33B3-480A-A4E8-311841A67364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888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455C514-E899-479F-879B-9AF287D8C535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42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8D61484-6B9C-49E4-88AB-7D80EFC1B4CF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043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BA16CB4-D695-4AC0-A0BD-C5D592F89335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38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2FEB2F6-545A-4670-B897-4E5B0FC35E41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172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1567232-3087-46B5-AC68-DAC877C618A8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526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98964F3-C067-4A66-8722-93E1EA6179D9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643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CDA3A1B-6957-446D-A75F-1E70975D6090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575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F9092B0-3572-41E5-ACB1-B45717419603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34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dirty="0"/>
              <a:t>Формирование социально активной личности, сознательно и деятельно участвующей в деятельности, направленной на преобразование социальных условий, – необходимое условие создания гражданского общества и правового государства.</a:t>
            </a:r>
          </a:p>
          <a:p>
            <a:pPr indent="288000"/>
            <a:r>
              <a:rPr lang="ru-RU" sz="1800" dirty="0"/>
              <a:t>Наши учебные издания помогут вам подготовить людей, способных с пользой участвовать в преобразование сферы социальных отношений.</a:t>
            </a:r>
          </a:p>
          <a:p>
            <a:pPr indent="288000"/>
            <a:r>
              <a:rPr lang="ru-RU" sz="1800" dirty="0"/>
              <a:t>Обращаем ваше особое внимание на такие новые проекты, как</a:t>
            </a:r>
          </a:p>
          <a:p>
            <a:pPr indent="288000"/>
            <a:r>
              <a:rPr lang="ru-RU" sz="1800" dirty="0"/>
              <a:t>- Экология</a:t>
            </a:r>
          </a:p>
          <a:p>
            <a:pPr indent="288000"/>
            <a:r>
              <a:rPr lang="ru-RU" sz="1800" dirty="0"/>
              <a:t>- Лидерство</a:t>
            </a:r>
          </a:p>
          <a:p>
            <a:pPr indent="288000"/>
            <a:r>
              <a:rPr lang="ru-RU" sz="1800" dirty="0"/>
              <a:t>- Волонтёрство, а также проект «Право «Просвещение», который оказывает правовую поддержку школам и педагогам</a:t>
            </a:r>
          </a:p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48F52C9-DC5B-46C3-93BE-8BD8D1CF841E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81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76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ADD950F-4718-4BFC-B9E0-69B49DFC71DA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02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A05E6458-3F23-4BB8-8927-4CF002F6693B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9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30C6EAE5-F4E0-42F4-B555-7EACBFF94179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20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002E3F6-8D60-4247-BBA3-9C7DC97B6E68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54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865415"/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32DD9FE-5FB0-4B08-98A1-3759FF442E5B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BB47362D-FE5A-4A91-AE50-71A341E7497B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85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73B6565E-B334-4A64-BADA-C56DA8B59DDC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724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0B212FF-64EE-4B1E-93F4-6D09F2028D59}" type="datetime1">
              <a:rPr lang="ru-RU" smtClean="0"/>
              <a:t>22.09.2019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93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7663" y="6377941"/>
            <a:ext cx="3903683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949" y="6377941"/>
            <a:ext cx="280577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352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5924339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1" name="Линия"/>
          <p:cNvSpPr/>
          <p:nvPr/>
        </p:nvSpPr>
        <p:spPr>
          <a:xfrm flipH="1">
            <a:off x="6055025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2" name="Линия"/>
          <p:cNvSpPr/>
          <p:nvPr/>
        </p:nvSpPr>
        <p:spPr>
          <a:xfrm flipH="1">
            <a:off x="6010376" y="880580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3" name="Линия"/>
          <p:cNvSpPr/>
          <p:nvPr/>
        </p:nvSpPr>
        <p:spPr>
          <a:xfrm>
            <a:off x="5776306" y="1279922"/>
            <a:ext cx="63939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12" name="pasted-image.tiff" descr="pasted-image.tiff"/>
          <p:cNvPicPr>
            <a:picLocks noChangeAspect="1"/>
          </p:cNvPicPr>
          <p:nvPr userDrawn="1"/>
        </p:nvPicPr>
        <p:blipFill>
          <a:blip r:embed="rId2">
            <a:biLevel thresh="25000"/>
            <a:extLst/>
          </a:blip>
          <a:srcRect l="39743" r="39743" b="36077"/>
          <a:stretch>
            <a:fillRect/>
          </a:stretch>
        </p:blipFill>
        <p:spPr>
          <a:xfrm>
            <a:off x="11771619" y="1"/>
            <a:ext cx="318781" cy="333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23885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Слайд think-cell" r:id="rId18" imgW="359" imgH="360" progId="TCLayout.ActiveDocument.1">
                  <p:embed/>
                </p:oleObj>
              </mc:Choice>
              <mc:Fallback>
                <p:oleObj name="Слайд think-cell" r:id="rId18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0.jp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du.gov.ru/national-project/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svg"/><Relationship Id="rId18" Type="http://schemas.openxmlformats.org/officeDocument/2006/relationships/diagramData" Target="../diagrams/data1.xml"/><Relationship Id="rId26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21" Type="http://schemas.openxmlformats.org/officeDocument/2006/relationships/diagramColors" Target="../diagrams/colors1.xml"/><Relationship Id="rId7" Type="http://schemas.openxmlformats.org/officeDocument/2006/relationships/image" Target="../media/image35.png"/><Relationship Id="rId17" Type="http://schemas.openxmlformats.org/officeDocument/2006/relationships/image" Target="../media/image37.jpeg"/><Relationship Id="rId25" Type="http://schemas.openxmlformats.org/officeDocument/2006/relationships/diagramQuickStyle" Target="../diagrams/quickStyle2.xml"/><Relationship Id="rId2" Type="http://schemas.openxmlformats.org/officeDocument/2006/relationships/tags" Target="../tags/tag17.xml"/><Relationship Id="rId16" Type="http://schemas.openxmlformats.org/officeDocument/2006/relationships/image" Target="../media/image36.png"/><Relationship Id="rId20" Type="http://schemas.openxmlformats.org/officeDocument/2006/relationships/diagramQuickStyle" Target="../diagrams/quickStyle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24" Type="http://schemas.openxmlformats.org/officeDocument/2006/relationships/diagramLayout" Target="../diagrams/layout2.xml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6.svg"/><Relationship Id="rId23" Type="http://schemas.openxmlformats.org/officeDocument/2006/relationships/diagramData" Target="../diagrams/data2.xml"/><Relationship Id="rId19" Type="http://schemas.openxmlformats.org/officeDocument/2006/relationships/diagramLayout" Target="../diagrams/layout1.xml"/><Relationship Id="rId4" Type="http://schemas.openxmlformats.org/officeDocument/2006/relationships/notesSlide" Target="../notesSlides/notesSlide19.xml"/><Relationship Id="rId22" Type="http://schemas.microsoft.com/office/2007/relationships/diagramDrawing" Target="../diagrams/drawing1.xml"/><Relationship Id="rId27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op.prosv.ru/formirovanie-funkcionalnoj-gramotnosti-sbornik-zadach-po-russkomu-yazyku-dlya-8-11-klassov2781" TargetMode="External"/><Relationship Id="rId5" Type="http://schemas.openxmlformats.org/officeDocument/2006/relationships/image" Target="../media/image42.jpe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v.r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hyperlink" Target="https://shop.prosv.ru/formirovanie-funkcionalnoj-gramotnosti-sbornik-zadach-po-russkomu-yazyku-dlya-8-11-klassov2781" TargetMode="External"/><Relationship Id="rId4" Type="http://schemas.openxmlformats.org/officeDocument/2006/relationships/hyperlink" Target="mailto:vopros@prosv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/>
          <a:stretch/>
        </p:blipFill>
        <p:spPr>
          <a:xfrm>
            <a:off x="-7293" y="14514"/>
            <a:ext cx="12199293" cy="6843486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7970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-7293" y="14514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116" y="4634394"/>
            <a:ext cx="10216392" cy="292388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ГРУППА 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КОМПАНИЙ «ПРОСВЕЩЕНИЕ» —</a:t>
            </a:r>
            <a:r>
              <a: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СИСТЕМЕ ОБРАЗОВАНИЯ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3720" y="1567301"/>
            <a:ext cx="8749705" cy="2769989"/>
          </a:xfr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 </a:t>
            </a:r>
            <a:r>
              <a:rPr lang="ru-RU" sz="4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школьников</a:t>
            </a:r>
            <a:endParaRPr lang="en-US" sz="4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</a:t>
            </a:r>
            <a:r>
              <a:rPr lang="ru-RU" sz="4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актуальный результат образования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784442" y="13900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13721" y="5897480"/>
            <a:ext cx="69978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сети Интернет и в корпоративных сетях, а также запись в память ЭВМ, для частного или публичного использования, без письменного разрешения владельца авторских прав. © АО «Издательство «Просвещение», 2019</a:t>
            </a:r>
          </a:p>
        </p:txBody>
      </p:sp>
    </p:spTree>
    <p:extLst>
      <p:ext uri="{BB962C8B-B14F-4D97-AF65-F5344CB8AC3E}">
        <p14:creationId xmlns:p14="http://schemas.microsoft.com/office/powerpoint/2010/main" val="29389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4805220" y="2126610"/>
            <a:ext cx="2991124" cy="2778873"/>
          </a:xfrm>
          <a:prstGeom prst="ellipse">
            <a:avLst/>
          </a:prstGeom>
          <a:solidFill>
            <a:srgbClr val="2F5597">
              <a:alpha val="96000"/>
            </a:srgbClr>
          </a:solidFill>
          <a:ln w="25400">
            <a:solidFill>
              <a:srgbClr val="2F559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F409373-9A5B-44C8-816B-3CD4935B5D87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57684" y="253431"/>
            <a:ext cx="1110021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Концептуальная рамка оценки функциональной грамотности в исследовании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3" y="6651116"/>
            <a:ext cx="231359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57" name="Овал 56"/>
          <p:cNvSpPr/>
          <p:nvPr/>
        </p:nvSpPr>
        <p:spPr>
          <a:xfrm>
            <a:off x="5827817" y="3600004"/>
            <a:ext cx="3156890" cy="2938390"/>
          </a:xfrm>
          <a:prstGeom prst="ellipse">
            <a:avLst/>
          </a:prstGeom>
          <a:solidFill>
            <a:srgbClr val="D64214">
              <a:alpha val="89804"/>
            </a:srgbClr>
          </a:solidFill>
          <a:ln w="38100">
            <a:solidFill>
              <a:srgbClr val="D6421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cxnSp>
        <p:nvCxnSpPr>
          <p:cNvPr id="5" name="Прямая со стрелкой 4"/>
          <p:cNvCxnSpPr/>
          <p:nvPr/>
        </p:nvCxnSpPr>
        <p:spPr>
          <a:xfrm flipH="1" flipV="1">
            <a:off x="3119576" y="2729537"/>
            <a:ext cx="1160970" cy="142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958947" y="3553301"/>
            <a:ext cx="1321599" cy="58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235308" y="4164372"/>
            <a:ext cx="1045238" cy="6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8194040" y="2695555"/>
            <a:ext cx="1660137" cy="4535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Разделы математики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868401" y="3387612"/>
            <a:ext cx="2130457" cy="606646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Цели чтения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934161" y="5211912"/>
            <a:ext cx="2207370" cy="10017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ресурсы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окружающая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среда,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науки и технологии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7406262" y="1990709"/>
            <a:ext cx="1432134" cy="53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7406262" y="2370726"/>
            <a:ext cx="2527899" cy="156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66" idx="1"/>
          </p:cNvCxnSpPr>
          <p:nvPr/>
        </p:nvCxnSpPr>
        <p:spPr>
          <a:xfrm>
            <a:off x="7371221" y="2522051"/>
            <a:ext cx="822819" cy="400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7" idx="6"/>
            <a:endCxn id="67" idx="1"/>
          </p:cNvCxnSpPr>
          <p:nvPr/>
        </p:nvCxnSpPr>
        <p:spPr>
          <a:xfrm flipV="1">
            <a:off x="8984707" y="3690935"/>
            <a:ext cx="883694" cy="137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57" idx="6"/>
            <a:endCxn id="69" idx="1"/>
          </p:cNvCxnSpPr>
          <p:nvPr/>
        </p:nvCxnSpPr>
        <p:spPr>
          <a:xfrm>
            <a:off x="8984707" y="5069199"/>
            <a:ext cx="949454" cy="64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57" idx="6"/>
          </p:cNvCxnSpPr>
          <p:nvPr/>
        </p:nvCxnSpPr>
        <p:spPr>
          <a:xfrm flipV="1">
            <a:off x="8984707" y="4716688"/>
            <a:ext cx="883694" cy="35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803216" y="4246071"/>
            <a:ext cx="2965710" cy="13534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давать научные объяснения,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применять естественно-научные методы исследования,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интерпретировать данные,  делать выводы</a:t>
            </a:r>
          </a:p>
          <a:p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13883" y="2603157"/>
            <a:ext cx="2525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Содержательная 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модель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949874" y="4733990"/>
            <a:ext cx="2090637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Контексты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ситуации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046129" y="1380496"/>
            <a:ext cx="2612901" cy="135343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Работать с информацией:</a:t>
            </a:r>
          </a:p>
          <a:p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571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находить и извлекать,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осмысливать и оценивать,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интерпретировать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9954231" y="2011914"/>
            <a:ext cx="1945670" cy="7176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Естественно-научные предметы</a:t>
            </a:r>
            <a:endParaRPr lang="ru-RU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Методология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42884" y="2836458"/>
            <a:ext cx="2612901" cy="1353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Формулировать, применять интерпретировать и оценивать результаты с позиций математики и реальной проблемы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9908438" y="4082877"/>
            <a:ext cx="2127295" cy="9954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Мир индивидуума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социума,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и науки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8233338" y="1537144"/>
            <a:ext cx="1660137" cy="4535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Типы текста</a:t>
            </a:r>
          </a:p>
        </p:txBody>
      </p:sp>
      <p:sp>
        <p:nvSpPr>
          <p:cNvPr id="47" name="Овал 46"/>
          <p:cNvSpPr/>
          <p:nvPr/>
        </p:nvSpPr>
        <p:spPr>
          <a:xfrm>
            <a:off x="3931206" y="3650370"/>
            <a:ext cx="3083631" cy="2905326"/>
          </a:xfrm>
          <a:prstGeom prst="ellipse">
            <a:avLst/>
          </a:prstGeom>
          <a:solidFill>
            <a:srgbClr val="ED7D31">
              <a:alpha val="88000"/>
            </a:srgbClr>
          </a:solidFill>
          <a:ln w="25400">
            <a:solidFill>
              <a:srgbClr val="ED7D3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61" name="Прямоугольник 60"/>
          <p:cNvSpPr/>
          <p:nvPr/>
        </p:nvSpPr>
        <p:spPr>
          <a:xfrm>
            <a:off x="3979324" y="4779868"/>
            <a:ext cx="2737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Компетентностная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модель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04438" y="4212850"/>
            <a:ext cx="167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БЛОК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ЗАДАНИЙ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9109" y="6136062"/>
            <a:ext cx="281826" cy="22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935" y="6170055"/>
            <a:ext cx="2830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Естественно–научная грамотность</a:t>
            </a:r>
            <a:endParaRPr lang="ru-RU" sz="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9109" y="6406912"/>
            <a:ext cx="281826" cy="222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9110" y="5870444"/>
            <a:ext cx="281826" cy="21576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4672" y="5886822"/>
            <a:ext cx="2830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грамотность</a:t>
            </a:r>
            <a:endParaRPr lang="ru-RU" sz="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934" y="6406911"/>
            <a:ext cx="2830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 грамотность</a:t>
            </a:r>
            <a:endParaRPr lang="ru-RU" sz="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chemeClr val="tx2"/>
                </a:solidFill>
              </a:rPr>
              <a:pPr/>
              <a:t>10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3" y="6651116"/>
            <a:ext cx="231359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F409373-9A5B-44C8-816B-3CD4935B5D87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89537" y="340218"/>
            <a:ext cx="109386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Формируем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ункциональную грамотность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Подзаголовок 2"/>
          <p:cNvSpPr txBox="1">
            <a:spLocks/>
          </p:cNvSpPr>
          <p:nvPr/>
        </p:nvSpPr>
        <p:spPr>
          <a:xfrm>
            <a:off x="483215" y="2951248"/>
            <a:ext cx="6089316" cy="260071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создание учебных ситуаций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инициирующих  учебную деятельность  учащихся, мотивирующих их на учебную деятельность и  проясняющих смыслы этой деятельности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учение в общении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или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учебное сотрудничество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задания на работу в парах и малых группах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поисковая активность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задания поискового характера, учебные исследования, проекты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оценочная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самостоятельность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школьников, задания на само-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взаимооценку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приобретение опыта </a:t>
            </a: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кейсы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ролевые игры,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диспуты, требующие разрешения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проблем,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принятия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решений,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позитивного поведения</a:t>
            </a:r>
            <a:endParaRPr lang="ru-RU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83215" y="1667221"/>
            <a:ext cx="5934677" cy="7284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Эффективные педагогические практики: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66562" name="Picture 2" descr="http://www.tutor4life.com/wp-content/uploads/2014/09/bigstock-Teacher-Giving-Personal-Instru-3917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88" y="1667221"/>
            <a:ext cx="3093244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https://d2ikzglg0h-flywheel.netdna-ssl.com/wp-content/uploads/2019/06/misio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88" y="4449925"/>
            <a:ext cx="3093244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s://versiya.info/uploads/posts/2018-08/1533101005_y3wxit1ur8dc6xgyykmfmokbd6xgyykmfmok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9391" y="3251647"/>
            <a:ext cx="3093244" cy="213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0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24" y="3968678"/>
            <a:ext cx="1698454" cy="234226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26" y="2212552"/>
            <a:ext cx="2266748" cy="3057800"/>
          </a:xfrm>
          <a:prstGeom prst="rect">
            <a:avLst/>
          </a:prstGeom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6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37546" y="205617"/>
            <a:ext cx="10363967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Серия «ФГОС: Оценка образовательных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достижений»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3215" y="1597572"/>
            <a:ext cx="10385290" cy="7284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под рук. Г.С. Ковалевой, кандидата педагогических наук, руководителя Центра оценки качества образования Института стратегии развития образования Российской академии наук, эксперта международного класса </a:t>
            </a:r>
          </a:p>
        </p:txBody>
      </p:sp>
      <p:sp>
        <p:nvSpPr>
          <p:cNvPr id="42" name="Содержимое 17"/>
          <p:cNvSpPr txBox="1">
            <a:spLocks/>
          </p:cNvSpPr>
          <p:nvPr/>
        </p:nvSpPr>
        <p:spPr>
          <a:xfrm>
            <a:off x="6632337" y="2535798"/>
            <a:ext cx="4236168" cy="3706575"/>
          </a:xfrm>
          <a:prstGeom prst="rect">
            <a:avLst/>
          </a:prstGeom>
        </p:spPr>
        <p:txBody>
          <a:bodyPr vert="horz" lIns="42844" tIns="42844" rIns="42844" bIns="4284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читательской грамотности 5 – 9 классы.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варианта тестов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в каждом из которых даются тексты по 4 предметным областям (математике, русскому языку,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естественно-научным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предметам и общественно-научным предметам) с заданиями к ним.</a:t>
            </a:r>
          </a:p>
          <a:p>
            <a:pPr marL="285750" indent="-285750" algn="l">
              <a:spcAft>
                <a:spcPts val="60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Для проведения </a:t>
            </a: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внутришкольного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мониторинга в 5 – 9 классах:</a:t>
            </a:r>
          </a:p>
          <a:p>
            <a:pPr marL="2857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ежегодно,</a:t>
            </a:r>
          </a:p>
          <a:p>
            <a:pPr marL="2857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 раза в год (входная и итоговая диагностика),</a:t>
            </a:r>
          </a:p>
          <a:p>
            <a:pPr marL="285750" lvl="1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четвертям с изменением предметной области.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87" y="2379543"/>
            <a:ext cx="1725695" cy="237991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" name="Picture 15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30" y="3844183"/>
            <a:ext cx="1768537" cy="249919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60" y="2379543"/>
            <a:ext cx="1619559" cy="25384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73" y="3844183"/>
            <a:ext cx="1596983" cy="2499190"/>
          </a:xfrm>
          <a:prstGeom prst="rect">
            <a:avLst/>
          </a:prstGeom>
        </p:spPr>
      </p:pic>
      <p:sp>
        <p:nvSpPr>
          <p:cNvPr id="2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CB9B150-16F9-4654-A9FF-3F04349E5D0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5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FC2986-4132-4116-842E-EB7D4972ED67}"/>
              </a:ext>
            </a:extLst>
          </p:cNvPr>
          <p:cNvSpPr txBox="1"/>
          <p:nvPr/>
        </p:nvSpPr>
        <p:spPr>
          <a:xfrm>
            <a:off x="483215" y="1441364"/>
            <a:ext cx="10527505" cy="64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r>
              <a:rPr lang="ru-RU" dirty="0"/>
              <a:t>Функциональная грамотность. Тренажеры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201" y="180576"/>
            <a:ext cx="9286612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Серия «Функциональная Грамотность. </a:t>
            </a:r>
            <a:endParaRPr lang="ru-RU" sz="3200" b="1" spc="-40" dirty="0" smtClean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Тренажёры»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374692A-A8C8-433A-BF11-7C8E8130BB59}"/>
              </a:ext>
            </a:extLst>
          </p:cNvPr>
          <p:cNvSpPr/>
          <p:nvPr/>
        </p:nvSpPr>
        <p:spPr>
          <a:xfrm>
            <a:off x="8376988" y="2980096"/>
            <a:ext cx="2617806" cy="115416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Живые системы. 7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классы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Науки о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Земле и Вселенной. 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7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классы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Физические системы. 7-9 классы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391658" y="2188359"/>
            <a:ext cx="2619062" cy="648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Готовятся к </a:t>
            </a:r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печати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декабре 2019 </a:t>
            </a:r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0" y="2299448"/>
            <a:ext cx="2437674" cy="341274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40" name="Содержимое 17"/>
          <p:cNvSpPr txBox="1">
            <a:spLocks/>
          </p:cNvSpPr>
          <p:nvPr/>
        </p:nvSpPr>
        <p:spPr>
          <a:xfrm>
            <a:off x="3016103" y="2256237"/>
            <a:ext cx="4936636" cy="2828193"/>
          </a:xfrm>
          <a:prstGeom prst="rect">
            <a:avLst/>
          </a:prstGeom>
        </p:spPr>
        <p:txBody>
          <a:bodyPr vert="horz" lIns="42844" tIns="42844" rIns="42844" bIns="4284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algn="l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 разнообразные практико-ориентированные задания, позволяющие школьникам подготовиться к участию в международных исследованиях качества образования. Приведены примеры их решений и ответы. </a:t>
            </a:r>
          </a:p>
          <a:p>
            <a:pPr algn="l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образования.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374692A-A8C8-433A-BF11-7C8E8130BB59}"/>
              </a:ext>
            </a:extLst>
          </p:cNvPr>
          <p:cNvSpPr/>
          <p:nvPr/>
        </p:nvSpPr>
        <p:spPr>
          <a:xfrm>
            <a:off x="8422373" y="5029636"/>
            <a:ext cx="2619062" cy="107721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поисках финансового равновесия. 6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 классы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Многомерное чтение. 6-8 классы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22373" y="4271343"/>
            <a:ext cx="2619062" cy="648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Готовятся к </a:t>
            </a:r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печати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начале 2020</a:t>
            </a:r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6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16821" y="482264"/>
            <a:ext cx="9641438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Финансовая грамотность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72560" y="4683770"/>
            <a:ext cx="4432564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069299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Состав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УМК: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  <a:p>
            <a:pPr marL="180000" indent="-180000" defTabSz="1069299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Учебник </a:t>
            </a:r>
          </a:p>
          <a:p>
            <a:pPr marL="180000" indent="-180000" defTabSz="1069299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Рабочая тетрадь </a:t>
            </a:r>
          </a:p>
          <a:p>
            <a:pPr marL="180000" indent="-180000" defTabSz="1069299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Методические рекомендации </a:t>
            </a:r>
          </a:p>
          <a:p>
            <a:pPr marL="180000" indent="-180000" defTabSz="1069299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Электронная форма учебника </a:t>
            </a:r>
          </a:p>
        </p:txBody>
      </p:sp>
      <p:pic>
        <p:nvPicPr>
          <p:cNvPr id="28" name="Picture 4" descr="https://www.prosv.ru/_data/umk/541/e-versiy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4792" r="3954" b="8585"/>
          <a:stretch/>
        </p:blipFill>
        <p:spPr bwMode="auto">
          <a:xfrm>
            <a:off x="8710958" y="2179948"/>
            <a:ext cx="2372968" cy="145768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1" y="2209475"/>
            <a:ext cx="2894693" cy="387206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3AF0E4-C89C-4590-9120-B36716DBE064}"/>
              </a:ext>
            </a:extLst>
          </p:cNvPr>
          <p:cNvSpPr txBox="1"/>
          <p:nvPr/>
        </p:nvSpPr>
        <p:spPr>
          <a:xfrm>
            <a:off x="493611" y="1353946"/>
            <a:ext cx="10472174" cy="7173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r>
              <a:rPr lang="ru-RU" sz="1400" dirty="0" smtClean="0">
                <a:sym typeface="Arial"/>
              </a:rPr>
              <a:t>Главная </a:t>
            </a:r>
            <a:r>
              <a:rPr lang="ru-RU" sz="1400" dirty="0">
                <a:sym typeface="Arial"/>
              </a:rPr>
              <a:t>задача курса — научить критически оценивать финансовые предложения с учетом их преимуществ и недостатков и делать осознанный выбор для достижения личных финансовых </a:t>
            </a:r>
            <a:r>
              <a:rPr lang="ru-RU" sz="1400" dirty="0" smtClean="0">
                <a:sym typeface="Arial"/>
              </a:rPr>
              <a:t>целей</a:t>
            </a:r>
            <a:endParaRPr lang="ru-RU" sz="1400" dirty="0">
              <a:sym typeface="Arial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666725" y="2199453"/>
            <a:ext cx="50442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Простым и ясным языком освещает вопросы: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Личное финансовое планирование, расходы и доходы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семьи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сохранить и преумножить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сбережения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Кредитование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возможные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риски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Мобильные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платежи и защита от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мошенников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Страхование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Налоги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Пенсия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Защита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 финансовых махинаций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526558" y="3768046"/>
            <a:ext cx="32634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Может использоваться</a:t>
            </a:r>
          </a:p>
          <a:p>
            <a:pPr marL="180975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уроках, во внеурочной деятельности, в системе дополнительного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00028" y="4989444"/>
            <a:ext cx="2073041" cy="433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№ ФПУ 1.3.6.2.1.1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9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36562" y="473293"/>
            <a:ext cx="9440454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Серия «Задачники»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2D9AC4-09ED-41C8-9B7E-ABA991EBB706}"/>
              </a:ext>
            </a:extLst>
          </p:cNvPr>
          <p:cNvSpPr txBox="1"/>
          <p:nvPr/>
        </p:nvSpPr>
        <p:spPr>
          <a:xfrm>
            <a:off x="436562" y="1451628"/>
            <a:ext cx="10432844" cy="64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r>
              <a:rPr lang="ru-RU" dirty="0"/>
              <a:t>Функциональная грамотность. Задачники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0" y="2488945"/>
            <a:ext cx="1681200" cy="226800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1733" r="5391" b="3923"/>
          <a:stretch/>
        </p:blipFill>
        <p:spPr bwMode="auto">
          <a:xfrm>
            <a:off x="1345542" y="3673374"/>
            <a:ext cx="1762371" cy="226765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3565584" y="2131253"/>
            <a:ext cx="490227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Многофункциональные задачники: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позволят учащимся существенно повысить уровень своей функциональной грамотности,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 разнообразные тренировочные и проверочные задания и упражнения для текущего и итогового контроля знаний, а также творческие задания, позволяющие углубить знания по различным предметным областям и расширить кругозор,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образования.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14" y="2314146"/>
            <a:ext cx="1681200" cy="226799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</p:pic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AE9C929-47DA-4A70-A58F-FB9DE16F1F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87" y="3761273"/>
            <a:ext cx="1681200" cy="226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2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36562" y="255926"/>
            <a:ext cx="9734154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Серия «Функциональная грамотность.</a:t>
            </a:r>
          </a:p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Учимся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жизни» 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2D9AC4-09ED-41C8-9B7E-ABA991EBB706}"/>
              </a:ext>
            </a:extLst>
          </p:cNvPr>
          <p:cNvSpPr txBox="1"/>
          <p:nvPr/>
        </p:nvSpPr>
        <p:spPr>
          <a:xfrm>
            <a:off x="436562" y="1414362"/>
            <a:ext cx="10411314" cy="64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r>
              <a:rPr lang="ru-RU" dirty="0" smtClean="0"/>
              <a:t>Сборники эталонных изданий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610518" y="2371327"/>
            <a:ext cx="735526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Предназначены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оценки всех аспектов функциональной грамотности, которые изучаются в международном сравнительном исследовании PISA.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обучающие и тренировочные задания, охватывающие все содержательные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компетентностые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аспекты оценки функциональной грамотности по каждой из областей. Приводятся развернутые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ситуаций.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Могут быть использованы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обучающих целях педагогами на уроках и во внеурочной деятельности, а также администрацией школы для организации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внутришкольного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мониторинга по оценке функциональной грамотности учащихся 5 и 7 классов.</a:t>
            </a:r>
          </a:p>
          <a:p>
            <a:pPr>
              <a:spcBef>
                <a:spcPts val="1200"/>
              </a:spcBef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7" y="2624788"/>
            <a:ext cx="2073041" cy="292921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30627" y="5776152"/>
            <a:ext cx="2073041" cy="648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Готовятся к </a:t>
            </a:r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печати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декабре 2019 </a:t>
            </a:r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0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2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7941" y="310275"/>
            <a:ext cx="11167069" cy="1452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функциональной грамотности</a:t>
            </a:r>
          </a:p>
          <a:p>
            <a:pPr>
              <a:lnSpc>
                <a:spcPct val="100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образовательной организации</a:t>
            </a:r>
          </a:p>
          <a:p>
            <a:pPr>
              <a:lnSpc>
                <a:spcPct val="95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-9236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2151" y="1858170"/>
            <a:ext cx="2872535" cy="12226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Административная деятельность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78898" y="1465162"/>
            <a:ext cx="7309178" cy="22805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spcBef>
                <a:spcPct val="0"/>
              </a:spcBef>
              <a:defRPr/>
            </a:pPr>
            <a:endParaRPr lang="en-US" sz="1100" dirty="0" smtClean="0">
              <a:latin typeface="Open Sans Light" panose="020B03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ru-RU" sz="1100" dirty="0" smtClean="0">
                <a:solidFill>
                  <a:schemeClr val="bg1"/>
                </a:solidFill>
              </a:rPr>
              <a:t>1. Внесение </a:t>
            </a:r>
            <a:r>
              <a:rPr lang="ru-RU" sz="1100" dirty="0">
                <a:solidFill>
                  <a:schemeClr val="bg1"/>
                </a:solidFill>
              </a:rPr>
              <a:t>изменений в основную образовательную </a:t>
            </a:r>
            <a:r>
              <a:rPr lang="ru-RU" sz="1100" dirty="0" smtClean="0">
                <a:solidFill>
                  <a:schemeClr val="bg1"/>
                </a:solidFill>
              </a:rPr>
              <a:t>программу: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100" b="0" dirty="0">
                <a:solidFill>
                  <a:schemeClr val="bg1"/>
                </a:solidFill>
              </a:rPr>
              <a:t>Целевой раздел: планируемые результаты и система оценки их </a:t>
            </a:r>
            <a:r>
              <a:rPr lang="ru-RU" sz="1100" b="0" dirty="0" smtClean="0">
                <a:solidFill>
                  <a:schemeClr val="bg1"/>
                </a:solidFill>
              </a:rPr>
              <a:t>достижения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bg1"/>
                </a:solidFill>
              </a:rPr>
              <a:t>Содержательный </a:t>
            </a:r>
            <a:r>
              <a:rPr lang="ru-RU" sz="1100" b="0" dirty="0">
                <a:solidFill>
                  <a:schemeClr val="bg1"/>
                </a:solidFill>
              </a:rPr>
              <a:t>раздел: корректировка программ учебных курсов, в том числе </a:t>
            </a:r>
            <a:r>
              <a:rPr lang="ru-RU" sz="1100" b="0" dirty="0" smtClean="0">
                <a:solidFill>
                  <a:schemeClr val="bg1"/>
                </a:solidFill>
              </a:rPr>
              <a:t>интегрированных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100" b="0" dirty="0" smtClean="0">
                <a:solidFill>
                  <a:schemeClr val="bg1"/>
                </a:solidFill>
              </a:rPr>
              <a:t>Организационный</a:t>
            </a:r>
            <a:r>
              <a:rPr lang="ru-RU" sz="1100" b="0" dirty="0">
                <a:solidFill>
                  <a:schemeClr val="bg1"/>
                </a:solidFill>
              </a:rPr>
              <a:t>: включение соответствующих курсов в часть учебного плана, формируемую участниками образовательных отношений, в план внеурочной деятельности </a:t>
            </a:r>
            <a:endParaRPr lang="ru-RU" sz="11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100" b="0" dirty="0">
              <a:solidFill>
                <a:schemeClr val="bg1"/>
              </a:solidFill>
            </a:endParaRPr>
          </a:p>
          <a:p>
            <a:pPr algn="l"/>
            <a:r>
              <a:rPr lang="ru-RU" sz="1100" dirty="0" smtClean="0">
                <a:solidFill>
                  <a:schemeClr val="bg1"/>
                </a:solidFill>
              </a:rPr>
              <a:t>2. Включение </a:t>
            </a:r>
            <a:r>
              <a:rPr lang="ru-RU" sz="1100" dirty="0">
                <a:solidFill>
                  <a:schemeClr val="bg1"/>
                </a:solidFill>
              </a:rPr>
              <a:t>в план методической работы образовательной организации серии семинаров-практикумов, направленных на совместную работу всего педагогического коллектива по формированию функциональной грамотности.</a:t>
            </a:r>
          </a:p>
          <a:p>
            <a:pPr algn="l"/>
            <a:endParaRPr lang="ru-RU" sz="1100" dirty="0" smtClean="0">
              <a:solidFill>
                <a:schemeClr val="bg1"/>
              </a:solidFill>
            </a:endParaRPr>
          </a:p>
          <a:p>
            <a:pPr algn="l"/>
            <a:r>
              <a:rPr lang="ru-RU" sz="1100" dirty="0" smtClean="0">
                <a:solidFill>
                  <a:schemeClr val="bg1"/>
                </a:solidFill>
              </a:rPr>
              <a:t>3. Проведение </a:t>
            </a:r>
            <a:r>
              <a:rPr lang="ru-RU" sz="1100" dirty="0" err="1">
                <a:solidFill>
                  <a:schemeClr val="bg1"/>
                </a:solidFill>
              </a:rPr>
              <a:t>внутришкольного</a:t>
            </a:r>
            <a:r>
              <a:rPr lang="ru-RU" sz="1100" dirty="0">
                <a:solidFill>
                  <a:schemeClr val="bg1"/>
                </a:solidFill>
              </a:rPr>
              <a:t> мониторинга </a:t>
            </a:r>
            <a:r>
              <a:rPr lang="ru-RU" sz="1100" dirty="0" err="1">
                <a:solidFill>
                  <a:schemeClr val="bg1"/>
                </a:solidFill>
              </a:rPr>
              <a:t>сформированности</a:t>
            </a:r>
            <a:r>
              <a:rPr lang="ru-RU" sz="1100" dirty="0">
                <a:solidFill>
                  <a:schemeClr val="bg1"/>
                </a:solidFill>
              </a:rPr>
              <a:t> функциональной грамотности учащихся с 5 по 9 класс.</a:t>
            </a:r>
          </a:p>
          <a:p>
            <a:pPr lvl="0">
              <a:spcBef>
                <a:spcPct val="0"/>
              </a:spcBef>
              <a:defRPr/>
            </a:pPr>
            <a:endParaRPr lang="ru-RU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742150" y="3892195"/>
            <a:ext cx="2872535" cy="57629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Урочная деятельность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2150" y="4930845"/>
            <a:ext cx="2872535" cy="7917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Внеурочная </a:t>
            </a:r>
            <a:r>
              <a:rPr 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деятельность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78898" y="3879266"/>
            <a:ext cx="7309178" cy="5734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100" dirty="0" smtClean="0">
                <a:solidFill>
                  <a:schemeClr val="bg1"/>
                </a:solidFill>
              </a:rPr>
              <a:t>1. Решение </a:t>
            </a:r>
            <a:r>
              <a:rPr lang="ru-RU" sz="1100" dirty="0">
                <a:solidFill>
                  <a:schemeClr val="bg1"/>
                </a:solidFill>
              </a:rPr>
              <a:t>контекстных задач в рамках уроков по всем предметам учебного плана.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03653" y="4586232"/>
            <a:ext cx="7301486" cy="145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100" dirty="0" smtClean="0">
                <a:solidFill>
                  <a:schemeClr val="bg1"/>
                </a:solidFill>
              </a:rPr>
              <a:t>1. Проектно-исследовательская </a:t>
            </a:r>
            <a:r>
              <a:rPr lang="ru-RU" sz="1100" dirty="0">
                <a:solidFill>
                  <a:schemeClr val="bg1"/>
                </a:solidFill>
              </a:rPr>
              <a:t>работа обучающихся с активным использованием </a:t>
            </a:r>
            <a:r>
              <a:rPr lang="ru-RU" sz="1100" dirty="0" err="1">
                <a:solidFill>
                  <a:schemeClr val="bg1"/>
                </a:solidFill>
              </a:rPr>
              <a:t>метапредметных</a:t>
            </a:r>
            <a:r>
              <a:rPr lang="ru-RU" sz="1100" dirty="0">
                <a:solidFill>
                  <a:schemeClr val="bg1"/>
                </a:solidFill>
              </a:rPr>
              <a:t> и </a:t>
            </a:r>
            <a:r>
              <a:rPr lang="ru-RU" sz="1100" dirty="0" err="1">
                <a:solidFill>
                  <a:schemeClr val="bg1"/>
                </a:solidFill>
              </a:rPr>
              <a:t>межпредметных</a:t>
            </a:r>
            <a:r>
              <a:rPr lang="ru-RU" sz="1100" dirty="0">
                <a:solidFill>
                  <a:schemeClr val="bg1"/>
                </a:solidFill>
              </a:rPr>
              <a:t> проектов и исследований. </a:t>
            </a:r>
          </a:p>
          <a:p>
            <a:pPr algn="l">
              <a:defRPr/>
            </a:pPr>
            <a:endParaRPr lang="ru-RU" sz="1100" dirty="0" smtClean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2. </a:t>
            </a:r>
            <a:r>
              <a:rPr lang="ru-RU" sz="1100" dirty="0">
                <a:solidFill>
                  <a:schemeClr val="bg1"/>
                </a:solidFill>
              </a:rPr>
              <a:t>Включение в план внеурочной деятельности образовательной организации  образовательных событий, направленных на совместную работу всего педагогического коллектива по формированию функциональной грамотности (</a:t>
            </a:r>
            <a:r>
              <a:rPr lang="ru-RU" sz="1100" dirty="0" err="1">
                <a:solidFill>
                  <a:schemeClr val="bg1"/>
                </a:solidFill>
              </a:rPr>
              <a:t>межпредметные</a:t>
            </a:r>
            <a:r>
              <a:rPr lang="ru-RU" sz="1100" dirty="0">
                <a:solidFill>
                  <a:schemeClr val="bg1"/>
                </a:solidFill>
              </a:rPr>
              <a:t> недели, учебно-исследовательские конференции, </a:t>
            </a:r>
            <a:r>
              <a:rPr lang="ru-RU" sz="1100" dirty="0" err="1">
                <a:solidFill>
                  <a:schemeClr val="bg1"/>
                </a:solidFill>
              </a:rPr>
              <a:t>межпредметные</a:t>
            </a:r>
            <a:r>
              <a:rPr lang="ru-RU" sz="1100" dirty="0">
                <a:solidFill>
                  <a:schemeClr val="bg1"/>
                </a:solidFill>
              </a:rPr>
              <a:t> марафоны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 т.д.).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715678" y="6273125"/>
            <a:ext cx="8705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Закупка учебных пособий возможна в соответствии со статьей 35 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1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Федерального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закона от 29.12.2012 № 273-ФЗ «Об образовании в Российской Федерации»</a:t>
            </a: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880757" y="5714562"/>
            <a:ext cx="1597381" cy="64178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57211" y="3080794"/>
            <a:ext cx="0" cy="81140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57211" y="4468488"/>
            <a:ext cx="0" cy="46235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7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2309" y="484276"/>
            <a:ext cx="10502068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 в контексте ФГОС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2D9AC4-09ED-41C8-9B7E-ABA991EBB706}"/>
              </a:ext>
            </a:extLst>
          </p:cNvPr>
          <p:cNvSpPr txBox="1"/>
          <p:nvPr/>
        </p:nvSpPr>
        <p:spPr>
          <a:xfrm>
            <a:off x="436562" y="1530001"/>
            <a:ext cx="10919983" cy="6671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r>
              <a:rPr lang="ru-RU" dirty="0" smtClean="0"/>
              <a:t>Существующие </a:t>
            </a:r>
            <a:r>
              <a:rPr lang="ru-RU" dirty="0"/>
              <a:t>федеральные нормативные документы включают задачу формирования функциональной </a:t>
            </a:r>
            <a:r>
              <a:rPr lang="ru-RU" dirty="0" smtClean="0"/>
              <a:t>грамотности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038067" y="2915535"/>
            <a:ext cx="9348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ФГОС начального общего, основного общего и среднего общего образования 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Приказы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Минобрнауки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РФ №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373 от 06.10.2009; № 1897 от 17.12.2010; № 413 от 17.05.2012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3735" name="Picture 7" descr="http://gosmera.ru/upload/files/images/SE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1" y="2615297"/>
            <a:ext cx="640973" cy="8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2038067" y="4181366"/>
            <a:ext cx="93287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Примерные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образовательные программы начального, основного и среднего общего образования (одобрены решением федерального учебно-методического объединения по общему образованию протокол от 8 апреля 2015 г. № 1/15, протокол  от 28 июня 2016 г. № 2/16-з)</a:t>
            </a:r>
          </a:p>
        </p:txBody>
      </p:sp>
      <p:pic>
        <p:nvPicPr>
          <p:cNvPr id="55" name="Picture 7" descr="http://gosmera.ru/upload/files/images/SE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28" y="4148415"/>
            <a:ext cx="640973" cy="8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5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12633" y="223054"/>
            <a:ext cx="10502068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 в контексте национального проекта «Образование»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2D9AC4-09ED-41C8-9B7E-ABA991EBB706}"/>
              </a:ext>
            </a:extLst>
          </p:cNvPr>
          <p:cNvSpPr txBox="1"/>
          <p:nvPr/>
        </p:nvSpPr>
        <p:spPr>
          <a:xfrm>
            <a:off x="512633" y="1530001"/>
            <a:ext cx="10474681" cy="9458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endParaRPr lang="ru-RU" dirty="0"/>
          </a:p>
          <a:p>
            <a:pPr marL="0"/>
            <a:r>
              <a:rPr lang="ru-RU" dirty="0"/>
              <a:t>Формируя функциональную грамотность обучающихся, мы решаем задачи стратегического развития Российской Федерации:</a:t>
            </a:r>
          </a:p>
          <a:p>
            <a:pPr marL="0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572052" y="2643029"/>
            <a:ext cx="5356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усиление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позиций Российской Федерации в глобальной конкуренции  путем развития человеческого потенциала как основного фактора экономического развития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технологическое первенство на мировой арене, усиление роли инноваций в социально-экономическом развитии.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0627" y="6039901"/>
            <a:ext cx="11839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Функциональная грамотность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основа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жизненной и профессиональной успешности выпускников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935903" y="2464319"/>
            <a:ext cx="5051411" cy="3408356"/>
            <a:chOff x="5939303" y="983978"/>
            <a:chExt cx="6184815" cy="4116026"/>
          </a:xfrm>
        </p:grpSpPr>
        <p:pic>
          <p:nvPicPr>
            <p:cNvPr id="62" name="Picture 18" descr="https://static.tildacdn.com/tild6239-3135-4666-b532-343761643437/karta-mi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64" y="983978"/>
              <a:ext cx="6170954" cy="411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303" y="2934536"/>
              <a:ext cx="285484" cy="355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2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4967" y="408729"/>
            <a:ext cx="938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НАЦИОНАЛЬНЫЙ ПРОЕКТ 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2389" y="5757534"/>
            <a:ext cx="4621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Сроки реализации: 01.01.2019 - 31.12.2024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2389" y="2036745"/>
            <a:ext cx="64583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Национальный проект «Образование»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– это инициатива, направленная на достижение двух ключевых </a:t>
            </a:r>
            <a:r>
              <a: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целей*. 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обеспечение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 </a:t>
            </a:r>
          </a:p>
          <a:p>
            <a:endParaRPr lang="en-US" sz="1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воспитание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6407" y="6596922"/>
            <a:ext cx="156324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  <a:hlinkClick r:id="rId7"/>
              </a:rPr>
              <a:t>*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hlinkClick r:id="rId7"/>
              </a:rPr>
              <a:t>https://edu.gov.ru/national-project/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pic>
        <p:nvPicPr>
          <p:cNvPr id="63546" name="Picture 58" descr="base-val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32" y="1324864"/>
            <a:ext cx="2792599" cy="16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1073251" y="2857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548" name="Picture 60" descr="base-valu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74" y="3107805"/>
            <a:ext cx="2694160" cy="15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50" name="Picture 62" descr="base-valu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456" y="4841901"/>
            <a:ext cx="2686840" cy="15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3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D3B4AB-2944-4CB8-974F-92CE170CCDE7}"/>
              </a:ext>
            </a:extLst>
          </p:cNvPr>
          <p:cNvSpPr/>
          <p:nvPr/>
        </p:nvSpPr>
        <p:spPr>
          <a:xfrm rot="10800000">
            <a:off x="7144969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1DBF65-A5EE-42BD-A8DA-21D7B69EA723}"/>
              </a:ext>
            </a:extLst>
          </p:cNvPr>
          <p:cNvSpPr txBox="1"/>
          <p:nvPr/>
        </p:nvSpPr>
        <p:spPr>
          <a:xfrm>
            <a:off x="223936" y="631285"/>
            <a:ext cx="6921034" cy="1403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предложение</a:t>
            </a:r>
          </a:p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Группы компаний «Просвещение»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4019" y="3832267"/>
            <a:ext cx="3430368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Курсы повышения квалификации педагогических работников от Академии «Просвещение»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592578" y="1225597"/>
            <a:ext cx="3520904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системы методической поддержки педагогов </a:t>
            </a:r>
            <a:r>
              <a:rPr lang="ru-RU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Группой компаний «Просвещение»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48C6D04-AF65-4200-984F-141429971FDF}"/>
              </a:ext>
            </a:extLst>
          </p:cNvPr>
          <p:cNvSpPr/>
          <p:nvPr/>
        </p:nvSpPr>
        <p:spPr>
          <a:xfrm>
            <a:off x="7549827" y="1630252"/>
            <a:ext cx="728340" cy="728336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endParaRPr lang="ru-RU" sz="2800" dirty="0">
              <a:solidFill>
                <a:schemeClr val="bg1">
                  <a:lumMod val="8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566406" y="2448200"/>
            <a:ext cx="3573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мастер-классы и педагогические мастерские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научно-практические сессии по обмену и тиражированию опыта</a:t>
            </a:r>
          </a:p>
        </p:txBody>
      </p:sp>
      <p:pic>
        <p:nvPicPr>
          <p:cNvPr id="55" name="Рисунок 54" descr="Отзыв заказчика">
            <a:extLst>
              <a:ext uri="{FF2B5EF4-FFF2-40B4-BE49-F238E27FC236}">
                <a16:creationId xmlns:a16="http://schemas.microsoft.com/office/drawing/2014/main" id="{DF1AC323-3F64-4719-BA68-02DA6FB42D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743826" y="1801978"/>
            <a:ext cx="400737" cy="40073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592884" y="3931744"/>
            <a:ext cx="728340" cy="728336"/>
            <a:chOff x="7580025" y="4295912"/>
            <a:chExt cx="728340" cy="72833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65D30833-B574-4D1C-84C1-EFEF154FB176}"/>
                </a:ext>
              </a:extLst>
            </p:cNvPr>
            <p:cNvSpPr/>
            <p:nvPr/>
          </p:nvSpPr>
          <p:spPr>
            <a:xfrm>
              <a:off x="7580025" y="4295912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57" name="Рисунок 56" descr="Профессор">
              <a:extLst>
                <a:ext uri="{FF2B5EF4-FFF2-40B4-BE49-F238E27FC236}">
                  <a16:creationId xmlns:a16="http://schemas.microsoft.com/office/drawing/2014/main" id="{3579773E-1994-4EF6-87B2-0BFE8EF1C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7714242" y="4430128"/>
              <a:ext cx="459904" cy="45990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88377" y="2030777"/>
            <a:ext cx="2365918" cy="2259212"/>
            <a:chOff x="576953" y="1807568"/>
            <a:chExt cx="1781664" cy="1781664"/>
          </a:xfrm>
        </p:grpSpPr>
        <p:pic>
          <p:nvPicPr>
            <p:cNvPr id="46" name="Picture Placeholder 6">
              <a:extLst>
                <a:ext uri="{FF2B5EF4-FFF2-40B4-BE49-F238E27FC236}">
                  <a16:creationId xmlns:a16="http://schemas.microsoft.com/office/drawing/2014/main" id="{D5CF06A1-3E21-43E6-96A2-E92C80299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3" r="16113"/>
            <a:stretch/>
          </p:blipFill>
          <p:spPr>
            <a:xfrm>
              <a:off x="576953" y="1807568"/>
              <a:ext cx="1781664" cy="1781664"/>
            </a:xfrm>
            <a:prstGeom prst="ellipse">
              <a:avLst/>
            </a:prstGeom>
          </p:spPr>
        </p:pic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991C8B54-88FB-4F09-AE1C-FC33EA7226B2}"/>
                </a:ext>
              </a:extLst>
            </p:cNvPr>
            <p:cNvSpPr/>
            <p:nvPr/>
          </p:nvSpPr>
          <p:spPr>
            <a:xfrm>
              <a:off x="576953" y="1807568"/>
              <a:ext cx="1781664" cy="1781664"/>
            </a:xfrm>
            <a:prstGeom prst="ellipse">
              <a:avLst/>
            </a:prstGeom>
            <a:solidFill>
              <a:schemeClr val="tx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60719727"/>
              </p:ext>
            </p:extLst>
          </p:nvPr>
        </p:nvGraphicFramePr>
        <p:xfrm>
          <a:off x="2543847" y="1323991"/>
          <a:ext cx="5643158" cy="3712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80651406"/>
              </p:ext>
            </p:extLst>
          </p:nvPr>
        </p:nvGraphicFramePr>
        <p:xfrm>
          <a:off x="1580972" y="2413440"/>
          <a:ext cx="8822033" cy="475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chemeClr val="bg1"/>
                </a:solidFill>
              </a:rPr>
              <a:pPr/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029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Сервисы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педагогов на сайте</a:t>
            </a:r>
            <a:b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Группы компаний «Просвещение»</a:t>
            </a:r>
            <a:r>
              <a:rPr lang="en-US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prosv.ru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0104558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0099577" y="666268"/>
            <a:ext cx="131166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10253987" y="666268"/>
            <a:ext cx="89658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10368549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0517978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0778649" y="666268"/>
            <a:ext cx="89658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0893211" y="666268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1216974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11368063" y="666268"/>
            <a:ext cx="131166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11519152" y="666268"/>
            <a:ext cx="92978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10735481" y="300997"/>
            <a:ext cx="240746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0" y="548203"/>
            <a:ext cx="9888209" cy="33206"/>
            <a:chOff x="0" y="548203"/>
            <a:chExt cx="9888209" cy="33206"/>
          </a:xfrm>
        </p:grpSpPr>
        <p:grpSp>
          <p:nvGrpSpPr>
            <p:cNvPr id="21" name="Группа 55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52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3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2" name="Группа 56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38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6" name="Группа 45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Группа 71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24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32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5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26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2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66" name="Подзаголовок 2"/>
          <p:cNvSpPr txBox="1">
            <a:spLocks/>
          </p:cNvSpPr>
          <p:nvPr/>
        </p:nvSpPr>
        <p:spPr>
          <a:xfrm>
            <a:off x="2798855" y="2862924"/>
            <a:ext cx="7330667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29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E188DD6-3492-479B-AF66-F48E9A8F543C}"/>
              </a:ext>
            </a:extLst>
          </p:cNvPr>
          <p:cNvSpPr txBox="1"/>
          <p:nvPr/>
        </p:nvSpPr>
        <p:spPr>
          <a:xfrm>
            <a:off x="268415" y="2427885"/>
            <a:ext cx="1347316" cy="6835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Каталог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188DD6-3492-479B-AF66-F48E9A8F543C}"/>
              </a:ext>
            </a:extLst>
          </p:cNvPr>
          <p:cNvSpPr txBox="1"/>
          <p:nvPr/>
        </p:nvSpPr>
        <p:spPr>
          <a:xfrm>
            <a:off x="1761080" y="2427764"/>
            <a:ext cx="1632546" cy="6836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Горячая линия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188DD6-3492-479B-AF66-F48E9A8F543C}"/>
              </a:ext>
            </a:extLst>
          </p:cNvPr>
          <p:cNvSpPr txBox="1"/>
          <p:nvPr/>
        </p:nvSpPr>
        <p:spPr>
          <a:xfrm>
            <a:off x="8861102" y="2445247"/>
            <a:ext cx="3007387" cy="66484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defRPr/>
            </a:pPr>
            <a:r>
              <a:rPr lang="ru-RU" dirty="0" smtClean="0"/>
              <a:t>Материалы </a:t>
            </a:r>
            <a:r>
              <a:rPr lang="ru-RU" dirty="0"/>
              <a:t>для подготовки к участию в международных исследованиях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2390" y="4098119"/>
            <a:ext cx="1719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catalog.prosv.ru</a:t>
            </a:r>
            <a:endParaRPr lang="ru-RU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" y="3343893"/>
            <a:ext cx="473619" cy="564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0215" y="4098119"/>
            <a:ext cx="1834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vopros</a:t>
            </a:r>
            <a:r>
              <a:rPr lang="ru-RU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u="sng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prosv</a:t>
            </a:r>
            <a:r>
              <a:rPr lang="ru-RU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u="sng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492" name="Picture 4" descr="ÐÐ°ÑÑÐ¸Ð½ÐºÐ¸ Ð¿Ð¾ Ð·Ð°Ð¿ÑÐ¾ÑÑ Ð³Ð¾ÑÑÑÐ°Ñ Ð»Ð¸Ð½Ð¸Ñ Ð·Ð½Ð°ÑÐ¾Ðº Ð² Ð¿Ð½Ð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19" y="3206049"/>
            <a:ext cx="965192" cy="68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7"/>
          <a:stretch/>
        </p:blipFill>
        <p:spPr>
          <a:xfrm>
            <a:off x="4191836" y="3237524"/>
            <a:ext cx="910413" cy="95213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AE188DD6-3492-479B-AF66-F48E9A8F543C}"/>
              </a:ext>
            </a:extLst>
          </p:cNvPr>
          <p:cNvSpPr txBox="1"/>
          <p:nvPr/>
        </p:nvSpPr>
        <p:spPr>
          <a:xfrm>
            <a:off x="3601810" y="2427764"/>
            <a:ext cx="1973331" cy="6836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Рабочие 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178950" y="4098119"/>
            <a:ext cx="936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prosv.ru</a:t>
            </a:r>
            <a:endParaRPr lang="ru-RU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0" name="Рисунок 2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93" y="4849533"/>
            <a:ext cx="1158252" cy="1158252"/>
          </a:xfrm>
          <a:prstGeom prst="rect">
            <a:avLst/>
          </a:prstGeom>
        </p:spPr>
      </p:pic>
      <p:sp>
        <p:nvSpPr>
          <p:cNvPr id="83" name="Прямоугольник 82"/>
          <p:cNvSpPr/>
          <p:nvPr/>
        </p:nvSpPr>
        <p:spPr>
          <a:xfrm>
            <a:off x="585119" y="617894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vopros@prosv.ru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4" name="Рисунок 2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87" y="4849533"/>
            <a:ext cx="1158252" cy="115825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114975" y="6162355"/>
            <a:ext cx="1480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shop.prosv.ru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187" y="4793656"/>
            <a:ext cx="1277713" cy="1277713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7338283" y="6127777"/>
            <a:ext cx="1777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academy.prosv.ru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4512" name="Прямоугольник 64511"/>
          <p:cNvSpPr/>
          <p:nvPr/>
        </p:nvSpPr>
        <p:spPr>
          <a:xfrm>
            <a:off x="9600143" y="4063581"/>
            <a:ext cx="136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pisa.prosv.ru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177149" y="4117984"/>
            <a:ext cx="2256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prosv.ru/</a:t>
            </a:r>
            <a:r>
              <a:rPr lang="en-US" u="sng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reklama</a:t>
            </a:r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ru-RU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E188DD6-3492-479B-AF66-F48E9A8F543C}"/>
              </a:ext>
            </a:extLst>
          </p:cNvPr>
          <p:cNvSpPr txBox="1"/>
          <p:nvPr/>
        </p:nvSpPr>
        <p:spPr>
          <a:xfrm>
            <a:off x="5781428" y="2445247"/>
            <a:ext cx="2988143" cy="66484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Презентации и </a:t>
            </a:r>
            <a:r>
              <a:rPr lang="ru-RU" dirty="0" smtClean="0">
                <a:solidFill>
                  <a:schemeClr val="bg1"/>
                </a:solidFill>
              </a:rPr>
              <a:t>рекламные материалы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90" name="Picture 2" descr="https://dabar.srce.hr/sites/default/files/field/image/2000px-gnome-x-office-presentation.svg_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41" y="3184773"/>
            <a:ext cx="1045315" cy="81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ÐÐ°ÑÑÐ¸Ð½ÐºÐ¸ Ð¿Ð¾ Ð·Ð°Ð¿ÑÐ¾ÑÑ Ð¸ÑÑÐ»ÐµÐ´Ð¾Ð²Ð°Ð½Ð¸Ñ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822" y="3275015"/>
            <a:ext cx="1423842" cy="80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48" name="Номер слайда 788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4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15" y="1424776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ЗА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ВНИМАНИЕ!</a:t>
            </a:r>
            <a:b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Подзаголовок 2"/>
          <p:cNvSpPr txBox="1">
            <a:spLocks/>
          </p:cNvSpPr>
          <p:nvPr/>
        </p:nvSpPr>
        <p:spPr>
          <a:xfrm>
            <a:off x="2798855" y="2862924"/>
            <a:ext cx="7330667" cy="2816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127473, Москва, ул.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Краснопролетарская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д.16, стр.3, подъезд 8, бизнес-центр «Новослободский»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Телефон: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 (495) 789-30-40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Факс: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 (495)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789-30-41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Сайт: 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prosv.ru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vopros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@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prosv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.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ru</a:t>
            </a: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9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9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9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Рисунок 2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4" y="3036445"/>
            <a:ext cx="1870014" cy="1870014"/>
          </a:xfrm>
          <a:prstGeom prst="rect">
            <a:avLst/>
          </a:prstGeom>
        </p:spPr>
      </p:pic>
      <p:sp>
        <p:nvSpPr>
          <p:cNvPr id="69" name="Заголовок 1"/>
          <p:cNvSpPr txBox="1">
            <a:spLocks/>
          </p:cNvSpPr>
          <p:nvPr/>
        </p:nvSpPr>
        <p:spPr bwMode="auto">
          <a:xfrm>
            <a:off x="215445" y="5667488"/>
            <a:ext cx="9007880" cy="74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8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96176" y="365162"/>
            <a:ext cx="11526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Единая система оценки качества образования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41">
            <a:extLst>
              <a:ext uri="{FF2B5EF4-FFF2-40B4-BE49-F238E27FC236}">
                <a16:creationId xmlns:a16="http://schemas.microsoft.com/office/drawing/2014/main" id="{6A11E227-FD05-4E16-8900-13031C87BF42}"/>
              </a:ext>
            </a:extLst>
          </p:cNvPr>
          <p:cNvSpPr txBox="1"/>
          <p:nvPr/>
        </p:nvSpPr>
        <p:spPr>
          <a:xfrm>
            <a:off x="8294430" y="5722484"/>
            <a:ext cx="291309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Международные исследования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57842" y="3196059"/>
            <a:ext cx="4136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Национальные исследования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качества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3825" y="3123579"/>
            <a:ext cx="1979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Государственная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итоговая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аттестация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1486" y="5495887"/>
            <a:ext cx="2091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Всероссийские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проверочные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4218" y="1282291"/>
            <a:ext cx="3850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Общероссийская оценка по модели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PISA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05299" y="6622611"/>
            <a:ext cx="5588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Приказ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МИНПРОСВЕЩЕНИЯ N 219, РОСОБРНАДЗОРА приказ N 590, от 06.05.2019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4" y="6651116"/>
            <a:ext cx="2101326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270253" y="2030438"/>
            <a:ext cx="12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525044" y="1272949"/>
            <a:ext cx="880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НОВОЕ!</a:t>
            </a:r>
            <a:endParaRPr lang="ru-RU" sz="14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81123" y="1599044"/>
            <a:ext cx="5523490" cy="4537666"/>
            <a:chOff x="3281123" y="1599044"/>
            <a:chExt cx="5523490" cy="453766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333469" y="1599044"/>
              <a:ext cx="5450890" cy="4537666"/>
              <a:chOff x="3381956" y="1489057"/>
              <a:chExt cx="5450890" cy="4537666"/>
            </a:xfrm>
          </p:grpSpPr>
          <p:sp>
            <p:nvSpPr>
              <p:cNvPr id="87" name="Полилиния: фигура 81">
                <a:extLst>
                  <a:ext uri="{FF2B5EF4-FFF2-40B4-BE49-F238E27FC236}">
                    <a16:creationId xmlns:a16="http://schemas.microsoft.com/office/drawing/2014/main" id="{7E4E9A42-580C-41D5-8D94-84683A11A8C9}"/>
                  </a:ext>
                </a:extLst>
              </p:cNvPr>
              <p:cNvSpPr/>
              <p:nvPr/>
            </p:nvSpPr>
            <p:spPr>
              <a:xfrm>
                <a:off x="3381956" y="1490234"/>
                <a:ext cx="5450890" cy="4536489"/>
              </a:xfrm>
              <a:custGeom>
                <a:avLst/>
                <a:gdLst>
                  <a:gd name="connsiteX0" fmla="*/ 1239899 w 2487142"/>
                  <a:gd name="connsiteY0" fmla="*/ 337 h 2322329"/>
                  <a:gd name="connsiteX1" fmla="*/ 1507315 w 2487142"/>
                  <a:gd name="connsiteY1" fmla="*/ 197071 h 2322329"/>
                  <a:gd name="connsiteX2" fmla="*/ 1318646 w 2487142"/>
                  <a:gd name="connsiteY2" fmla="*/ 517080 h 2322329"/>
                  <a:gd name="connsiteX3" fmla="*/ 1318646 w 2487142"/>
                  <a:gd name="connsiteY3" fmla="*/ 895666 h 2322329"/>
                  <a:gd name="connsiteX4" fmla="*/ 1609891 w 2487142"/>
                  <a:gd name="connsiteY4" fmla="*/ 1097930 h 2322329"/>
                  <a:gd name="connsiteX5" fmla="*/ 1962538 w 2487142"/>
                  <a:gd name="connsiteY5" fmla="*/ 950500 h 2322329"/>
                  <a:gd name="connsiteX6" fmla="*/ 2121236 w 2487142"/>
                  <a:gd name="connsiteY6" fmla="*/ 672671 h 2322329"/>
                  <a:gd name="connsiteX7" fmla="*/ 2467867 w 2487142"/>
                  <a:gd name="connsiteY7" fmla="*/ 812594 h 2322329"/>
                  <a:gd name="connsiteX8" fmla="*/ 2325364 w 2487142"/>
                  <a:gd name="connsiteY8" fmla="*/ 1157361 h 2322329"/>
                  <a:gd name="connsiteX9" fmla="*/ 2016716 w 2487142"/>
                  <a:gd name="connsiteY9" fmla="*/ 1071990 h 2322329"/>
                  <a:gd name="connsiteX10" fmla="*/ 1655532 w 2487142"/>
                  <a:gd name="connsiteY10" fmla="*/ 1220404 h 2322329"/>
                  <a:gd name="connsiteX11" fmla="*/ 1663412 w 2487142"/>
                  <a:gd name="connsiteY11" fmla="*/ 1300193 h 2322329"/>
                  <a:gd name="connsiteX12" fmla="*/ 1580340 w 2487142"/>
                  <a:gd name="connsiteY12" fmla="*/ 1547111 h 2322329"/>
                  <a:gd name="connsiteX13" fmla="*/ 1864033 w 2487142"/>
                  <a:gd name="connsiteY13" fmla="*/ 1833760 h 2322329"/>
                  <a:gd name="connsiteX14" fmla="*/ 2185031 w 2487142"/>
                  <a:gd name="connsiteY14" fmla="*/ 1875105 h 2322329"/>
                  <a:gd name="connsiteX15" fmla="*/ 2182647 w 2487142"/>
                  <a:gd name="connsiteY15" fmla="*/ 2246580 h 2322329"/>
                  <a:gd name="connsiteX16" fmla="*/ 1811169 w 2487142"/>
                  <a:gd name="connsiteY16" fmla="*/ 2244196 h 2322329"/>
                  <a:gd name="connsiteX17" fmla="*/ 1771768 w 2487142"/>
                  <a:gd name="connsiteY17" fmla="*/ 1922414 h 2322329"/>
                  <a:gd name="connsiteX18" fmla="*/ 1486761 w 2487142"/>
                  <a:gd name="connsiteY18" fmla="*/ 1637407 h 2322329"/>
                  <a:gd name="connsiteX19" fmla="*/ 1019192 w 2487142"/>
                  <a:gd name="connsiteY19" fmla="*/ 1637407 h 2322329"/>
                  <a:gd name="connsiteX20" fmla="*/ 734185 w 2487142"/>
                  <a:gd name="connsiteY20" fmla="*/ 1922414 h 2322329"/>
                  <a:gd name="connsiteX21" fmla="*/ 734185 w 2487142"/>
                  <a:gd name="connsiteY21" fmla="*/ 2190406 h 2322329"/>
                  <a:gd name="connsiteX22" fmla="*/ 374256 w 2487142"/>
                  <a:gd name="connsiteY22" fmla="*/ 2282343 h 2322329"/>
                  <a:gd name="connsiteX23" fmla="*/ 282318 w 2487142"/>
                  <a:gd name="connsiteY23" fmla="*/ 1922414 h 2322329"/>
                  <a:gd name="connsiteX24" fmla="*/ 642247 w 2487142"/>
                  <a:gd name="connsiteY24" fmla="*/ 1830476 h 2322329"/>
                  <a:gd name="connsiteX25" fmla="*/ 924299 w 2487142"/>
                  <a:gd name="connsiteY25" fmla="*/ 1544813 h 2322329"/>
                  <a:gd name="connsiteX26" fmla="*/ 850749 w 2487142"/>
                  <a:gd name="connsiteY26" fmla="*/ 1216464 h 2322329"/>
                  <a:gd name="connsiteX27" fmla="*/ 487923 w 2487142"/>
                  <a:gd name="connsiteY27" fmla="*/ 1068707 h 2322329"/>
                  <a:gd name="connsiteX28" fmla="*/ 223951 w 2487142"/>
                  <a:gd name="connsiteY28" fmla="*/ 1166473 h 2322329"/>
                  <a:gd name="connsiteX29" fmla="*/ 4696 w 2487142"/>
                  <a:gd name="connsiteY29" fmla="*/ 846683 h 2322329"/>
                  <a:gd name="connsiteX30" fmla="*/ 324488 w 2487142"/>
                  <a:gd name="connsiteY30" fmla="*/ 627425 h 2322329"/>
                  <a:gd name="connsiteX31" fmla="*/ 543743 w 2487142"/>
                  <a:gd name="connsiteY31" fmla="*/ 947217 h 2322329"/>
                  <a:gd name="connsiteX32" fmla="*/ 897703 w 2487142"/>
                  <a:gd name="connsiteY32" fmla="*/ 1095303 h 2322329"/>
                  <a:gd name="connsiteX33" fmla="*/ 1187306 w 2487142"/>
                  <a:gd name="connsiteY33" fmla="*/ 895338 h 2322329"/>
                  <a:gd name="connsiteX34" fmla="*/ 1187306 w 2487142"/>
                  <a:gd name="connsiteY34" fmla="*/ 517080 h 2322329"/>
                  <a:gd name="connsiteX35" fmla="*/ 998637 w 2487142"/>
                  <a:gd name="connsiteY35" fmla="*/ 328411 h 2322329"/>
                  <a:gd name="connsiteX36" fmla="*/ 1187306 w 2487142"/>
                  <a:gd name="connsiteY36" fmla="*/ 8405 h 2322329"/>
                  <a:gd name="connsiteX37" fmla="*/ 1239899 w 2487142"/>
                  <a:gd name="connsiteY37" fmla="*/ 337 h 232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487142" h="2322329">
                    <a:moveTo>
                      <a:pt x="1239899" y="337"/>
                    </a:moveTo>
                    <a:cubicBezTo>
                      <a:pt x="1361920" y="-5871"/>
                      <a:pt x="1475580" y="74165"/>
                      <a:pt x="1507315" y="197071"/>
                    </a:cubicBezTo>
                    <a:cubicBezTo>
                      <a:pt x="1543581" y="337539"/>
                      <a:pt x="1459114" y="480810"/>
                      <a:pt x="1318646" y="517080"/>
                    </a:cubicBezTo>
                    <a:lnTo>
                      <a:pt x="1318646" y="895666"/>
                    </a:lnTo>
                    <a:cubicBezTo>
                      <a:pt x="1441383" y="915420"/>
                      <a:pt x="1548517" y="989820"/>
                      <a:pt x="1609891" y="1097930"/>
                    </a:cubicBezTo>
                    <a:lnTo>
                      <a:pt x="1962538" y="950500"/>
                    </a:lnTo>
                    <a:cubicBezTo>
                      <a:pt x="1947014" y="832754"/>
                      <a:pt x="2011928" y="719113"/>
                      <a:pt x="2121236" y="672671"/>
                    </a:cubicBezTo>
                    <a:cubicBezTo>
                      <a:pt x="2255593" y="615591"/>
                      <a:pt x="2410787" y="678237"/>
                      <a:pt x="2467867" y="812594"/>
                    </a:cubicBezTo>
                    <a:cubicBezTo>
                      <a:pt x="2521874" y="947145"/>
                      <a:pt x="2458608" y="1100206"/>
                      <a:pt x="2325364" y="1157361"/>
                    </a:cubicBezTo>
                    <a:cubicBezTo>
                      <a:pt x="2215025" y="1202158"/>
                      <a:pt x="2088352" y="1167120"/>
                      <a:pt x="2016716" y="1071990"/>
                    </a:cubicBezTo>
                    <a:lnTo>
                      <a:pt x="1655532" y="1220404"/>
                    </a:lnTo>
                    <a:cubicBezTo>
                      <a:pt x="1660818" y="1246669"/>
                      <a:pt x="1663458" y="1273400"/>
                      <a:pt x="1663412" y="1300193"/>
                    </a:cubicBezTo>
                    <a:cubicBezTo>
                      <a:pt x="1663439" y="1389363"/>
                      <a:pt x="1634262" y="1476089"/>
                      <a:pt x="1580340" y="1547111"/>
                    </a:cubicBezTo>
                    <a:lnTo>
                      <a:pt x="1864033" y="1833760"/>
                    </a:lnTo>
                    <a:cubicBezTo>
                      <a:pt x="1967825" y="1772158"/>
                      <a:pt x="2100238" y="1789213"/>
                      <a:pt x="2185031" y="1875105"/>
                    </a:cubicBezTo>
                    <a:cubicBezTo>
                      <a:pt x="2286954" y="1978345"/>
                      <a:pt x="2285886" y="2144660"/>
                      <a:pt x="2182647" y="2246580"/>
                    </a:cubicBezTo>
                    <a:cubicBezTo>
                      <a:pt x="2079407" y="2348503"/>
                      <a:pt x="1913092" y="2347435"/>
                      <a:pt x="1811169" y="2244196"/>
                    </a:cubicBezTo>
                    <a:cubicBezTo>
                      <a:pt x="1727591" y="2157798"/>
                      <a:pt x="1711506" y="2026425"/>
                      <a:pt x="1771768" y="1922414"/>
                    </a:cubicBezTo>
                    <a:lnTo>
                      <a:pt x="1486761" y="1637407"/>
                    </a:lnTo>
                    <a:cubicBezTo>
                      <a:pt x="1346198" y="1735052"/>
                      <a:pt x="1159755" y="1735052"/>
                      <a:pt x="1019192" y="1637407"/>
                    </a:cubicBezTo>
                    <a:lnTo>
                      <a:pt x="734185" y="1922414"/>
                    </a:lnTo>
                    <a:cubicBezTo>
                      <a:pt x="783181" y="2005027"/>
                      <a:pt x="783181" y="2107793"/>
                      <a:pt x="734185" y="2190406"/>
                    </a:cubicBezTo>
                    <a:cubicBezTo>
                      <a:pt x="660182" y="2315185"/>
                      <a:pt x="499038" y="2356347"/>
                      <a:pt x="374256" y="2282343"/>
                    </a:cubicBezTo>
                    <a:cubicBezTo>
                      <a:pt x="249476" y="2208337"/>
                      <a:pt x="208315" y="2047193"/>
                      <a:pt x="282318" y="1922414"/>
                    </a:cubicBezTo>
                    <a:cubicBezTo>
                      <a:pt x="356324" y="1797635"/>
                      <a:pt x="517468" y="1756473"/>
                      <a:pt x="642247" y="1830476"/>
                    </a:cubicBezTo>
                    <a:lnTo>
                      <a:pt x="924299" y="1544813"/>
                    </a:lnTo>
                    <a:cubicBezTo>
                      <a:pt x="853747" y="1451013"/>
                      <a:pt x="826953" y="1331396"/>
                      <a:pt x="850749" y="1216464"/>
                    </a:cubicBezTo>
                    <a:lnTo>
                      <a:pt x="487923" y="1068707"/>
                    </a:lnTo>
                    <a:cubicBezTo>
                      <a:pt x="424654" y="1147425"/>
                      <a:pt x="323233" y="1184992"/>
                      <a:pt x="223951" y="1166473"/>
                    </a:cubicBezTo>
                    <a:cubicBezTo>
                      <a:pt x="75097" y="1138711"/>
                      <a:pt x="-23067" y="995537"/>
                      <a:pt x="4696" y="846683"/>
                    </a:cubicBezTo>
                    <a:cubicBezTo>
                      <a:pt x="32458" y="697829"/>
                      <a:pt x="175631" y="599663"/>
                      <a:pt x="324488" y="627425"/>
                    </a:cubicBezTo>
                    <a:cubicBezTo>
                      <a:pt x="473341" y="655187"/>
                      <a:pt x="571505" y="798363"/>
                      <a:pt x="543743" y="947217"/>
                    </a:cubicBezTo>
                    <a:lnTo>
                      <a:pt x="897703" y="1095303"/>
                    </a:lnTo>
                    <a:cubicBezTo>
                      <a:pt x="959242" y="988477"/>
                      <a:pt x="1065607" y="915035"/>
                      <a:pt x="1187306" y="895338"/>
                    </a:cubicBezTo>
                    <a:lnTo>
                      <a:pt x="1187306" y="517080"/>
                    </a:lnTo>
                    <a:cubicBezTo>
                      <a:pt x="1094781" y="493189"/>
                      <a:pt x="1022528" y="420936"/>
                      <a:pt x="998637" y="328411"/>
                    </a:cubicBezTo>
                    <a:cubicBezTo>
                      <a:pt x="962371" y="187946"/>
                      <a:pt x="1046839" y="44671"/>
                      <a:pt x="1187306" y="8405"/>
                    </a:cubicBezTo>
                    <a:cubicBezTo>
                      <a:pt x="1204865" y="3871"/>
                      <a:pt x="1222467" y="1224"/>
                      <a:pt x="1239899" y="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88000">
                    <a:srgbClr val="2D2B8D"/>
                  </a:gs>
                </a:gsLst>
                <a:lin ang="2400000" scaled="0"/>
              </a:gradFill>
              <a:ln w="32742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68289" y="1489057"/>
                <a:ext cx="1971675" cy="1752600"/>
              </a:xfrm>
              <a:prstGeom prst="rect">
                <a:avLst/>
              </a:prstGeom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3281123" y="3133161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ГИА</a:t>
              </a:r>
              <a:endPara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769507" y="5470199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ВПР </a:t>
              </a:r>
              <a:endPara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591081" y="3196059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НИКО</a:t>
              </a:r>
              <a:endPara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80898" y="5429745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МИ</a:t>
              </a:r>
              <a:endPara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Номер слайда 8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</a:rPr>
              <a:t>3</a:t>
            </a: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64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0055" y="491706"/>
            <a:ext cx="9753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Общероссийская оценка по модели PISA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5863" y="6585028"/>
            <a:ext cx="573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материалам ФЕДЕРАЛЬНОЙ СЛУЖБЫ ПО НАДЗОРУ В СФЕРЕ ОБРАЗОВАНИЯ И НАУКИ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4" y="6708139"/>
            <a:ext cx="115645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92995"/>
              </p:ext>
            </p:extLst>
          </p:nvPr>
        </p:nvGraphicFramePr>
        <p:xfrm>
          <a:off x="8019873" y="1448512"/>
          <a:ext cx="2990847" cy="483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41">
                  <a:extLst>
                    <a:ext uri="{9D8B030D-6E8A-4147-A177-3AD203B41FA5}">
                      <a16:colId xmlns:a16="http://schemas.microsoft.com/office/drawing/2014/main" val="1594603869"/>
                    </a:ext>
                  </a:extLst>
                </a:gridCol>
                <a:gridCol w="2517506">
                  <a:extLst>
                    <a:ext uri="{9D8B030D-6E8A-4147-A177-3AD203B41FA5}">
                      <a16:colId xmlns:a16="http://schemas.microsoft.com/office/drawing/2014/main" val="3401031767"/>
                    </a:ext>
                  </a:extLst>
                </a:gridCol>
              </a:tblGrid>
              <a:tr h="374851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65938"/>
                  </a:ext>
                </a:extLst>
              </a:tr>
              <a:tr h="2755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</a:t>
                      </a:r>
                      <a:r>
                        <a:rPr lang="ru-RU" sz="1100" kern="1200" baseline="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Саха (Якутия)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727707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</a:t>
                      </a:r>
                      <a:r>
                        <a:rPr lang="ru-RU" sz="1100" kern="1200" baseline="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Бурятия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97628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Саратовская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354612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Ульяновская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121355"/>
                  </a:ext>
                </a:extLst>
              </a:tr>
              <a:tr h="2624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Волгоградская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9381589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Кабардино-Балкарская </a:t>
                      </a: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940084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Ставропольский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308571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Иркутская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820550"/>
                  </a:ext>
                </a:extLst>
              </a:tr>
              <a:tr h="2755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Томская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1012177"/>
                  </a:ext>
                </a:extLst>
              </a:tr>
              <a:tr h="36596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Ямало-Ненецкий</a:t>
                      </a:r>
                      <a:r>
                        <a:rPr lang="ru-RU" sz="1100" kern="1200" baseline="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автономный округ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3475881"/>
                  </a:ext>
                </a:extLst>
              </a:tr>
              <a:tr h="2624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Ивановская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204780"/>
                  </a:ext>
                </a:extLst>
              </a:tr>
              <a:tr h="2755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Липецкая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515066"/>
                  </a:ext>
                </a:extLst>
              </a:tr>
              <a:tr h="2755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Брянская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952042"/>
                  </a:ext>
                </a:extLst>
              </a:tr>
              <a:tr h="2755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Краснодарский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362162"/>
                  </a:ext>
                </a:extLst>
              </a:tr>
            </a:tbl>
          </a:graphicData>
        </a:graphic>
      </p:graphicFrame>
      <p:sp>
        <p:nvSpPr>
          <p:cNvPr id="28" name="TextBox 72"/>
          <p:cNvSpPr txBox="1"/>
          <p:nvPr/>
        </p:nvSpPr>
        <p:spPr>
          <a:xfrm>
            <a:off x="473970" y="1407410"/>
            <a:ext cx="7485042" cy="467820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29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качества образования на основе практики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международных исследований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73969" y="2370604"/>
            <a:ext cx="7093157" cy="226215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каждом регионе — репрезентативная выборка, от 75 до 150    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образовательных организаций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Срок проведения: сентябрь—октябрь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Школьники в возрасте от 15 лет и 3 месяцев до 16 лет и 2 месяцев</a:t>
            </a:r>
          </a:p>
          <a:p>
            <a:pPr>
              <a:spcAft>
                <a:spcPts val="600"/>
              </a:spcAft>
            </a:pP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(с 7-ого класса)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проводится на компьютерах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процессе проведения в аудитории присутствует не менее 2 организаторов</a:t>
            </a:r>
          </a:p>
          <a:p>
            <a:pPr>
              <a:spcAft>
                <a:spcPts val="600"/>
              </a:spcAft>
            </a:pP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7257" y="4348091"/>
            <a:ext cx="4337257" cy="3995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Как формируются группы субъектов: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473969" y="4891682"/>
            <a:ext cx="7093157" cy="10926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Схожие размеры групп по количеству обучающихся.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Представительство всех федеральных округов.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Представительство «сельских» и «городских» регионов</a:t>
            </a:r>
          </a:p>
          <a:p>
            <a:pPr>
              <a:spcAft>
                <a:spcPts val="600"/>
              </a:spcAft>
            </a:pP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1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62698"/>
              </p:ext>
            </p:extLst>
          </p:nvPr>
        </p:nvGraphicFramePr>
        <p:xfrm>
          <a:off x="247830" y="1375647"/>
          <a:ext cx="10873805" cy="521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2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Сахалинская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Амурская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Магаданская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Камчатский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Приморский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Нижегородская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Пермский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Чукотский автономный округ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Хабаровский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Забайкальский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Чувашская 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Кировская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Оренбургская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Еврейская автономная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Самарская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г. Санкт-Петербург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Удмуртская 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Мордовия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Татарстан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Башкортостан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6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Коми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Марий Эл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Новгородская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Пензенская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Ленинградская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Ингушетия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Мурманская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Архангельская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Калининградская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Карелия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Омская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Дагестан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Псковская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Северная Осетия-Алания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Ненецкий автономный округ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Тыва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Красноярский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Карачаево-Черкесская 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Алтайский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Чеченская 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Челябинская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Новосибирская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Хакасия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Курганская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Кемеровская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Владимирская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Алтай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Ханты-Мансийский автономный округ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Московская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Тюменская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6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Тульская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Свердловская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г. Москва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Ярославская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Тамбовская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Воронежская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Калужская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Костромская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Смоленская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Рязанская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Волгоградская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Орловская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Ростовская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Белгородская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Тверская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23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Калмыкия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Адыгея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Крым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Астраханская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Курская область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823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г. Севастополь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48288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0055" y="501037"/>
            <a:ext cx="9753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Общероссийская оценка по модели PISA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4" y="6651116"/>
            <a:ext cx="1060554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7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97323" y="470893"/>
            <a:ext cx="101243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Международная оценка качества образования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106F981-03BD-438C-B3C5-64F059D95C1F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891D160-0CD3-48D9-8D8E-6CE0F436A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222A382-C8D8-4105-A7CB-04DDC6725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3ADE82C-D237-43B0-9DF6-8362431A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6A870F80-7222-4499-9B2D-4B5922E02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717148FB-FD8E-40C4-8A36-C09422865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CE893D96-1260-4DB9-BB13-64AE7C3C3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F38DB4D-DA4C-4EF3-BD49-E8EF68A6C9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C7D7718E-9616-46EE-B36D-E5CF50478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33F34C3C-F3B4-4770-BA6D-DF0E86E2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57140168-CC76-405B-82B9-6F9CC78E4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54D60F97-AC91-4145-80C0-0E50BD7DE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83FA0712-5C34-42F6-A825-8C09A3B5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E754BD79-5098-4673-81AE-3EEBDE875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77199AD2-506A-4C9F-9D44-E2F483795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374938" y="1385108"/>
            <a:ext cx="1001003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Международные рейтинги качества систем образования опираются на данные исследований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PIRLS, TIMSS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PISA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104" y="2172631"/>
            <a:ext cx="1072989" cy="749873"/>
          </a:xfrm>
          <a:prstGeom prst="rect">
            <a:avLst/>
          </a:prstGeom>
        </p:spPr>
      </p:pic>
      <p:grpSp>
        <p:nvGrpSpPr>
          <p:cNvPr id="257" name="Group 209"/>
          <p:cNvGrpSpPr>
            <a:grpSpLocks noChangeAspect="1"/>
          </p:cNvGrpSpPr>
          <p:nvPr/>
        </p:nvGrpSpPr>
        <p:grpSpPr bwMode="auto">
          <a:xfrm>
            <a:off x="425104" y="3624747"/>
            <a:ext cx="1111383" cy="707244"/>
            <a:chOff x="97" y="2164"/>
            <a:chExt cx="792" cy="504"/>
          </a:xfrm>
        </p:grpSpPr>
        <p:sp>
          <p:nvSpPr>
            <p:cNvPr id="258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210"/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263" y="0"/>
                </a:cxn>
                <a:cxn ang="0">
                  <a:pos x="2338" y="75"/>
                </a:cxn>
                <a:cxn ang="0">
                  <a:pos x="2338" y="1563"/>
                </a:cxn>
                <a:cxn ang="0">
                  <a:pos x="2263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211"/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999" y="0"/>
                </a:cxn>
                <a:cxn ang="0">
                  <a:pos x="361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Rectangle 212"/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213"/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/>
              <a:ahLst/>
              <a:cxnLst>
                <a:cxn ang="0">
                  <a:pos x="1592" y="65"/>
                </a:cxn>
                <a:cxn ang="0">
                  <a:pos x="121" y="65"/>
                </a:cxn>
                <a:cxn ang="0">
                  <a:pos x="0" y="2"/>
                </a:cxn>
                <a:cxn ang="0">
                  <a:pos x="1592" y="0"/>
                </a:cxn>
                <a:cxn ang="0">
                  <a:pos x="3183" y="2"/>
                </a:cxn>
                <a:cxn ang="0">
                  <a:pos x="3063" y="65"/>
                </a:cxn>
                <a:cxn ang="0">
                  <a:pos x="1592" y="65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Freeform 214"/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9" y="0"/>
                </a:cxn>
                <a:cxn ang="0">
                  <a:pos x="3219" y="35"/>
                </a:cxn>
                <a:cxn ang="0">
                  <a:pos x="3185" y="69"/>
                </a:cxn>
                <a:cxn ang="0">
                  <a:pos x="35" y="69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Freeform 215"/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10" y="32"/>
                </a:cxn>
                <a:cxn ang="0">
                  <a:pos x="36" y="3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36" y="23"/>
                </a:cxn>
                <a:cxn ang="0">
                  <a:pos x="410" y="23"/>
                </a:cxn>
                <a:cxn ang="0">
                  <a:pos x="429" y="16"/>
                </a:cxn>
                <a:cxn ang="0">
                  <a:pos x="429" y="16"/>
                </a:cxn>
                <a:cxn ang="0">
                  <a:pos x="429" y="15"/>
                </a:cxn>
                <a:cxn ang="0">
                  <a:pos x="437" y="0"/>
                </a:cxn>
                <a:cxn ang="0">
                  <a:pos x="446" y="0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lnTo>
                    <a:pt x="435" y="22"/>
                  </a:lnTo>
                  <a:lnTo>
                    <a:pt x="435" y="22"/>
                  </a:ln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6"/>
                  </a:ln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Freeform 216"/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/>
              <a:ahLst/>
              <a:cxnLst>
                <a:cxn ang="0">
                  <a:pos x="0" y="1415"/>
                </a:cxn>
                <a:cxn ang="0">
                  <a:pos x="357" y="1415"/>
                </a:cxn>
                <a:cxn ang="0">
                  <a:pos x="1772" y="0"/>
                </a:cxn>
                <a:cxn ang="0">
                  <a:pos x="0" y="0"/>
                </a:cxn>
                <a:cxn ang="0">
                  <a:pos x="0" y="1415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217"/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1678" y="1980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980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Freeform 218"/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/>
              <a:ahLst/>
              <a:cxnLst>
                <a:cxn ang="0">
                  <a:pos x="1678" y="128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28"/>
                </a:cxn>
                <a:cxn ang="0">
                  <a:pos x="1678" y="128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Freeform 219"/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148" y="1416"/>
                </a:cxn>
                <a:cxn ang="0">
                  <a:pos x="148" y="0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Freeform 220"/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0" y="1416"/>
                </a:cxn>
                <a:cxn ang="0">
                  <a:pos x="0" y="0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Oval 221"/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Oval 222"/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Oval 223"/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Rectangle 224"/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Rectangle 225"/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Rectangle 226"/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Rectangle 227"/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Rectangle 228"/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Rectangle 229"/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Rectangle 230"/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231"/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/>
              <a:ahLst/>
              <a:cxnLst>
                <a:cxn ang="0">
                  <a:pos x="52" y="285"/>
                </a:cxn>
                <a:cxn ang="0">
                  <a:pos x="0" y="165"/>
                </a:cxn>
                <a:cxn ang="0">
                  <a:pos x="154" y="0"/>
                </a:cxn>
                <a:cxn ang="0">
                  <a:pos x="154" y="74"/>
                </a:cxn>
                <a:cxn ang="0">
                  <a:pos x="73" y="165"/>
                </a:cxn>
                <a:cxn ang="0">
                  <a:pos x="99" y="228"/>
                </a:cxn>
                <a:cxn ang="0">
                  <a:pos x="52" y="285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232"/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1"/>
                </a:cxn>
                <a:cxn ang="0">
                  <a:pos x="65" y="24"/>
                </a:cxn>
                <a:cxn ang="0">
                  <a:pos x="64" y="15"/>
                </a:cxn>
                <a:cxn ang="0">
                  <a:pos x="136" y="0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Freeform 233"/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/>
              <a:ahLst/>
              <a:cxnLst>
                <a:cxn ang="0">
                  <a:pos x="114" y="86"/>
                </a:cxn>
                <a:cxn ang="0">
                  <a:pos x="96" y="87"/>
                </a:cxn>
                <a:cxn ang="0">
                  <a:pos x="0" y="57"/>
                </a:cxn>
                <a:cxn ang="0">
                  <a:pos x="47" y="0"/>
                </a:cxn>
                <a:cxn ang="0">
                  <a:pos x="96" y="14"/>
                </a:cxn>
                <a:cxn ang="0">
                  <a:pos x="101" y="14"/>
                </a:cxn>
                <a:cxn ang="0">
                  <a:pos x="114" y="86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234"/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6" y="135"/>
                </a:cxn>
                <a:cxn ang="0">
                  <a:pos x="147" y="119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Freeform 235"/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/>
              <a:ahLst/>
              <a:cxnLst>
                <a:cxn ang="0">
                  <a:pos x="52" y="284"/>
                </a:cxn>
                <a:cxn ang="0">
                  <a:pos x="0" y="164"/>
                </a:cxn>
                <a:cxn ang="0">
                  <a:pos x="154" y="0"/>
                </a:cxn>
                <a:cxn ang="0">
                  <a:pos x="154" y="73"/>
                </a:cxn>
                <a:cxn ang="0">
                  <a:pos x="73" y="164"/>
                </a:cxn>
                <a:cxn ang="0">
                  <a:pos x="98" y="227"/>
                </a:cxn>
                <a:cxn ang="0">
                  <a:pos x="52" y="284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236"/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2"/>
                </a:cxn>
                <a:cxn ang="0">
                  <a:pos x="65" y="24"/>
                </a:cxn>
                <a:cxn ang="0">
                  <a:pos x="65" y="16"/>
                </a:cxn>
                <a:cxn ang="0">
                  <a:pos x="137" y="0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Freeform 237"/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6" y="88"/>
                </a:cxn>
                <a:cxn ang="0">
                  <a:pos x="0" y="57"/>
                </a:cxn>
                <a:cxn ang="0">
                  <a:pos x="46" y="0"/>
                </a:cxn>
                <a:cxn ang="0">
                  <a:pos x="96" y="15"/>
                </a:cxn>
                <a:cxn ang="0">
                  <a:pos x="101" y="15"/>
                </a:cxn>
                <a:cxn ang="0">
                  <a:pos x="113" y="87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Freeform 238"/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6" y="134"/>
                </a:cxn>
                <a:cxn ang="0">
                  <a:pos x="148" y="119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Rectangle 239"/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Rectangle 240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Rectangle 241"/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Rectangle 242"/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Rectangle 243"/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Rectangle 244"/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Rectangle 245"/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Rectangle 246"/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" name="Rectangle 247"/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" name="Rectangle 248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Rectangle 249"/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Rectangle 250"/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Rectangle 251"/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Rectangle 252"/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Rectangle 253"/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Rectangle 254"/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Freeform 255"/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0"/>
                </a:cxn>
                <a:cxn ang="0">
                  <a:pos x="1187" y="1341"/>
                </a:cxn>
                <a:cxn ang="0">
                  <a:pos x="1107" y="1421"/>
                </a:cxn>
                <a:cxn ang="0">
                  <a:pos x="80" y="1421"/>
                </a:cxn>
                <a:cxn ang="0">
                  <a:pos x="0" y="1341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256"/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1"/>
                </a:cxn>
                <a:cxn ang="0">
                  <a:pos x="1187" y="399"/>
                </a:cxn>
                <a:cxn ang="0">
                  <a:pos x="0" y="399"/>
                </a:cxn>
                <a:cxn ang="0">
                  <a:pos x="0" y="81"/>
                </a:cxn>
                <a:cxn ang="0">
                  <a:pos x="80" y="0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Rectangle 257"/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Rectangle 258"/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Freeform 259"/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Rectangle 260"/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Freeform 261"/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Rectangle 262"/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Freeform 263"/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Rectangle 264"/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Freeform 265"/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Freeform 266"/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Rectangle 267"/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" name="Freeform 268"/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Rectangle 269"/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Freeform 270"/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Rectangle 271"/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Freeform 272"/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Rectangle 273"/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274"/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9"/>
                </a:cxn>
                <a:cxn ang="0">
                  <a:pos x="215" y="153"/>
                </a:cxn>
                <a:cxn ang="0">
                  <a:pos x="206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7" y="144"/>
                </a:cxn>
                <a:cxn ang="0">
                  <a:pos x="197" y="18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9"/>
                  </a:ln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Rectangle 275"/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Freeform 276"/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10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Rectangle 277"/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278"/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Rectangle 279"/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280"/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Rectangle 281"/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282"/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Rectangle 283"/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284"/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285"/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460" y="0"/>
                </a:cxn>
                <a:cxn ang="0">
                  <a:pos x="469" y="9"/>
                </a:cxn>
                <a:cxn ang="0">
                  <a:pos x="469" y="10"/>
                </a:cxn>
                <a:cxn ang="0">
                  <a:pos x="469" y="154"/>
                </a:cxn>
                <a:cxn ang="0">
                  <a:pos x="460" y="163"/>
                </a:cxn>
                <a:cxn ang="0">
                  <a:pos x="460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460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Rectangle 286"/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Rectangle 287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Rectangle 288"/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Rectangle 289"/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Rectangle 290"/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Freeform 291"/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952"/>
                </a:cxn>
                <a:cxn ang="0">
                  <a:pos x="357" y="1100"/>
                </a:cxn>
                <a:cxn ang="0">
                  <a:pos x="357" y="1100"/>
                </a:cxn>
                <a:cxn ang="0">
                  <a:pos x="209" y="1162"/>
                </a:cxn>
                <a:cxn ang="0">
                  <a:pos x="209" y="1162"/>
                </a:cxn>
                <a:cxn ang="0">
                  <a:pos x="61" y="1100"/>
                </a:cxn>
                <a:cxn ang="0">
                  <a:pos x="61" y="1100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952"/>
                </a:cxn>
                <a:cxn ang="0">
                  <a:pos x="122" y="1039"/>
                </a:cxn>
                <a:cxn ang="0">
                  <a:pos x="122" y="1039"/>
                </a:cxn>
                <a:cxn ang="0">
                  <a:pos x="209" y="1075"/>
                </a:cxn>
                <a:cxn ang="0">
                  <a:pos x="209" y="1075"/>
                </a:cxn>
                <a:cxn ang="0">
                  <a:pos x="296" y="1039"/>
                </a:cxn>
                <a:cxn ang="0">
                  <a:pos x="296" y="1039"/>
                </a:cxn>
                <a:cxn ang="0">
                  <a:pos x="333" y="952"/>
                </a:cxn>
                <a:cxn ang="0">
                  <a:pos x="333" y="0"/>
                </a:cxn>
                <a:cxn ang="0">
                  <a:pos x="419" y="0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lnTo>
                    <a:pt x="357" y="1100"/>
                  </a:lnTo>
                  <a:cubicBezTo>
                    <a:pt x="319" y="1138"/>
                    <a:pt x="267" y="1162"/>
                    <a:pt x="209" y="1162"/>
                  </a:cubicBezTo>
                  <a:lnTo>
                    <a:pt x="209" y="1162"/>
                  </a:lnTo>
                  <a:cubicBezTo>
                    <a:pt x="152" y="1162"/>
                    <a:pt x="99" y="1138"/>
                    <a:pt x="61" y="1100"/>
                  </a:cubicBezTo>
                  <a:lnTo>
                    <a:pt x="61" y="1100"/>
                  </a:ln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lnTo>
                    <a:pt x="122" y="1039"/>
                  </a:lnTo>
                  <a:cubicBezTo>
                    <a:pt x="145" y="1061"/>
                    <a:pt x="175" y="1075"/>
                    <a:pt x="209" y="1075"/>
                  </a:cubicBezTo>
                  <a:lnTo>
                    <a:pt x="209" y="1075"/>
                  </a:lnTo>
                  <a:cubicBezTo>
                    <a:pt x="243" y="1075"/>
                    <a:pt x="274" y="1061"/>
                    <a:pt x="296" y="1039"/>
                  </a:cubicBezTo>
                  <a:lnTo>
                    <a:pt x="296" y="1039"/>
                  </a:ln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Rectangle 292"/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Rectangle 293"/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Rectangle 294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Rectangle 295"/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Rectangle 296"/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297"/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952"/>
                </a:cxn>
                <a:cxn ang="0">
                  <a:pos x="148" y="1100"/>
                </a:cxn>
                <a:cxn ang="0">
                  <a:pos x="148" y="1100"/>
                </a:cxn>
                <a:cxn ang="0">
                  <a:pos x="0" y="1162"/>
                </a:cxn>
                <a:cxn ang="0">
                  <a:pos x="0" y="1161"/>
                </a:cxn>
                <a:cxn ang="0">
                  <a:pos x="0" y="1075"/>
                </a:cxn>
                <a:cxn ang="0">
                  <a:pos x="0" y="1075"/>
                </a:cxn>
                <a:cxn ang="0">
                  <a:pos x="87" y="1039"/>
                </a:cxn>
                <a:cxn ang="0">
                  <a:pos x="88" y="1039"/>
                </a:cxn>
                <a:cxn ang="0">
                  <a:pos x="124" y="952"/>
                </a:cxn>
                <a:cxn ang="0">
                  <a:pos x="124" y="0"/>
                </a:cxn>
                <a:cxn ang="0">
                  <a:pos x="210" y="0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lnTo>
                    <a:pt x="148" y="1100"/>
                  </a:ln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Rectangle 298"/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9" name="Прямоугольник 438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4" y="6651117"/>
            <a:ext cx="872606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pic>
        <p:nvPicPr>
          <p:cNvPr id="442" name="Рисунок 441" descr="004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4431" y="4986811"/>
            <a:ext cx="1163990" cy="69598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596827" y="2119589"/>
            <a:ext cx="10109846" cy="3619331"/>
            <a:chOff x="1337704" y="2174682"/>
            <a:chExt cx="10109846" cy="3619331"/>
          </a:xfrm>
        </p:grpSpPr>
        <p:sp>
          <p:nvSpPr>
            <p:cNvPr id="47" name="TextBox 46"/>
            <p:cNvSpPr txBox="1"/>
            <p:nvPr/>
          </p:nvSpPr>
          <p:spPr>
            <a:xfrm>
              <a:off x="1337705" y="2178219"/>
              <a:ext cx="5003703" cy="7701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Освоение основ чтения </a:t>
              </a:r>
              <a:r>
                <a:rPr lang="ru-RU" sz="14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 целью</a:t>
              </a:r>
            </a:p>
            <a:p>
              <a:pPr marL="135000" indent="-13500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приобретения </a:t>
              </a:r>
              <a:r>
                <a:rPr lang="ru-RU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читательского литературного опыта</a:t>
              </a:r>
            </a:p>
            <a:p>
              <a:pPr marL="135000" indent="-13500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освоения и использования </a:t>
              </a:r>
              <a:r>
                <a:rPr lang="ru-RU" sz="14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информации</a:t>
              </a:r>
              <a:endPara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32742" y="2174682"/>
              <a:ext cx="5014808" cy="7612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400" b="1">
                  <a:solidFill>
                    <a:schemeClr val="l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>
                <a:spcBef>
                  <a:spcPct val="0"/>
                </a:spcBef>
                <a:defRPr/>
              </a:pPr>
              <a:endPara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PIRLS</a:t>
              </a: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–</a:t>
              </a:r>
              <a:r>
                <a:rPr lang="en-US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Progress </a:t>
              </a:r>
              <a:r>
                <a:rPr lang="en-US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International Reading Literacy Study</a:t>
              </a: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</a:t>
              </a:r>
              <a:endParaRPr lang="en-US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 </a:t>
              </a:r>
              <a:r>
                <a:rPr lang="ru-RU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класс, 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один раз в 5 </a:t>
              </a: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лет</a:t>
              </a:r>
              <a:endParaRPr lang="en-US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2001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2006, 2011, 2016, </a:t>
              </a:r>
              <a:r>
                <a:rPr lang="ru-RU" sz="1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2021</a:t>
              </a:r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</a:t>
              </a:r>
            </a:p>
            <a:p>
              <a:pPr lvl="0">
                <a:spcBef>
                  <a:spcPct val="0"/>
                </a:spcBef>
                <a:defRPr/>
              </a:pPr>
              <a:endParaRPr lang="ru-RU" dirty="0"/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1337705" y="3404003"/>
              <a:ext cx="5003703" cy="1007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Освоение основ математики и естественно-научных предметов: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всех </a:t>
              </a:r>
              <a:r>
                <a:rPr lang="ru-RU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общеобразовательных курсов (4, 8 классы)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углублённых курсов математики и физики (11 класс)</a:t>
              </a:r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6432742" y="3404003"/>
              <a:ext cx="5014808" cy="100382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400" b="1">
                  <a:solidFill>
                    <a:schemeClr val="l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 algn="l">
                <a:spcBef>
                  <a:spcPct val="0"/>
                </a:spcBef>
                <a:defRPr/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TIMSS</a:t>
              </a:r>
              <a:r>
                <a:rPr lang="ru-RU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–</a:t>
              </a:r>
              <a:r>
                <a:rPr lang="en-US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Trends </a:t>
              </a:r>
              <a:r>
                <a:rPr lang="en-US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Mathematics and Science Study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endParaRPr lang="en-US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ru-RU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 и 11 классы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один раз в 4 </a:t>
              </a: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года</a:t>
              </a:r>
              <a:endParaRPr lang="en-US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1995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,…, 2015, 2019, </a:t>
              </a:r>
              <a:r>
                <a:rPr lang="ru-RU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2023</a:t>
              </a: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</a:t>
              </a:r>
              <a:endPara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endParaRPr lang="ru-RU" dirty="0"/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1337704" y="4786832"/>
              <a:ext cx="5003704" cy="1007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ru-RU" sz="1400" b="1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Сформированность</a:t>
              </a:r>
              <a:r>
                <a:rPr lang="ru-RU" sz="1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функциональной грамотности, навыков разрешения проблем, глобальных компетенций, креативного мышления</a:t>
              </a:r>
              <a:endParaRPr lang="en-US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4" name="TextBox 443"/>
            <p:cNvSpPr txBox="1"/>
            <p:nvPr/>
          </p:nvSpPr>
          <p:spPr>
            <a:xfrm>
              <a:off x="6487673" y="4786831"/>
              <a:ext cx="4959877" cy="10071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400" b="1">
                  <a:solidFill>
                    <a:schemeClr val="lt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 algn="l">
                <a:spcBef>
                  <a:spcPct val="0"/>
                </a:spcBef>
                <a:defRPr/>
              </a:pPr>
              <a:r>
                <a: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PISA</a:t>
              </a: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–</a:t>
              </a:r>
              <a:r>
                <a:rPr lang="en-US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b="0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Programme</a:t>
              </a:r>
              <a:r>
                <a:rPr lang="en-US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International Student </a:t>
              </a:r>
              <a:r>
                <a:rPr lang="en-US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Assessment</a:t>
              </a: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</a:t>
              </a:r>
              <a:endParaRPr lang="en-US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l">
                <a:spcBef>
                  <a:spcPct val="0"/>
                </a:spcBef>
                <a:defRPr/>
              </a:pP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15-летние обучающиеся,</a:t>
              </a:r>
              <a:r>
                <a:rPr lang="en-US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b="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один </a:t>
              </a: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раз в 3 года</a:t>
              </a:r>
            </a:p>
            <a:p>
              <a:pPr lvl="0" algn="l">
                <a:spcBef>
                  <a:spcPct val="0"/>
                </a:spcBef>
                <a:defRPr/>
              </a:pPr>
              <a:r>
                <a:rPr lang="ru-RU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2000,…, 2015, 2018, </a:t>
              </a:r>
              <a:r>
                <a:rPr lang="ru-RU" sz="16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2021, </a:t>
              </a:r>
              <a:r>
                <a:rPr 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2024</a:t>
              </a:r>
              <a:r>
                <a:rPr lang="ru-RU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</a:t>
              </a:r>
              <a:endPara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7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2AD04C8F-AB05-4497-BFF1-6646C29661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2AD04C8F-AB05-4497-BFF1-6646C29661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-203640" y="-11486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8837" y="4858421"/>
            <a:ext cx="4516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По рейтингу эффективности системы образования, РОССИЯ занимает 14 место в мире, из за значительного отставания по уровню грамотности учащихся средней школы и способности учащихся применять на практике полученные знания и навыки  (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PISA)</a:t>
            </a:r>
            <a:endParaRPr 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F409373-9A5B-44C8-816B-3CD4935B5D87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97323" y="470893"/>
            <a:ext cx="101243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Международная оценка качества образования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3" y="6651117"/>
            <a:ext cx="702529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28"/>
          <p:cNvSpPr txBox="1">
            <a:spLocks noChangeArrowheads="1"/>
          </p:cNvSpPr>
          <p:nvPr/>
        </p:nvSpPr>
        <p:spPr bwMode="auto">
          <a:xfrm>
            <a:off x="413205" y="1382619"/>
            <a:ext cx="107084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Российские школьники обладают значительным объемом знаний, но не умеют грамотно пользоваться этими 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знаниями.</a:t>
            </a: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38886" y="2115755"/>
            <a:ext cx="10156354" cy="29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Результаты российских учащихся в исследованиях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PIRLS, TIMSS, PISA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(2015-2016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годы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413205" y="2408849"/>
            <a:ext cx="9468028" cy="4194685"/>
            <a:chOff x="1447621" y="2149823"/>
            <a:chExt cx="9468028" cy="4194685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1447621" y="2149823"/>
              <a:ext cx="9468028" cy="4194685"/>
              <a:chOff x="1546789" y="2279867"/>
              <a:chExt cx="9468028" cy="4194685"/>
            </a:xfrm>
          </p:grpSpPr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546789" y="2302201"/>
                <a:ext cx="9468028" cy="4172351"/>
              </a:xfrm>
              <a:prstGeom prst="rect">
                <a:avLst/>
              </a:prstGeom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2042444" y="2521010"/>
                <a:ext cx="3830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432614" y="2820113"/>
                <a:ext cx="3830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902633" y="3349952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349951" y="2714222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839999" y="3491890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515117" y="2464533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962435" y="2714222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5513857" y="3470123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057144" y="3189445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6834240" y="2279867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423359" y="3324316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437637" y="3131107"/>
                <a:ext cx="447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6" name="Группа 115"/>
              <p:cNvGrpSpPr/>
              <p:nvPr/>
            </p:nvGrpSpPr>
            <p:grpSpPr>
              <a:xfrm>
                <a:off x="9467849" y="3315773"/>
                <a:ext cx="1447800" cy="714038"/>
                <a:chOff x="9467849" y="3315773"/>
                <a:chExt cx="1447800" cy="714038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>
                  <a:off x="9832363" y="3660479"/>
                  <a:ext cx="44731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31</a:t>
                  </a:r>
                  <a:endParaRPr lang="ru-RU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18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67849" y="3315773"/>
                  <a:ext cx="1204913" cy="143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" name="Picture 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68338" y="3573065"/>
                  <a:ext cx="1447311" cy="1348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0" name="Овал 99"/>
            <p:cNvSpPr/>
            <p:nvPr/>
          </p:nvSpPr>
          <p:spPr>
            <a:xfrm>
              <a:off x="2803465" y="3244067"/>
              <a:ext cx="447318" cy="30244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5414689" y="3378671"/>
              <a:ext cx="447318" cy="30244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7324191" y="3227990"/>
              <a:ext cx="447318" cy="30244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0" name="Прямоугольник 119"/>
          <p:cNvSpPr/>
          <p:nvPr/>
        </p:nvSpPr>
        <p:spPr>
          <a:xfrm>
            <a:off x="4810385" y="6613243"/>
            <a:ext cx="807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Здесь и далее использованы результаты РФ в международных сравнительных исследованиях, рук. Г.С. Ковалёва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5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72101" y="3443404"/>
            <a:ext cx="3648200" cy="1007297"/>
            <a:chOff x="2399924" y="2434776"/>
            <a:chExt cx="3648200" cy="100729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098291" y="2434776"/>
              <a:ext cx="204094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20 - 30%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99924" y="3072741"/>
              <a:ext cx="3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088956" y="1900238"/>
            <a:ext cx="5330517" cy="2318401"/>
            <a:chOff x="5067353" y="447277"/>
            <a:chExt cx="5330517" cy="231840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356926" y="2119347"/>
              <a:ext cx="204094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90 - 95%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67353" y="447277"/>
              <a:ext cx="3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766571" y="6554647"/>
            <a:ext cx="72648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Здесь и далее использованы результаты РФ в международных сравнительных исследованиях, рук. Г.С. Ковалёва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F409373-9A5B-44C8-816B-3CD4935B5D87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303" y="516623"/>
            <a:ext cx="100920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</a:t>
            </a:r>
            <a:r>
              <a:rPr lang="en-US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15-летние обучающиеся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3" y="6651116"/>
            <a:ext cx="231359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09353" y="4201538"/>
            <a:ext cx="5003703" cy="14380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alt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достигают порогового уровня функциональной грамотности по всем </a:t>
            </a:r>
            <a:r>
              <a:rPr lang="ru-RU" alt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3-м областям: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чтению, 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математике, 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естествознанию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или </a:t>
            </a:r>
            <a:r>
              <a:rPr lang="ru-RU" alt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отдельным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42958" y="4218639"/>
            <a:ext cx="5003703" cy="14380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alt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 </a:t>
            </a:r>
            <a:r>
              <a:rPr lang="ru-RU" alt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достигают высоких уровней функциональной грамотности: </a:t>
            </a:r>
            <a:endParaRPr lang="ru-RU" altLang="ru-RU" sz="1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способности </a:t>
            </a:r>
            <a:r>
              <a:rPr lang="ru-RU" alt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самостоятельно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мыслить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функционировать </a:t>
            </a:r>
            <a:r>
              <a:rPr lang="ru-RU" alt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сложных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условиях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486" y="1686466"/>
            <a:ext cx="2497293" cy="1545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958" y="1599192"/>
            <a:ext cx="2680924" cy="1721507"/>
          </a:xfrm>
          <a:prstGeom prst="rect">
            <a:avLst/>
          </a:prstGeom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7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F409373-9A5B-44C8-816B-3CD4935B5D87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97323" y="470893"/>
            <a:ext cx="98137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измерительных материалов </a:t>
            </a:r>
            <a:r>
              <a:rPr lang="en-US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3" y="6651116"/>
            <a:ext cx="231359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564654"/>
              </p:ext>
            </p:extLst>
          </p:nvPr>
        </p:nvGraphicFramePr>
        <p:xfrm>
          <a:off x="1595320" y="1400043"/>
          <a:ext cx="8201522" cy="543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3191288" y="2146575"/>
            <a:ext cx="2743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Креативное </a:t>
            </a:r>
          </a:p>
          <a:p>
            <a:pPr lvl="0"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Мышление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Разрешение  </a:t>
            </a:r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проблем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Глобальные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компетенции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861604" y="2713521"/>
            <a:ext cx="161133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2009, 2018, 2027</a:t>
            </a:r>
          </a:p>
        </p:txBody>
      </p:sp>
      <p:sp>
        <p:nvSpPr>
          <p:cNvPr id="54" name="Стрелка: пятиугольник 27">
            <a:extLst>
              <a:ext uri="{FF2B5EF4-FFF2-40B4-BE49-F238E27FC236}">
                <a16:creationId xmlns:a16="http://schemas.microsoft.com/office/drawing/2014/main" id="{39050F66-3963-498A-9692-341E39573DA0}"/>
              </a:ext>
            </a:extLst>
          </p:cNvPr>
          <p:cNvSpPr/>
          <p:nvPr/>
        </p:nvSpPr>
        <p:spPr>
          <a:xfrm>
            <a:off x="897349" y="1770009"/>
            <a:ext cx="3110608" cy="943512"/>
          </a:xfrm>
          <a:prstGeom prst="homePlate">
            <a:avLst>
              <a:gd name="adj" fmla="val 287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Ведущий компонент в 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2021 г. </a:t>
            </a:r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Стрелка: пятиугольник 27">
            <a:extLst>
              <a:ext uri="{FF2B5EF4-FFF2-40B4-BE49-F238E27FC236}">
                <a16:creationId xmlns:a16="http://schemas.microsoft.com/office/drawing/2014/main" id="{39050F66-3963-498A-9692-341E39573DA0}"/>
              </a:ext>
            </a:extLst>
          </p:cNvPr>
          <p:cNvSpPr/>
          <p:nvPr/>
        </p:nvSpPr>
        <p:spPr>
          <a:xfrm>
            <a:off x="771894" y="4388947"/>
            <a:ext cx="2778752" cy="943512"/>
          </a:xfrm>
          <a:prstGeom prst="homePlate">
            <a:avLst>
              <a:gd name="adj" fmla="val 287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Ведущий компонент в 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2024 г.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Участвуют сегодняшние 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пятиклассники</a:t>
            </a:r>
          </a:p>
        </p:txBody>
      </p:sp>
      <p:sp>
        <p:nvSpPr>
          <p:cNvPr id="49" name="Стрелка: пятиугольник 27">
            <a:extLst>
              <a:ext uri="{FF2B5EF4-FFF2-40B4-BE49-F238E27FC236}">
                <a16:creationId xmlns:a16="http://schemas.microsoft.com/office/drawing/2014/main" id="{39050F66-3963-498A-9692-341E39573DA0}"/>
              </a:ext>
            </a:extLst>
          </p:cNvPr>
          <p:cNvSpPr/>
          <p:nvPr/>
        </p:nvSpPr>
        <p:spPr>
          <a:xfrm flipH="1">
            <a:off x="7998249" y="3939779"/>
            <a:ext cx="3335544" cy="943512"/>
          </a:xfrm>
          <a:prstGeom prst="homePlate">
            <a:avLst>
              <a:gd name="adj" fmla="val 287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Ведущий компонент в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2021 </a:t>
            </a:r>
            <a:r>
              <a:rPr lang="ru-RU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 Участвуют сегодняшние </a:t>
            </a: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восьмиклассники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971847" y="4075194"/>
            <a:ext cx="2718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Естественно–научная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2006, 2015, 2024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0720" y="4042203"/>
            <a:ext cx="179746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2003, 2012, 2021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8204" y="5370885"/>
            <a:ext cx="2011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Финансовая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4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424C08-85D2-44C8-B01C-419F47587FAB}"/>
</file>

<file path=customXml/itemProps2.xml><?xml version="1.0" encoding="utf-8"?>
<ds:datastoreItem xmlns:ds="http://schemas.openxmlformats.org/officeDocument/2006/customXml" ds:itemID="{E9B4910D-34F0-4654-934D-4FD6A2E38E9D}"/>
</file>

<file path=customXml/itemProps3.xml><?xml version="1.0" encoding="utf-8"?>
<ds:datastoreItem xmlns:ds="http://schemas.openxmlformats.org/officeDocument/2006/customXml" ds:itemID="{16ED40B6-3302-446B-BABA-732774C146AF}"/>
</file>

<file path=customXml/itemProps4.xml><?xml version="1.0" encoding="utf-8"?>
<ds:datastoreItem xmlns:ds="http://schemas.openxmlformats.org/officeDocument/2006/customXml" ds:itemID="{69316B7E-EB01-4525-A912-98B9711D3FB5}"/>
</file>

<file path=docProps/app.xml><?xml version="1.0" encoding="utf-8"?>
<Properties xmlns="http://schemas.openxmlformats.org/officeDocument/2006/extended-properties" xmlns:vt="http://schemas.openxmlformats.org/officeDocument/2006/docPropsVTypes">
  <TotalTime>8195</TotalTime>
  <Words>3391</Words>
  <Application>Microsoft Office PowerPoint</Application>
  <PresentationFormat>Широкоэкранный</PresentationFormat>
  <Paragraphs>552</Paragraphs>
  <Slides>22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Open Sans Extrabold</vt:lpstr>
      <vt:lpstr>Open Sans Light</vt:lpstr>
      <vt:lpstr>Times New Roman</vt:lpstr>
      <vt:lpstr>Тема Office</vt:lpstr>
      <vt:lpstr>Слайд think-cell</vt:lpstr>
      <vt:lpstr>ГРУППА КОМПАНИЙ «ПРОСВЕЩЕНИЕ» — СИСТЕМЕ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Сервисы для педагогов на сайте Группы компаний «Просвещение» prosv.ru  </vt:lpstr>
      <vt:lpstr>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Грехова Оксана Юрьевна</cp:lastModifiedBy>
  <cp:revision>816</cp:revision>
  <cp:lastPrinted>2019-08-02T09:06:22Z</cp:lastPrinted>
  <dcterms:created xsi:type="dcterms:W3CDTF">2018-07-24T05:59:49Z</dcterms:created>
  <dcterms:modified xsi:type="dcterms:W3CDTF">2019-09-22T16:24:33Z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0x0101004EE342BE921FE345AA2C4E626B6C8027</vt:lpwstr>
  </property>
</Properties>
</file>