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29" r:id="rId3"/>
    <p:sldId id="331" r:id="rId4"/>
    <p:sldId id="330" r:id="rId5"/>
    <p:sldId id="332" r:id="rId6"/>
    <p:sldId id="290" r:id="rId7"/>
    <p:sldId id="291" r:id="rId8"/>
    <p:sldId id="292" r:id="rId9"/>
    <p:sldId id="333" r:id="rId10"/>
    <p:sldId id="293" r:id="rId11"/>
    <p:sldId id="319" r:id="rId12"/>
    <p:sldId id="322" r:id="rId13"/>
    <p:sldId id="323" r:id="rId14"/>
    <p:sldId id="296" r:id="rId15"/>
    <p:sldId id="316" r:id="rId16"/>
    <p:sldId id="335" r:id="rId17"/>
    <p:sldId id="334" r:id="rId18"/>
    <p:sldId id="336" r:id="rId19"/>
    <p:sldId id="317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DF58D"/>
    <a:srgbClr val="808080"/>
    <a:srgbClr val="FCFCFC"/>
    <a:srgbClr val="E8E8E8"/>
    <a:srgbClr val="FFD84B"/>
    <a:srgbClr val="FFFFFF"/>
    <a:srgbClr val="CC3300"/>
    <a:srgbClr val="FFC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69" d="100"/>
          <a:sy n="69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B53A34-5244-423D-ACCF-88F223BA9C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65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509EC4-8A6C-47F5-B8F4-2862E5D844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79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510 h 510"/>
              <a:gd name="T4" fmla="*/ 1740 w 1740"/>
              <a:gd name="T5" fmla="*/ 510 h 510"/>
              <a:gd name="T6" fmla="*/ 1595 w 1740"/>
              <a:gd name="T7" fmla="*/ 30 h 510"/>
              <a:gd name="T8" fmla="*/ 0 w 1740"/>
              <a:gd name="T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116 w 4032"/>
              <a:gd name="T1" fmla="*/ 0 h 1356"/>
              <a:gd name="T2" fmla="*/ 3840 w 4032"/>
              <a:gd name="T3" fmla="*/ 636 h 1356"/>
              <a:gd name="T4" fmla="*/ 4032 w 4032"/>
              <a:gd name="T5" fmla="*/ 1356 h 1356"/>
              <a:gd name="T6" fmla="*/ 288 w 4032"/>
              <a:gd name="T7" fmla="*/ 1356 h 1356"/>
              <a:gd name="T8" fmla="*/ 0 w 4032"/>
              <a:gd name="T9" fmla="*/ 828 h 1356"/>
              <a:gd name="T10" fmla="*/ 1116 w 4032"/>
              <a:gd name="T11" fmla="*/ 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510 w 2988"/>
              <a:gd name="T1" fmla="*/ 1098 h 3180"/>
              <a:gd name="T2" fmla="*/ 2280 w 2988"/>
              <a:gd name="T3" fmla="*/ 0 h 3180"/>
              <a:gd name="T4" fmla="*/ 2988 w 2988"/>
              <a:gd name="T5" fmla="*/ 342 h 3180"/>
              <a:gd name="T6" fmla="*/ 2988 w 2988"/>
              <a:gd name="T7" fmla="*/ 2772 h 3180"/>
              <a:gd name="T8" fmla="*/ 1452 w 2988"/>
              <a:gd name="T9" fmla="*/ 3060 h 3180"/>
              <a:gd name="T10" fmla="*/ 0 w 2988"/>
              <a:gd name="T11" fmla="*/ 2406 h 3180"/>
              <a:gd name="T12" fmla="*/ 510 w 2988"/>
              <a:gd name="T13" fmla="*/ 1098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276 w 2064"/>
              <a:gd name="T3" fmla="*/ 1518 h 1518"/>
              <a:gd name="T4" fmla="*/ 2064 w 2064"/>
              <a:gd name="T5" fmla="*/ 0 h 1518"/>
              <a:gd name="T6" fmla="*/ 0 w 2064"/>
              <a:gd name="T7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645 h 651"/>
              <a:gd name="T4" fmla="*/ 636 w 636"/>
              <a:gd name="T5" fmla="*/ 651 h 651"/>
              <a:gd name="T6" fmla="*/ 632 w 636"/>
              <a:gd name="T7" fmla="*/ 0 h 651"/>
              <a:gd name="T8" fmla="*/ 0 w 636"/>
              <a:gd name="T9" fmla="*/ 0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0F4B2A43-8F13-40B9-B2B0-A9BB5F829C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32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20 h 720"/>
                <a:gd name="T8" fmla="*/ 0 w 672"/>
                <a:gd name="T9" fmla="*/ 4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206 w 212"/>
                <a:gd name="T1" fmla="*/ 0 h 824"/>
                <a:gd name="T2" fmla="*/ 0 w 212"/>
                <a:gd name="T3" fmla="*/ 82 h 824"/>
                <a:gd name="T4" fmla="*/ 168 w 212"/>
                <a:gd name="T5" fmla="*/ 824 h 824"/>
                <a:gd name="T6" fmla="*/ 212 w 212"/>
                <a:gd name="T7" fmla="*/ 822 h 824"/>
                <a:gd name="T8" fmla="*/ 206 w 212"/>
                <a:gd name="T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3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3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3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3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  <p:bldP spid="3112" grpId="1" animBg="1"/>
      <p:bldP spid="3112" grpId="2" animBg="1"/>
      <p:bldP spid="3112" grpId="3" animBg="1"/>
      <p:bldP spid="3113" grpId="0" animBg="1"/>
      <p:bldP spid="3113" grpId="1" animBg="1"/>
      <p:bldP spid="3113" grpId="2" animBg="1"/>
      <p:bldP spid="3113" grpId="3" animBg="1"/>
      <p:bldP spid="3114" grpId="0" animBg="1"/>
      <p:bldP spid="3114" grpId="1" animBg="1"/>
      <p:bldP spid="3114" grpId="2" animBg="1"/>
      <p:bldP spid="3114" grpId="3" animBg="1"/>
      <p:bldP spid="3115" grpId="0" animBg="1"/>
      <p:bldP spid="3115" grpId="1" animBg="1"/>
      <p:bldP spid="3115" grpId="2" animBg="1"/>
      <p:bldP spid="3115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95947-06CD-4FB7-A4F7-2EBD7EC45B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2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28FD8-8689-4AF4-9DB4-0BFFA79B8C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38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73BE55-C21F-43AD-8204-C181736F42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18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FA58F06-7344-4239-9D66-3C26C305B4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03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ED7B84-DA2B-4137-8A12-B52DDF7E5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36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69258C-7547-40A9-ACC1-AB5FCE9BBC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41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26D645-ECDD-4277-9AAB-6D210020B3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7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8245F-2988-44DA-9D3D-FC1E66F0DA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61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01DBC-ED0F-48DB-8EC6-3C7A5F658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1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0BD88-AC29-45EF-BC6E-7332245EA9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6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4EF80-7575-4F0F-AEA7-F2874ABC79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8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14539-E530-4BF0-B87F-C3E85A63D9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64D98-722C-409F-A9E4-174C4535C8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8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E2C08-181A-4B84-9EBB-B8C7E70F65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2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BDC1C-1633-4767-BD57-BDD3DB93B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8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100 h 1100"/>
              <a:gd name="T4" fmla="*/ 1089 w 1089"/>
              <a:gd name="T5" fmla="*/ 1100 h 1100"/>
              <a:gd name="T6" fmla="*/ 0 w 1089"/>
              <a:gd name="T7" fmla="*/ 0 h 1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E2CDD9-61ED-4BC4-BABC-3173874AA3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3130 w 3130"/>
              <a:gd name="T1" fmla="*/ 453 h 453"/>
              <a:gd name="T2" fmla="*/ 3130 w 3130"/>
              <a:gd name="T3" fmla="*/ 0 h 453"/>
              <a:gd name="T4" fmla="*/ 0 w 3130"/>
              <a:gd name="T5" fmla="*/ 0 h 453"/>
              <a:gd name="T6" fmla="*/ 3130 w 3130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228600" y="1970088"/>
            <a:ext cx="8663880" cy="1470025"/>
          </a:xfrm>
        </p:spPr>
        <p:txBody>
          <a:bodyPr/>
          <a:lstStyle/>
          <a:p>
            <a:pPr algn="ctr"/>
            <a:r>
              <a:rPr lang="ru-RU" dirty="0" smtClean="0"/>
              <a:t>Педагогический совет на тему:</a:t>
            </a:r>
            <a:br>
              <a:rPr lang="ru-RU" dirty="0" smtClean="0"/>
            </a:br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«Формирование функциональной грамотности у школьников»</a:t>
            </a:r>
            <a:endParaRPr lang="en-US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Oval 2"/>
          <p:cNvSpPr>
            <a:spLocks noChangeArrowheads="1"/>
          </p:cNvSpPr>
          <p:nvPr/>
        </p:nvSpPr>
        <p:spPr bwMode="gray">
          <a:xfrm flipV="1">
            <a:off x="942975" y="4983813"/>
            <a:ext cx="3306762" cy="487362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347" name="Oval 3"/>
          <p:cNvSpPr>
            <a:spLocks noChangeArrowheads="1"/>
          </p:cNvSpPr>
          <p:nvPr/>
        </p:nvSpPr>
        <p:spPr bwMode="gray">
          <a:xfrm flipV="1">
            <a:off x="4611688" y="5343525"/>
            <a:ext cx="3305175" cy="485775"/>
          </a:xfrm>
          <a:prstGeom prst="ellipse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922338" y="325438"/>
            <a:ext cx="7764462" cy="927100"/>
          </a:xfrm>
        </p:spPr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Формы ФГ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467545" y="1340768"/>
            <a:ext cx="4032448" cy="4002757"/>
            <a:chOff x="660" y="1673"/>
            <a:chExt cx="2020" cy="1938"/>
          </a:xfrm>
        </p:grpSpPr>
        <p:sp>
          <p:nvSpPr>
            <p:cNvPr id="57350" name="Rectangle 6"/>
            <p:cNvSpPr>
              <a:spLocks noChangeArrowheads="1"/>
            </p:cNvSpPr>
            <p:nvPr/>
          </p:nvSpPr>
          <p:spPr bwMode="gray">
            <a:xfrm>
              <a:off x="2367" y="1675"/>
              <a:ext cx="76" cy="1936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921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1" name="Rectangle 7"/>
            <p:cNvSpPr>
              <a:spLocks noChangeArrowheads="1"/>
            </p:cNvSpPr>
            <p:nvPr/>
          </p:nvSpPr>
          <p:spPr bwMode="gray">
            <a:xfrm>
              <a:off x="940" y="1673"/>
              <a:ext cx="76" cy="1936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921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2" name="AutoShape 8"/>
            <p:cNvSpPr>
              <a:spLocks noChangeArrowheads="1"/>
            </p:cNvSpPr>
            <p:nvPr/>
          </p:nvSpPr>
          <p:spPr bwMode="gray">
            <a:xfrm>
              <a:off x="723" y="1798"/>
              <a:ext cx="1957" cy="240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ru-RU" sz="1600" b="1" dirty="0" smtClean="0">
                  <a:solidFill>
                    <a:srgbClr val="FFFF00"/>
                  </a:solidFill>
                </a:rPr>
                <a:t>Общая грамотность</a:t>
              </a:r>
              <a:endParaRPr lang="en-US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57353" name="AutoShape 9"/>
            <p:cNvSpPr>
              <a:spLocks noChangeArrowheads="1"/>
            </p:cNvSpPr>
            <p:nvPr/>
          </p:nvSpPr>
          <p:spPr bwMode="gray">
            <a:xfrm>
              <a:off x="723" y="2134"/>
              <a:ext cx="1957" cy="240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accent1">
                    <a:gamma/>
                    <a:shade val="5921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en-US" sz="1600" b="1" dirty="0">
                  <a:solidFill>
                    <a:srgbClr val="F8F8F8"/>
                  </a:solidFill>
                </a:rPr>
                <a:t> </a:t>
              </a:r>
              <a:r>
                <a:rPr lang="ru-RU" sz="1600" b="1" dirty="0" smtClean="0">
                  <a:solidFill>
                    <a:srgbClr val="FFFF00"/>
                  </a:solidFill>
                </a:rPr>
                <a:t>Компьютерная грамотность</a:t>
              </a:r>
              <a:endParaRPr lang="en-US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57354" name="AutoShape 10"/>
            <p:cNvSpPr>
              <a:spLocks noChangeArrowheads="1"/>
            </p:cNvSpPr>
            <p:nvPr/>
          </p:nvSpPr>
          <p:spPr bwMode="gray">
            <a:xfrm>
              <a:off x="660" y="2470"/>
              <a:ext cx="2020" cy="271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ru-RU" sz="1600" b="1" dirty="0" smtClean="0">
                  <a:solidFill>
                    <a:srgbClr val="FFFF00"/>
                  </a:solidFill>
                </a:rPr>
                <a:t>Информационная грамотность</a:t>
              </a:r>
              <a:r>
                <a:rPr lang="en-US" sz="1600" b="1" dirty="0" smtClean="0">
                  <a:solidFill>
                    <a:srgbClr val="FFFF00"/>
                  </a:solidFill>
                </a:rPr>
                <a:t> </a:t>
              </a:r>
              <a:endParaRPr lang="en-US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57355" name="AutoShape 11"/>
            <p:cNvSpPr>
              <a:spLocks noChangeArrowheads="1"/>
            </p:cNvSpPr>
            <p:nvPr/>
          </p:nvSpPr>
          <p:spPr bwMode="gray">
            <a:xfrm>
              <a:off x="723" y="2806"/>
              <a:ext cx="1957" cy="511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accent1">
                    <a:gamma/>
                    <a:shade val="5921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en-US" sz="1600" b="1" dirty="0">
                  <a:solidFill>
                    <a:srgbClr val="F8F8F8"/>
                  </a:solidFill>
                </a:rPr>
                <a:t> </a:t>
              </a:r>
              <a:r>
                <a:rPr lang="ru-RU" sz="1600" b="1" dirty="0" smtClean="0">
                  <a:solidFill>
                    <a:srgbClr val="FFFF00"/>
                  </a:solidFill>
                </a:rPr>
                <a:t>Грамотность при овладении</a:t>
              </a:r>
            </a:p>
            <a:p>
              <a:pPr eaLnBrk="0" hangingPunct="0">
                <a:buFont typeface="Wingdings" pitchFamily="2" charset="2"/>
                <a:buNone/>
              </a:pPr>
              <a:r>
                <a:rPr lang="ru-RU" sz="1600" b="1" dirty="0" smtClean="0">
                  <a:solidFill>
                    <a:srgbClr val="FFFF00"/>
                  </a:solidFill>
                </a:rPr>
                <a:t>Иностранными языками</a:t>
              </a:r>
              <a:endParaRPr lang="en-US" sz="16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7358" name="Group 14"/>
          <p:cNvGrpSpPr>
            <a:grpSpLocks/>
          </p:cNvGrpSpPr>
          <p:nvPr/>
        </p:nvGrpSpPr>
        <p:grpSpPr bwMode="auto">
          <a:xfrm>
            <a:off x="4668838" y="1340769"/>
            <a:ext cx="3609976" cy="4158332"/>
            <a:chOff x="2941" y="1670"/>
            <a:chExt cx="2046" cy="1941"/>
          </a:xfrm>
        </p:grpSpPr>
        <p:sp>
          <p:nvSpPr>
            <p:cNvPr id="57359" name="Rectangle 15"/>
            <p:cNvSpPr>
              <a:spLocks noChangeArrowheads="1"/>
            </p:cNvSpPr>
            <p:nvPr/>
          </p:nvSpPr>
          <p:spPr bwMode="gray">
            <a:xfrm>
              <a:off x="4661" y="1670"/>
              <a:ext cx="76" cy="1936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921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gray">
            <a:xfrm>
              <a:off x="3154" y="1675"/>
              <a:ext cx="76" cy="1936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921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1" name="AutoShape 17"/>
            <p:cNvSpPr>
              <a:spLocks noChangeArrowheads="1"/>
            </p:cNvSpPr>
            <p:nvPr/>
          </p:nvSpPr>
          <p:spPr bwMode="gray">
            <a:xfrm>
              <a:off x="2941" y="1801"/>
              <a:ext cx="2010" cy="240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hlink">
                    <a:gamma/>
                    <a:shade val="6980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en-US" sz="1600" dirty="0"/>
                <a:t> </a:t>
              </a:r>
              <a:r>
                <a:rPr lang="ru-RU" sz="1600" b="1" dirty="0" smtClean="0"/>
                <a:t>Бытовая грамотность</a:t>
              </a:r>
              <a:endParaRPr lang="en-US" sz="1600" b="1" dirty="0"/>
            </a:p>
          </p:txBody>
        </p:sp>
        <p:sp>
          <p:nvSpPr>
            <p:cNvPr id="57362" name="AutoShape 18"/>
            <p:cNvSpPr>
              <a:spLocks noChangeArrowheads="1"/>
            </p:cNvSpPr>
            <p:nvPr/>
          </p:nvSpPr>
          <p:spPr bwMode="gray">
            <a:xfrm>
              <a:off x="2941" y="2137"/>
              <a:ext cx="2010" cy="240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hlink">
                    <a:gamma/>
                    <a:shade val="59216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en-US" sz="1600" b="1" dirty="0">
                  <a:solidFill>
                    <a:srgbClr val="F8F8F8"/>
                  </a:solidFill>
                </a:rPr>
                <a:t> </a:t>
              </a:r>
              <a:r>
                <a:rPr lang="ru-RU" sz="1600" b="1" dirty="0" smtClean="0"/>
                <a:t>Грамотность поведения в ЧС</a:t>
              </a:r>
              <a:endParaRPr lang="en-US" sz="1600" b="1" dirty="0"/>
            </a:p>
          </p:txBody>
        </p:sp>
        <p:sp>
          <p:nvSpPr>
            <p:cNvPr id="57363" name="AutoShape 19"/>
            <p:cNvSpPr>
              <a:spLocks noChangeArrowheads="1"/>
            </p:cNvSpPr>
            <p:nvPr/>
          </p:nvSpPr>
          <p:spPr bwMode="gray">
            <a:xfrm>
              <a:off x="2941" y="2473"/>
              <a:ext cx="2010" cy="240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hlink">
                    <a:gamma/>
                    <a:shade val="6980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en-US" sz="1600" b="1" dirty="0">
                  <a:solidFill>
                    <a:srgbClr val="F8F8F8"/>
                  </a:solidFill>
                </a:rPr>
                <a:t> </a:t>
              </a:r>
              <a:r>
                <a:rPr lang="ru-RU" sz="1600" b="1" dirty="0" smtClean="0"/>
                <a:t>Коммуникативная грамотность</a:t>
              </a:r>
              <a:endParaRPr lang="en-US" sz="1600" b="1" dirty="0"/>
            </a:p>
          </p:txBody>
        </p:sp>
        <p:sp>
          <p:nvSpPr>
            <p:cNvPr id="57364" name="AutoShape 20"/>
            <p:cNvSpPr>
              <a:spLocks noChangeArrowheads="1"/>
            </p:cNvSpPr>
            <p:nvPr/>
          </p:nvSpPr>
          <p:spPr bwMode="gray">
            <a:xfrm>
              <a:off x="2941" y="2809"/>
              <a:ext cx="2046" cy="477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hlink">
                    <a:gamma/>
                    <a:shade val="59216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en-US" sz="1600" b="1" dirty="0">
                  <a:solidFill>
                    <a:srgbClr val="F8F8F8"/>
                  </a:solidFill>
                </a:rPr>
                <a:t> </a:t>
              </a:r>
              <a:r>
                <a:rPr lang="ru-RU" sz="1600" b="1" dirty="0" smtClean="0"/>
                <a:t>Общественно-политическая </a:t>
              </a:r>
            </a:p>
            <a:p>
              <a:pPr eaLnBrk="0" hangingPunct="0">
                <a:buFont typeface="Wingdings" pitchFamily="2" charset="2"/>
                <a:buNone/>
              </a:pPr>
              <a:r>
                <a:rPr lang="ru-RU" sz="1600" b="1" dirty="0" smtClean="0"/>
                <a:t>грамотность</a:t>
              </a:r>
              <a:endParaRPr 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919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58165"/>
            <a:ext cx="9144000" cy="333797"/>
          </a:xfrm>
        </p:spPr>
        <p:txBody>
          <a:bodyPr/>
          <a:lstStyle/>
          <a:p>
            <a:r>
              <a:rPr lang="ru-RU" altLang="ru-RU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Индикаторы функциональной грамотности школьников и их эмпирические показатели</a:t>
            </a: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064373"/>
              </p:ext>
            </p:extLst>
          </p:nvPr>
        </p:nvGraphicFramePr>
        <p:xfrm>
          <a:off x="179512" y="391962"/>
          <a:ext cx="8568952" cy="6313111"/>
        </p:xfrm>
        <a:graphic>
          <a:graphicData uri="http://schemas.openxmlformats.org/drawingml/2006/table">
            <a:tbl>
              <a:tblPr/>
              <a:tblGrid>
                <a:gridCol w="37489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20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3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Индикаторы функциональной грамотности 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Умения (эмпирические показатели): 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171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Общая грамотность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Написать сочинение, реферат.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5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Считать без калькулятора.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1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Отвечать на вопросы, не испытывая затруднений в построении фраз, подборе слов.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1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Написать заявление, заполнить какие-либо анкеты, бланки.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5171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Компьютерная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Искать информацию в сети Интернет.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5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Пользоваться электронной почтой.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5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Создавать и распечатывать тексты.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51904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Грамотность действий в чрезвычайных 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ситуациях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Оказывать первую медицинскую помощь пострадавшему.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51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Обратиться за экстренной помощью к специализированным службам.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95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Заботиться о своем здоровье.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95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Вести себя в ситуациях угрозы личной безопасности.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40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9144000" cy="333797"/>
          </a:xfrm>
        </p:spPr>
        <p:txBody>
          <a:bodyPr/>
          <a:lstStyle/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Индикаторы функциональной грамотности школьников и их эмпирические показатели</a:t>
            </a: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939615"/>
              </p:ext>
            </p:extLst>
          </p:nvPr>
        </p:nvGraphicFramePr>
        <p:xfrm>
          <a:off x="395536" y="391962"/>
          <a:ext cx="8496944" cy="6130725"/>
        </p:xfrm>
        <a:graphic>
          <a:graphicData uri="http://schemas.openxmlformats.org/drawingml/2006/table">
            <a:tbl>
              <a:tblPr/>
              <a:tblGrid>
                <a:gridCol w="37174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795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4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Индикаторы функциональной грамотности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Умения (эмпирические показатели):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00869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Информационная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Находить и отбирать необходимую информацию из книг, справочников, энциклопедий и др. печатных текстов.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0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Читать чертежи, схемы, графики.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0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Использовать информацию из СМИ (газеты, журналы, радио, телевидение).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0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Пользоваться алфавитным и систематическим каталогом библиотеки.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0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Анализировать числовую информацию.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0435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Коммуникативная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Работать в группе, команде.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0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Расположить к себе других людей.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0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поддаваться колебаниям своего настроения.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00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Приспосабливаться к новым, непривычным требованиям и условиям.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00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Организовать работу группы.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6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42875" y="142875"/>
            <a:ext cx="9144000" cy="333797"/>
          </a:xfrm>
        </p:spPr>
        <p:txBody>
          <a:bodyPr/>
          <a:lstStyle/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Индикаторы функциональной грамотности школьников и их эмпирические показатели</a:t>
            </a: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355087"/>
              </p:ext>
            </p:extLst>
          </p:nvPr>
        </p:nvGraphicFramePr>
        <p:xfrm>
          <a:off x="251520" y="391962"/>
          <a:ext cx="8568952" cy="6232446"/>
        </p:xfrm>
        <a:graphic>
          <a:graphicData uri="http://schemas.openxmlformats.org/drawingml/2006/table">
            <a:tbl>
              <a:tblPr/>
              <a:tblGrid>
                <a:gridCol w="37489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20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47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Индикаторы функциональной грамотности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Умения (эмпирические показатели):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784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Владение иностранными языками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Перевести со словарем несложный текст.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Рассказать о себе, своих друзьях, своем городе.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1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Понимать тексты инструкций на упаковках различных товаров, приборов бытовой техники.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1569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Грамотность при решении бытовых проблем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Выбирать продукты, товары и услуги (в магазинах, в разных сервисных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службах, в том числе интерактивных).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Планировать денежные расходы, исходя из бюджета семьи.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3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Использовать различные технические бытовые устройства, пользуясь инструкциями.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31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Ориентироваться в незнакомом городе, пользуясь справочником,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картой,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GPS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-навигатором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1578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Правовая и общественно-политическая 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грамотность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Отстаивать свои права и интересы. </a:t>
                      </a: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831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Объяснять различия в функциях и полномочиях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Правительства, Президента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70" marR="5097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9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Примеры жизненно важных проблем</a:t>
            </a:r>
            <a:endParaRPr lang="en-US" sz="3600" dirty="0"/>
          </a:p>
        </p:txBody>
      </p:sp>
      <p:sp>
        <p:nvSpPr>
          <p:cNvPr id="2" name="Текст 1"/>
          <p:cNvSpPr>
            <a:spLocks noGrp="1"/>
          </p:cNvSpPr>
          <p:nvPr>
            <p:ph type="body" sz="half" idx="1"/>
          </p:nvPr>
        </p:nvSpPr>
        <p:spPr>
          <a:xfrm>
            <a:off x="251520" y="1340768"/>
            <a:ext cx="4536504" cy="4525963"/>
          </a:xfrm>
        </p:spPr>
        <p:txBody>
          <a:bodyPr/>
          <a:lstStyle/>
          <a:p>
            <a:pPr>
              <a:spcAft>
                <a:spcPts val="22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 Поиск информации о работе в государственных учреждениях, молодежных центрах, центрах занятости и т.д. («Непрерывное обучение и планирование карьеры»). </a:t>
            </a:r>
          </a:p>
          <a:p>
            <a:pPr>
              <a:spcAft>
                <a:spcPts val="22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 Заполнение электронных анкет, опросов, анкет регистрации (понятие о защите личных данных) («Непрерывное обучение и планирование карьеры», «Здоровье и безопасность»). </a:t>
            </a:r>
          </a:p>
          <a:p>
            <a:pPr>
              <a:spcAft>
                <a:spcPts val="22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 Поиск билетов на все виды транспорта. Расписание движения транспорта(«Окружающая среда и устойчивое развитие»). </a:t>
            </a:r>
          </a:p>
          <a:p>
            <a:pPr>
              <a:spcAft>
                <a:spcPts val="22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 Работа с информацией о возможностях отдыха и развлечений («Культурная самобытность и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</a:rPr>
              <a:t>идентитет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»). 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4008" y="1484784"/>
            <a:ext cx="4038600" cy="4525963"/>
          </a:xfrm>
        </p:spPr>
        <p:txBody>
          <a:bodyPr/>
          <a:lstStyle/>
          <a:p>
            <a:pPr>
              <a:spcAft>
                <a:spcPts val="22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 Использование сайтов со сводками погоды («Окружающая среда и устойчивое развитие»). </a:t>
            </a:r>
          </a:p>
          <a:p>
            <a:pPr>
              <a:spcAft>
                <a:spcPts val="22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 Работа с географической картой («Окружающая среда и устойчивое развитие»). </a:t>
            </a:r>
          </a:p>
          <a:p>
            <a:pPr>
              <a:spcAft>
                <a:spcPts val="22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 Использование кулинарных рецептов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</a:rPr>
              <a:t>(«Культурная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самобытность и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</a:rPr>
              <a:t>идентитет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»). </a:t>
            </a:r>
          </a:p>
          <a:p>
            <a:pPr>
              <a:spcAft>
                <a:spcPts val="22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 Поиск информации о фильмах, книгах, музыке и т.д.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</a:rPr>
              <a:t>(«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Культурная самобытность и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</a:rPr>
              <a:t>идентитет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» «Ценности и мораль»). </a:t>
            </a:r>
          </a:p>
          <a:p>
            <a:pPr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</a:rPr>
              <a:t> Выбор товаров в Интернете («Окружающая среда и устойчивое развитие», «Технологии и инновации»).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0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42875" y="332656"/>
            <a:ext cx="9001125" cy="593725"/>
          </a:xfrm>
        </p:spPr>
        <p:txBody>
          <a:bodyPr/>
          <a:lstStyle/>
          <a:p>
            <a:r>
              <a:rPr lang="ru-RU" alt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формирования и развития функциональной грамотности </a:t>
            </a:r>
          </a:p>
        </p:txBody>
      </p:sp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5500688" y="1071563"/>
            <a:ext cx="3429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Дерево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>
                <a:solidFill>
                  <a:srgbClr val="373737"/>
                </a:solidFill>
                <a:latin typeface="Times New Roman" pitchFamily="18" charset="0"/>
                <a:cs typeface="Times New Roman" pitchFamily="18" charset="0"/>
              </a:rPr>
              <a:t>функционально грамотная личность</a:t>
            </a:r>
          </a:p>
          <a:p>
            <a:pPr algn="just" eaLnBrk="0" hangingPunct="0">
              <a:defRPr/>
            </a:pPr>
            <a:r>
              <a:rPr lang="ru-RU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>
                <a:solidFill>
                  <a:srgbClr val="373737"/>
                </a:solidFill>
                <a:latin typeface="Times New Roman" pitchFamily="18" charset="0"/>
                <a:cs typeface="Times New Roman" pitchFamily="18" charset="0"/>
              </a:rPr>
              <a:t>педагогические технологии</a:t>
            </a:r>
          </a:p>
          <a:p>
            <a:pPr algn="just" eaLnBrk="0" hangingPunct="0">
              <a:defRPr/>
            </a:pP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Яблочки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>
                <a:solidFill>
                  <a:srgbClr val="373737"/>
                </a:solidFill>
                <a:latin typeface="Times New Roman" pitchFamily="18" charset="0"/>
                <a:cs typeface="Times New Roman" pitchFamily="18" charset="0"/>
              </a:rPr>
              <a:t>ключевые компетенции</a:t>
            </a:r>
          </a:p>
          <a:p>
            <a:pPr algn="just" eaLnBrk="0" hangingPunct="0">
              <a:defRPr/>
            </a:pPr>
            <a:r>
              <a:rPr lang="ru-RU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Лейка </a:t>
            </a:r>
            <a:r>
              <a:rPr lang="ru-RU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>
                <a:solidFill>
                  <a:srgbClr val="373737"/>
                </a:solidFill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b="1">
                <a:solidFill>
                  <a:srgbClr val="6F6F6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5604" name="Picture 10" descr="C:\Users\Андрей\Desktop\10901655-nzn-n-n--n--n------n------n--nzn--n--------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214438"/>
            <a:ext cx="351155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6" descr="C:\Users\Андрей\Desktop\defaul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5556">
            <a:off x="5375275" y="3541713"/>
            <a:ext cx="2151063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5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Формула успеха ОВЛАДЕНИЕ КЛЮЧЕВЫМИ И ПРЕДМЕТНЫМИ КОМПЕТЕНЦИЯМИ = УСВОЕНИЕ ЗУН + ПРИМЕНЕНИЕ НА ПРАКТИКЕ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9036496" cy="64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300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ПЕДСОВЕТА: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smtClean="0"/>
              <a:t>1 Внести </a:t>
            </a:r>
            <a:r>
              <a:rPr lang="ru-RU" sz="2000" dirty="0"/>
              <a:t>изменения в ООП НОО,ООО,СОО в части планируемых личностных,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</a:t>
            </a:r>
            <a:r>
              <a:rPr lang="ru-RU" sz="2000" dirty="0"/>
              <a:t>результатов освоения обучающимися программ</a:t>
            </a:r>
            <a:r>
              <a:rPr lang="ru-RU" sz="2000" dirty="0" smtClean="0"/>
              <a:t>, системе </a:t>
            </a:r>
            <a:r>
              <a:rPr lang="ru-RU" sz="2000" dirty="0"/>
              <a:t>оценки достижения      планируемых личностных и </a:t>
            </a:r>
            <a:r>
              <a:rPr lang="ru-RU" sz="2000" dirty="0" err="1"/>
              <a:t>метапредметных</a:t>
            </a:r>
            <a:r>
              <a:rPr lang="ru-RU" sz="2000" dirty="0"/>
              <a:t>    результатов освоения программ.</a:t>
            </a:r>
          </a:p>
          <a:p>
            <a:pPr algn="just"/>
            <a:r>
              <a:rPr lang="ru-RU" sz="2000" dirty="0"/>
              <a:t>2</a:t>
            </a:r>
            <a:r>
              <a:rPr lang="ru-RU" sz="2000" dirty="0" smtClean="0"/>
              <a:t>.Внести </a:t>
            </a:r>
            <a:r>
              <a:rPr lang="ru-RU" sz="2000" dirty="0"/>
              <a:t>изменения в рабочие программы по всем предметам</a:t>
            </a:r>
            <a:r>
              <a:rPr lang="ru-RU" sz="2000" dirty="0" smtClean="0"/>
              <a:t>. По </a:t>
            </a:r>
            <a:r>
              <a:rPr lang="ru-RU" sz="2000" dirty="0"/>
              <a:t>современным требованиям все рабочие программы должны предусматривать деятельность по формированию ФГ. Особенно это касается русского языка</a:t>
            </a:r>
            <a:r>
              <a:rPr lang="ru-RU" sz="2000" dirty="0" smtClean="0"/>
              <a:t>, литературного </a:t>
            </a:r>
            <a:r>
              <a:rPr lang="ru-RU" sz="2000" dirty="0"/>
              <a:t>чтения</a:t>
            </a:r>
            <a:r>
              <a:rPr lang="ru-RU" sz="2000" dirty="0" smtClean="0"/>
              <a:t>, математики</a:t>
            </a:r>
            <a:r>
              <a:rPr lang="ru-RU" sz="2000" dirty="0"/>
              <a:t>, окружающего мира в начальной школе; русского языка, литературы ,иностранного языка</a:t>
            </a:r>
            <a:r>
              <a:rPr lang="ru-RU" sz="2000" dirty="0" smtClean="0"/>
              <a:t>, математики</a:t>
            </a:r>
            <a:r>
              <a:rPr lang="ru-RU" sz="2000" dirty="0"/>
              <a:t>, географии, физики</a:t>
            </a:r>
            <a:r>
              <a:rPr lang="ru-RU" sz="2000" dirty="0" smtClean="0"/>
              <a:t>, химии, обществознания </a:t>
            </a:r>
            <a:r>
              <a:rPr lang="ru-RU" sz="2000" dirty="0"/>
              <a:t>в основной школе.</a:t>
            </a:r>
          </a:p>
          <a:p>
            <a:pPr algn="just"/>
            <a:r>
              <a:rPr lang="ru-RU" sz="2000" dirty="0"/>
              <a:t>3</a:t>
            </a:r>
            <a:r>
              <a:rPr lang="ru-RU" sz="2000" dirty="0" smtClean="0"/>
              <a:t>.Внести </a:t>
            </a:r>
            <a:r>
              <a:rPr lang="ru-RU" sz="2000" dirty="0"/>
              <a:t>изменения в программу воспитания и социализации</a:t>
            </a:r>
            <a:r>
              <a:rPr lang="ru-RU" sz="2000" dirty="0" smtClean="0"/>
              <a:t>, обозначив </a:t>
            </a:r>
            <a:r>
              <a:rPr lang="ru-RU" sz="2000" dirty="0"/>
              <a:t>формирование ФГ как приоритетную задачу.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8846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484784"/>
            <a:ext cx="6696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4 Провести </a:t>
            </a:r>
            <a:r>
              <a:rPr lang="ru-RU" sz="2400" dirty="0"/>
              <a:t>обучение педагогов.</a:t>
            </a:r>
          </a:p>
          <a:p>
            <a:pPr algn="just"/>
            <a:r>
              <a:rPr lang="ru-RU" sz="2400" dirty="0" smtClean="0"/>
              <a:t>5 Систематически </a:t>
            </a:r>
            <a:r>
              <a:rPr lang="ru-RU" sz="2400" dirty="0"/>
              <a:t>использовать на уроках и внеурочной деятельности всеми педагогами форм и методов </a:t>
            </a:r>
            <a:r>
              <a:rPr lang="ru-RU" sz="2400" dirty="0" smtClean="0"/>
              <a:t>обучения</a:t>
            </a:r>
            <a:r>
              <a:rPr lang="ru-RU" sz="2400" dirty="0"/>
              <a:t>, способствующих формированию ФГ</a:t>
            </a:r>
            <a:r>
              <a:rPr lang="ru-RU" sz="2400" dirty="0" smtClean="0"/>
              <a:t>: деловые </a:t>
            </a:r>
            <a:r>
              <a:rPr lang="ru-RU" sz="2400" dirty="0"/>
              <a:t>и ролевые игры, работу в парах и группах</a:t>
            </a:r>
            <a:r>
              <a:rPr lang="ru-RU" sz="2400" dirty="0" smtClean="0"/>
              <a:t>, творческие </a:t>
            </a:r>
            <a:r>
              <a:rPr lang="ru-RU" sz="2400" err="1"/>
              <a:t>задания</a:t>
            </a:r>
            <a:r>
              <a:rPr lang="ru-RU" sz="2400" smtClean="0"/>
              <a:t>, методические </a:t>
            </a:r>
            <a:r>
              <a:rPr lang="ru-RU" sz="2400" dirty="0"/>
              <a:t>проекты и др.</a:t>
            </a:r>
          </a:p>
          <a:p>
            <a:pPr algn="just"/>
            <a:r>
              <a:rPr lang="ru-RU" sz="2400" dirty="0" smtClean="0"/>
              <a:t>6 Привлечь </a:t>
            </a:r>
            <a:r>
              <a:rPr lang="ru-RU" sz="2400" dirty="0"/>
              <a:t>родителей к совместной деятельности по формированию ФГ.</a:t>
            </a:r>
          </a:p>
          <a:p>
            <a:pPr algn="just"/>
            <a:r>
              <a:rPr lang="ru-RU" sz="2400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3903" y="476672"/>
            <a:ext cx="8465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РЕШЕНИЕ 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ПЕДСОВЕТА:</a:t>
            </a:r>
          </a:p>
        </p:txBody>
      </p:sp>
    </p:spTree>
    <p:extLst>
      <p:ext uri="{BB962C8B-B14F-4D97-AF65-F5344CB8AC3E}">
        <p14:creationId xmlns:p14="http://schemas.microsoft.com/office/powerpoint/2010/main" val="355262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 smtClean="0"/>
              <a:t>Спасибо за работу</a:t>
            </a:r>
            <a:r>
              <a:rPr lang="en-US" sz="6000" dirty="0" smtClean="0"/>
              <a:t>!</a:t>
            </a:r>
            <a:endParaRPr lang="en-US" sz="6000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48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93788"/>
            <a:ext cx="8229600" cy="927100"/>
          </a:xfrm>
        </p:spPr>
        <p:txBody>
          <a:bodyPr/>
          <a:lstStyle/>
          <a:p>
            <a:pPr algn="r"/>
            <a:r>
              <a:rPr lang="ru-RU" dirty="0"/>
              <a:t>ЦЕЛЬ ПЕДСОВЕТА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>«Мои ученики будут узнавать новое не от меня;</a:t>
            </a:r>
            <a:b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>Они будут открывать это новое сами.</a:t>
            </a:r>
            <a:b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>Моя задача- помочь им раскрыться и развить собственные идеи»</a:t>
            </a:r>
            <a:b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i="1" dirty="0" err="1">
                <a:solidFill>
                  <a:schemeClr val="accent1">
                    <a:lumMod val="75000"/>
                  </a:schemeClr>
                </a:solidFill>
              </a:rPr>
              <a:t>И.Г.Песталоцци</a:t>
            </a: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852937"/>
            <a:ext cx="8064896" cy="2736304"/>
          </a:xfrm>
        </p:spPr>
        <p:txBody>
          <a:bodyPr/>
          <a:lstStyle/>
          <a:p>
            <a:r>
              <a:rPr lang="ru-RU" b="1" i="1" dirty="0">
                <a:solidFill>
                  <a:schemeClr val="accent5">
                    <a:lumMod val="25000"/>
                  </a:schemeClr>
                </a:solidFill>
              </a:rPr>
              <a:t>Рассмотреть </a:t>
            </a:r>
            <a:r>
              <a:rPr lang="ru-RU" b="1" i="1" dirty="0" smtClean="0">
                <a:solidFill>
                  <a:schemeClr val="accent5">
                    <a:lumMod val="25000"/>
                  </a:schemeClr>
                </a:solidFill>
              </a:rPr>
              <a:t>вопросы по</a:t>
            </a:r>
            <a:r>
              <a:rPr lang="ru-RU" b="1" i="1" dirty="0">
                <a:solidFill>
                  <a:schemeClr val="accent5">
                    <a:lumMod val="25000"/>
                  </a:schemeClr>
                </a:solidFill>
              </a:rPr>
              <a:t>  </a:t>
            </a:r>
            <a:r>
              <a:rPr lang="ru-RU" b="1" i="1" dirty="0" smtClean="0">
                <a:solidFill>
                  <a:schemeClr val="accent5">
                    <a:lumMod val="25000"/>
                  </a:schemeClr>
                </a:solidFill>
              </a:rPr>
              <a:t>формированию </a:t>
            </a:r>
            <a:r>
              <a:rPr lang="ru-RU" b="1" i="1" dirty="0">
                <a:solidFill>
                  <a:schemeClr val="accent5">
                    <a:lumMod val="25000"/>
                  </a:schemeClr>
                </a:solidFill>
              </a:rPr>
              <a:t>и  </a:t>
            </a:r>
            <a:r>
              <a:rPr lang="ru-RU" b="1" i="1" dirty="0" smtClean="0">
                <a:solidFill>
                  <a:schemeClr val="accent5">
                    <a:lumMod val="25000"/>
                  </a:schemeClr>
                </a:solidFill>
              </a:rPr>
              <a:t>развитию </a:t>
            </a:r>
            <a:r>
              <a:rPr lang="ru-RU" b="1" i="1" dirty="0">
                <a:solidFill>
                  <a:schemeClr val="accent5">
                    <a:lumMod val="25000"/>
                  </a:schemeClr>
                </a:solidFill>
              </a:rPr>
              <a:t>функциональной </a:t>
            </a:r>
            <a:r>
              <a:rPr lang="ru-RU" b="1" i="1" dirty="0" smtClean="0">
                <a:solidFill>
                  <a:schemeClr val="accent5">
                    <a:lumMod val="25000"/>
                  </a:schemeClr>
                </a:solidFill>
              </a:rPr>
              <a:t>грамотности у школьников</a:t>
            </a:r>
            <a:endParaRPr lang="ru-RU" b="1" i="1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63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ПЕДСОВЕТА: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>
                    <a:lumMod val="10000"/>
                  </a:schemeClr>
                </a:solidFill>
              </a:rPr>
              <a:t>Раскрыть понятие «функциональная грамотность» </a:t>
            </a:r>
            <a:endParaRPr lang="ru-RU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10000"/>
                  </a:schemeClr>
                </a:solidFill>
              </a:rPr>
              <a:t>Принять участие в </a:t>
            </a:r>
            <a:r>
              <a:rPr lang="ru-RU" dirty="0" smtClean="0">
                <a:solidFill>
                  <a:schemeClr val="accent5">
                    <a:lumMod val="10000"/>
                  </a:schemeClr>
                </a:solidFill>
              </a:rPr>
              <a:t>мастер-класс</a:t>
            </a:r>
            <a:r>
              <a:rPr lang="ru-RU" dirty="0" smtClean="0">
                <a:solidFill>
                  <a:schemeClr val="accent5">
                    <a:lumMod val="10000"/>
                  </a:schemeClr>
                </a:solidFill>
              </a:rPr>
              <a:t>ах</a:t>
            </a:r>
            <a:endParaRPr lang="en-US" dirty="0" smtClean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10000"/>
                  </a:schemeClr>
                </a:solidFill>
              </a:rPr>
              <a:t>Рассмотреть работу платформы «Российская электронная школа»</a:t>
            </a:r>
          </a:p>
          <a:p>
            <a:r>
              <a:rPr lang="ru-RU" dirty="0">
                <a:solidFill>
                  <a:schemeClr val="accent5">
                    <a:lumMod val="10000"/>
                  </a:schemeClr>
                </a:solidFill>
              </a:rPr>
              <a:t>Выработать рекомендации для коррекции деятельности учителя-предметника по формированию функциональной </a:t>
            </a:r>
            <a:r>
              <a:rPr lang="ru-RU" dirty="0" smtClean="0">
                <a:solidFill>
                  <a:schemeClr val="accent5">
                    <a:lumMod val="10000"/>
                  </a:schemeClr>
                </a:solidFill>
              </a:rPr>
              <a:t>грамотности</a:t>
            </a:r>
          </a:p>
          <a:p>
            <a:endParaRPr lang="ru-RU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94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ХОД ПЕДСОВЕТА: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>
                <a:solidFill>
                  <a:schemeClr val="accent5">
                    <a:lumMod val="25000"/>
                  </a:schemeClr>
                </a:solidFill>
              </a:rPr>
              <a:t>Практическая работа «Погружение в тему</a:t>
            </a:r>
            <a:r>
              <a:rPr lang="ru-RU" sz="2400" b="1" i="1" dirty="0" smtClean="0">
                <a:solidFill>
                  <a:schemeClr val="accent5">
                    <a:lumMod val="25000"/>
                  </a:schemeClr>
                </a:solidFill>
              </a:rPr>
              <a:t>».</a:t>
            </a:r>
          </a:p>
          <a:p>
            <a:pPr lvl="0"/>
            <a:r>
              <a:rPr lang="ru-RU" sz="2400" b="1" i="1" dirty="0" smtClean="0">
                <a:solidFill>
                  <a:schemeClr val="accent5">
                    <a:lumMod val="25000"/>
                  </a:schemeClr>
                </a:solidFill>
              </a:rPr>
              <a:t>Теоретическая часть (раскрытие понятия «функциональная грамотность»)</a:t>
            </a:r>
            <a:endParaRPr lang="ru-RU" sz="2400" b="1" i="1" dirty="0">
              <a:solidFill>
                <a:schemeClr val="accent5">
                  <a:lumMod val="25000"/>
                </a:schemeClr>
              </a:solidFill>
            </a:endParaRPr>
          </a:p>
          <a:p>
            <a:pPr lvl="0"/>
            <a:r>
              <a:rPr lang="ru-RU" sz="2400" b="1" i="1" dirty="0" smtClean="0">
                <a:solidFill>
                  <a:schemeClr val="accent5">
                    <a:lumMod val="25000"/>
                  </a:schemeClr>
                </a:solidFill>
              </a:rPr>
              <a:t>Мастер – классы: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Окружающий мир (Бычкова ТА)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Финансовая грамотность (Серебрянская ОА)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Работа с платформой РЭШ (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Майданюк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ТА)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i="1" dirty="0" smtClean="0">
                <a:solidFill>
                  <a:schemeClr val="accent5">
                    <a:lumMod val="25000"/>
                  </a:schemeClr>
                </a:solidFill>
              </a:rPr>
              <a:t>Рефлексия </a:t>
            </a:r>
            <a:r>
              <a:rPr lang="ru-RU" sz="2400" b="1" i="1" dirty="0">
                <a:solidFill>
                  <a:schemeClr val="accent5">
                    <a:lumMod val="25000"/>
                  </a:schemeClr>
                </a:solidFill>
              </a:rPr>
              <a:t>педсовета</a:t>
            </a:r>
          </a:p>
          <a:p>
            <a:r>
              <a:rPr lang="ru-RU" sz="2400" b="1" i="1" dirty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25000"/>
                  </a:schemeClr>
                </a:solidFill>
              </a:rPr>
              <a:t>Решение </a:t>
            </a:r>
            <a:r>
              <a:rPr lang="ru-RU" sz="2400" b="1" i="1" dirty="0">
                <a:solidFill>
                  <a:schemeClr val="accent5">
                    <a:lumMod val="25000"/>
                  </a:schemeClr>
                </a:solidFill>
              </a:rPr>
              <a:t>педсовета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3778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ПРАКТИЧЕСКАЯ РАБОТА (2-3 мин)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</a:rPr>
              <a:t>Задание 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</a:rPr>
              <a:t>для МО естественно-математического 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</a:rPr>
              <a:t>цикла, истории, обществознания, географии, биологии, химии</a:t>
            </a:r>
            <a:r>
              <a:rPr lang="ru-RU" sz="2400" u="sng" dirty="0" smtClean="0"/>
              <a:t>:</a:t>
            </a:r>
            <a:r>
              <a:rPr lang="ru-RU" sz="2400" dirty="0"/>
              <a:t> </a:t>
            </a:r>
          </a:p>
          <a:p>
            <a:pPr marL="0" indent="0">
              <a:buNone/>
            </a:pPr>
            <a:r>
              <a:rPr lang="ru-RU" sz="2400" dirty="0"/>
              <a:t>Используя каждую букву слова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"личность" </a:t>
            </a:r>
            <a:r>
              <a:rPr lang="ru-RU" sz="2400" dirty="0"/>
              <a:t>записать личностные качества.</a:t>
            </a:r>
          </a:p>
          <a:p>
            <a:r>
              <a:rPr lang="ru-RU" sz="2400" b="1" dirty="0">
                <a:solidFill>
                  <a:schemeClr val="accent3">
                    <a:lumMod val="25000"/>
                  </a:schemeClr>
                </a:solidFill>
              </a:rPr>
              <a:t> </a:t>
            </a:r>
            <a:r>
              <a:rPr lang="ru-RU" sz="2400" b="1" u="sng" dirty="0" smtClean="0">
                <a:solidFill>
                  <a:schemeClr val="accent3">
                    <a:lumMod val="25000"/>
                  </a:schemeClr>
                </a:solidFill>
              </a:rPr>
              <a:t>Задание для МО </a:t>
            </a:r>
            <a:r>
              <a:rPr lang="ru-RU" sz="2400" b="1" u="sng" dirty="0" smtClean="0">
                <a:solidFill>
                  <a:schemeClr val="accent3">
                    <a:lumMod val="25000"/>
                  </a:schemeClr>
                </a:solidFill>
              </a:rPr>
              <a:t>начальной школы:</a:t>
            </a:r>
            <a:r>
              <a:rPr lang="ru-RU" sz="2400" b="1" dirty="0">
                <a:solidFill>
                  <a:schemeClr val="accent3">
                    <a:lumMod val="25000"/>
                  </a:schemeClr>
                </a:solidFill>
              </a:rPr>
              <a:t> </a:t>
            </a:r>
            <a:endParaRPr lang="ru-RU" sz="2400" b="1" dirty="0" smtClean="0">
              <a:solidFill>
                <a:schemeClr val="accent3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 smtClean="0"/>
              <a:t>Подберите </a:t>
            </a:r>
            <a:r>
              <a:rPr lang="ru-RU" sz="2400" dirty="0"/>
              <a:t>слова - синонимы к слову </a:t>
            </a:r>
            <a:r>
              <a:rPr lang="ru-RU" sz="2400" b="1" dirty="0">
                <a:solidFill>
                  <a:srgbClr val="FF0000"/>
                </a:solidFill>
              </a:rPr>
              <a:t>"функционировать".</a:t>
            </a:r>
          </a:p>
          <a:p>
            <a:r>
              <a:rPr lang="ru-RU" sz="2400" b="1" u="sng" dirty="0" smtClean="0">
                <a:solidFill>
                  <a:schemeClr val="accent3">
                    <a:lumMod val="25000"/>
                  </a:schemeClr>
                </a:solidFill>
              </a:rPr>
              <a:t>Задание МО иностранных языков и русского языка и литературы:</a:t>
            </a:r>
            <a:r>
              <a:rPr lang="ru-RU" sz="2400" dirty="0"/>
              <a:t> 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Дайте </a:t>
            </a:r>
            <a:r>
              <a:rPr lang="ru-RU" sz="2400" dirty="0"/>
              <a:t>определение слову </a:t>
            </a:r>
            <a:r>
              <a:rPr lang="ru-RU" sz="2400" b="1" dirty="0">
                <a:solidFill>
                  <a:srgbClr val="FF0000"/>
                </a:solidFill>
              </a:rPr>
              <a:t>"грамотность".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ЗАДАНИЯ ДЛЯ ВСЕХ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ГРУПП: </a:t>
            </a:r>
            <a:r>
              <a:rPr lang="ru-RU" sz="2400" dirty="0" smtClean="0"/>
              <a:t>Опираясь </a:t>
            </a:r>
            <a:r>
              <a:rPr lang="ru-RU" sz="2400" dirty="0"/>
              <a:t>на наши результаты работы, попробуйте сформулировать понятие "</a:t>
            </a:r>
            <a:r>
              <a:rPr lang="ru-RU" sz="2400" b="1" dirty="0">
                <a:solidFill>
                  <a:srgbClr val="FF0000"/>
                </a:solidFill>
              </a:rPr>
              <a:t>функционально грамотная личность</a:t>
            </a:r>
            <a:r>
              <a:rPr lang="ru-RU" sz="2400" b="1" dirty="0" smtClean="0">
                <a:solidFill>
                  <a:srgbClr val="FF0000"/>
                </a:solidFill>
              </a:rPr>
              <a:t>"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3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en-US" dirty="0"/>
          </a:p>
        </p:txBody>
      </p:sp>
      <p:sp>
        <p:nvSpPr>
          <p:cNvPr id="77827" name="AutoShape 3"/>
          <p:cNvSpPr>
            <a:spLocks noChangeArrowheads="1"/>
          </p:cNvSpPr>
          <p:nvPr/>
        </p:nvSpPr>
        <p:spPr bwMode="gray">
          <a:xfrm rot="5400000">
            <a:off x="741363" y="3803650"/>
            <a:ext cx="2181225" cy="2028825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28" name="Freeform 4"/>
          <p:cNvSpPr>
            <a:spLocks/>
          </p:cNvSpPr>
          <p:nvPr/>
        </p:nvSpPr>
        <p:spPr bwMode="gray">
          <a:xfrm>
            <a:off x="828675" y="3725863"/>
            <a:ext cx="2006600" cy="481012"/>
          </a:xfrm>
          <a:custGeom>
            <a:avLst/>
            <a:gdLst>
              <a:gd name="T0" fmla="*/ 5 w 1270"/>
              <a:gd name="T1" fmla="*/ 303 h 303"/>
              <a:gd name="T2" fmla="*/ 21 w 1270"/>
              <a:gd name="T3" fmla="*/ 177 h 303"/>
              <a:gd name="T4" fmla="*/ 172 w 1270"/>
              <a:gd name="T5" fmla="*/ 22 h 303"/>
              <a:gd name="T6" fmla="*/ 361 w 1270"/>
              <a:gd name="T7" fmla="*/ 11 h 303"/>
              <a:gd name="T8" fmla="*/ 932 w 1270"/>
              <a:gd name="T9" fmla="*/ 12 h 303"/>
              <a:gd name="T10" fmla="*/ 1070 w 1270"/>
              <a:gd name="T11" fmla="*/ 14 h 303"/>
              <a:gd name="T12" fmla="*/ 1260 w 1270"/>
              <a:gd name="T13" fmla="*/ 189 h 303"/>
              <a:gd name="T14" fmla="*/ 1266 w 1270"/>
              <a:gd name="T15" fmla="*/ 302 h 303"/>
              <a:gd name="T16" fmla="*/ 5 w 1270"/>
              <a:gd name="T17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0" h="303">
                <a:moveTo>
                  <a:pt x="5" y="303"/>
                </a:moveTo>
                <a:cubicBezTo>
                  <a:pt x="5" y="303"/>
                  <a:pt x="0" y="253"/>
                  <a:pt x="21" y="177"/>
                </a:cubicBezTo>
                <a:cubicBezTo>
                  <a:pt x="48" y="130"/>
                  <a:pt x="69" y="44"/>
                  <a:pt x="172" y="22"/>
                </a:cubicBezTo>
                <a:cubicBezTo>
                  <a:pt x="275" y="0"/>
                  <a:pt x="235" y="13"/>
                  <a:pt x="361" y="11"/>
                </a:cubicBezTo>
                <a:cubicBezTo>
                  <a:pt x="487" y="9"/>
                  <a:pt x="813" y="12"/>
                  <a:pt x="932" y="12"/>
                </a:cubicBezTo>
                <a:cubicBezTo>
                  <a:pt x="1050" y="12"/>
                  <a:pt x="998" y="2"/>
                  <a:pt x="1070" y="14"/>
                </a:cubicBezTo>
                <a:cubicBezTo>
                  <a:pt x="1143" y="26"/>
                  <a:pt x="1215" y="84"/>
                  <a:pt x="1260" y="189"/>
                </a:cubicBezTo>
                <a:cubicBezTo>
                  <a:pt x="1270" y="262"/>
                  <a:pt x="1266" y="302"/>
                  <a:pt x="1266" y="302"/>
                </a:cubicBezTo>
                <a:lnTo>
                  <a:pt x="5" y="303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gray">
          <a:xfrm>
            <a:off x="538309" y="3813175"/>
            <a:ext cx="24984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1C1C1C"/>
                </a:solidFill>
              </a:rPr>
              <a:t>Личностные качества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77831" name="AutoShape 7"/>
          <p:cNvSpPr>
            <a:spLocks noChangeArrowheads="1"/>
          </p:cNvSpPr>
          <p:nvPr/>
        </p:nvSpPr>
        <p:spPr bwMode="gray">
          <a:xfrm rot="5400000">
            <a:off x="3484563" y="3803650"/>
            <a:ext cx="2181225" cy="2028825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2" name="Freeform 8"/>
          <p:cNvSpPr>
            <a:spLocks/>
          </p:cNvSpPr>
          <p:nvPr/>
        </p:nvSpPr>
        <p:spPr bwMode="gray">
          <a:xfrm>
            <a:off x="3576638" y="3724275"/>
            <a:ext cx="2001837" cy="481013"/>
          </a:xfrm>
          <a:custGeom>
            <a:avLst/>
            <a:gdLst>
              <a:gd name="T0" fmla="*/ 6 w 1261"/>
              <a:gd name="T1" fmla="*/ 297 h 303"/>
              <a:gd name="T2" fmla="*/ 18 w 1261"/>
              <a:gd name="T3" fmla="*/ 174 h 303"/>
              <a:gd name="T4" fmla="*/ 171 w 1261"/>
              <a:gd name="T5" fmla="*/ 30 h 303"/>
              <a:gd name="T6" fmla="*/ 352 w 1261"/>
              <a:gd name="T7" fmla="*/ 13 h 303"/>
              <a:gd name="T8" fmla="*/ 922 w 1261"/>
              <a:gd name="T9" fmla="*/ 10 h 303"/>
              <a:gd name="T10" fmla="*/ 1061 w 1261"/>
              <a:gd name="T11" fmla="*/ 12 h 303"/>
              <a:gd name="T12" fmla="*/ 1251 w 1261"/>
              <a:gd name="T13" fmla="*/ 190 h 303"/>
              <a:gd name="T14" fmla="*/ 1257 w 1261"/>
              <a:gd name="T15" fmla="*/ 303 h 303"/>
              <a:gd name="T16" fmla="*/ 6 w 1261"/>
              <a:gd name="T17" fmla="*/ 29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1" h="303">
                <a:moveTo>
                  <a:pt x="6" y="297"/>
                </a:moveTo>
                <a:cubicBezTo>
                  <a:pt x="6" y="297"/>
                  <a:pt x="0" y="225"/>
                  <a:pt x="18" y="174"/>
                </a:cubicBezTo>
                <a:cubicBezTo>
                  <a:pt x="36" y="123"/>
                  <a:pt x="105" y="45"/>
                  <a:pt x="171" y="30"/>
                </a:cubicBezTo>
                <a:cubicBezTo>
                  <a:pt x="237" y="15"/>
                  <a:pt x="227" y="16"/>
                  <a:pt x="352" y="13"/>
                </a:cubicBezTo>
                <a:cubicBezTo>
                  <a:pt x="477" y="10"/>
                  <a:pt x="804" y="10"/>
                  <a:pt x="922" y="10"/>
                </a:cubicBezTo>
                <a:cubicBezTo>
                  <a:pt x="1039" y="10"/>
                  <a:pt x="988" y="0"/>
                  <a:pt x="1061" y="12"/>
                </a:cubicBezTo>
                <a:cubicBezTo>
                  <a:pt x="1133" y="24"/>
                  <a:pt x="1206" y="83"/>
                  <a:pt x="1251" y="190"/>
                </a:cubicBezTo>
                <a:cubicBezTo>
                  <a:pt x="1261" y="263"/>
                  <a:pt x="1257" y="303"/>
                  <a:pt x="1257" y="303"/>
                </a:cubicBezTo>
                <a:lnTo>
                  <a:pt x="6" y="297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gray">
          <a:xfrm>
            <a:off x="3734643" y="3813175"/>
            <a:ext cx="15921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1C1C1C"/>
                </a:solidFill>
              </a:rPr>
              <a:t>определение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77835" name="AutoShape 11"/>
          <p:cNvSpPr>
            <a:spLocks noChangeArrowheads="1"/>
          </p:cNvSpPr>
          <p:nvPr/>
        </p:nvSpPr>
        <p:spPr bwMode="gray">
          <a:xfrm rot="5400000">
            <a:off x="6189663" y="3803650"/>
            <a:ext cx="2181225" cy="2028825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6" name="Freeform 12"/>
          <p:cNvSpPr>
            <a:spLocks/>
          </p:cNvSpPr>
          <p:nvPr/>
        </p:nvSpPr>
        <p:spPr bwMode="gray">
          <a:xfrm>
            <a:off x="6276975" y="3743325"/>
            <a:ext cx="2000250" cy="463550"/>
          </a:xfrm>
          <a:custGeom>
            <a:avLst/>
            <a:gdLst>
              <a:gd name="T0" fmla="*/ 5 w 1260"/>
              <a:gd name="T1" fmla="*/ 292 h 292"/>
              <a:gd name="T2" fmla="*/ 192 w 1260"/>
              <a:gd name="T3" fmla="*/ 0 h 292"/>
              <a:gd name="T4" fmla="*/ 1060 w 1260"/>
              <a:gd name="T5" fmla="*/ 0 h 292"/>
              <a:gd name="T6" fmla="*/ 1254 w 1260"/>
              <a:gd name="T7" fmla="*/ 291 h 292"/>
              <a:gd name="T8" fmla="*/ 5 w 1260"/>
              <a:gd name="T9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0" h="292">
                <a:moveTo>
                  <a:pt x="5" y="292"/>
                </a:moveTo>
                <a:cubicBezTo>
                  <a:pt x="0" y="270"/>
                  <a:pt x="16" y="49"/>
                  <a:pt x="192" y="0"/>
                </a:cubicBezTo>
                <a:lnTo>
                  <a:pt x="1060" y="0"/>
                </a:lnTo>
                <a:cubicBezTo>
                  <a:pt x="1241" y="48"/>
                  <a:pt x="1260" y="186"/>
                  <a:pt x="1254" y="291"/>
                </a:cubicBezTo>
                <a:lnTo>
                  <a:pt x="5" y="292"/>
                </a:lnTo>
                <a:close/>
              </a:path>
            </a:pathLst>
          </a:custGeom>
          <a:solidFill>
            <a:schemeClr val="fol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gray">
          <a:xfrm>
            <a:off x="6650104" y="3784600"/>
            <a:ext cx="12666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1C1C1C"/>
                </a:solidFill>
              </a:rPr>
              <a:t>синонимы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77838" name="Text Box 14"/>
          <p:cNvSpPr txBox="1">
            <a:spLocks noChangeArrowheads="1"/>
          </p:cNvSpPr>
          <p:nvPr/>
        </p:nvSpPr>
        <p:spPr bwMode="gray">
          <a:xfrm>
            <a:off x="6265863" y="4403725"/>
            <a:ext cx="2011362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300" dirty="0" smtClean="0">
                <a:solidFill>
                  <a:srgbClr val="1C1C1C"/>
                </a:solidFill>
              </a:rPr>
              <a:t>.</a:t>
            </a:r>
            <a:endParaRPr lang="en-US" sz="1300" dirty="0">
              <a:solidFill>
                <a:srgbClr val="1C1C1C"/>
              </a:solidFill>
            </a:endParaRPr>
          </a:p>
        </p:txBody>
      </p:sp>
      <p:grpSp>
        <p:nvGrpSpPr>
          <p:cNvPr id="77839" name="Group 15"/>
          <p:cNvGrpSpPr>
            <a:grpSpLocks/>
          </p:cNvGrpSpPr>
          <p:nvPr/>
        </p:nvGrpSpPr>
        <p:grpSpPr bwMode="auto">
          <a:xfrm>
            <a:off x="3378200" y="1771650"/>
            <a:ext cx="2382838" cy="538163"/>
            <a:chOff x="2251" y="1126"/>
            <a:chExt cx="1501" cy="339"/>
          </a:xfrm>
        </p:grpSpPr>
        <p:sp>
          <p:nvSpPr>
            <p:cNvPr id="77840" name="AutoShape 16"/>
            <p:cNvSpPr>
              <a:spLocks noChangeArrowheads="1"/>
            </p:cNvSpPr>
            <p:nvPr/>
          </p:nvSpPr>
          <p:spPr bwMode="gray">
            <a:xfrm>
              <a:off x="2251" y="1126"/>
              <a:ext cx="1501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3366CC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1" name="AutoShape 17"/>
            <p:cNvSpPr>
              <a:spLocks noChangeArrowheads="1"/>
            </p:cNvSpPr>
            <p:nvPr/>
          </p:nvSpPr>
          <p:spPr bwMode="gray">
            <a:xfrm>
              <a:off x="2269" y="1145"/>
              <a:ext cx="1465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89999"/>
                  </a:schemeClr>
                </a:gs>
                <a:gs pos="5000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42" name="Rectangle 18"/>
          <p:cNvSpPr>
            <a:spLocks noChangeArrowheads="1"/>
          </p:cNvSpPr>
          <p:nvPr/>
        </p:nvSpPr>
        <p:spPr bwMode="gray">
          <a:xfrm>
            <a:off x="3752496" y="1841500"/>
            <a:ext cx="16564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C1C1C"/>
                </a:solidFill>
              </a:rPr>
              <a:t>Грамотность</a:t>
            </a:r>
            <a:endParaRPr lang="en-US" b="1" dirty="0">
              <a:solidFill>
                <a:srgbClr val="1C1C1C"/>
              </a:solidFill>
            </a:endParaRPr>
          </a:p>
        </p:txBody>
      </p:sp>
      <p:grpSp>
        <p:nvGrpSpPr>
          <p:cNvPr id="77843" name="Group 19"/>
          <p:cNvGrpSpPr>
            <a:grpSpLocks/>
          </p:cNvGrpSpPr>
          <p:nvPr/>
        </p:nvGrpSpPr>
        <p:grpSpPr bwMode="auto">
          <a:xfrm>
            <a:off x="6105525" y="1771650"/>
            <a:ext cx="2384425" cy="538163"/>
            <a:chOff x="3969" y="1126"/>
            <a:chExt cx="1502" cy="339"/>
          </a:xfrm>
        </p:grpSpPr>
        <p:sp>
          <p:nvSpPr>
            <p:cNvPr id="77844" name="AutoShape 20"/>
            <p:cNvSpPr>
              <a:spLocks noChangeArrowheads="1"/>
            </p:cNvSpPr>
            <p:nvPr/>
          </p:nvSpPr>
          <p:spPr bwMode="gray">
            <a:xfrm>
              <a:off x="3969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3366CC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5" name="AutoShape 21"/>
            <p:cNvSpPr>
              <a:spLocks noChangeArrowheads="1"/>
            </p:cNvSpPr>
            <p:nvPr/>
          </p:nvSpPr>
          <p:spPr bwMode="gray">
            <a:xfrm>
              <a:off x="3988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alpha val="89999"/>
                  </a:schemeClr>
                </a:gs>
                <a:gs pos="50000">
                  <a:schemeClr val="folHlink">
                    <a:gamma/>
                    <a:tint val="33725"/>
                    <a:invGamma/>
                  </a:schemeClr>
                </a:gs>
                <a:gs pos="100000">
                  <a:schemeClr val="fol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46" name="Rectangle 22"/>
          <p:cNvSpPr>
            <a:spLocks noChangeArrowheads="1"/>
          </p:cNvSpPr>
          <p:nvPr/>
        </p:nvSpPr>
        <p:spPr bwMode="gray">
          <a:xfrm>
            <a:off x="6170450" y="1841500"/>
            <a:ext cx="22799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C1C1C"/>
                </a:solidFill>
              </a:rPr>
              <a:t>Функционировать</a:t>
            </a:r>
            <a:endParaRPr lang="en-US" b="1" dirty="0">
              <a:solidFill>
                <a:srgbClr val="1C1C1C"/>
              </a:solidFill>
            </a:endParaRPr>
          </a:p>
        </p:txBody>
      </p:sp>
      <p:grpSp>
        <p:nvGrpSpPr>
          <p:cNvPr id="77847" name="Group 23"/>
          <p:cNvGrpSpPr>
            <a:grpSpLocks/>
          </p:cNvGrpSpPr>
          <p:nvPr/>
        </p:nvGrpSpPr>
        <p:grpSpPr bwMode="auto">
          <a:xfrm>
            <a:off x="685800" y="1771650"/>
            <a:ext cx="2384425" cy="538163"/>
            <a:chOff x="555" y="1126"/>
            <a:chExt cx="1502" cy="339"/>
          </a:xfrm>
        </p:grpSpPr>
        <p:sp>
          <p:nvSpPr>
            <p:cNvPr id="77848" name="AutoShape 24"/>
            <p:cNvSpPr>
              <a:spLocks noChangeArrowheads="1"/>
            </p:cNvSpPr>
            <p:nvPr/>
          </p:nvSpPr>
          <p:spPr bwMode="gray">
            <a:xfrm>
              <a:off x="555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36078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36078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3366CC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9" name="AutoShape 25"/>
            <p:cNvSpPr>
              <a:spLocks noChangeArrowheads="1"/>
            </p:cNvSpPr>
            <p:nvPr/>
          </p:nvSpPr>
          <p:spPr bwMode="gray">
            <a:xfrm>
              <a:off x="574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89999"/>
                  </a:schemeClr>
                </a:gs>
                <a:gs pos="5000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50" name="Rectangle 26"/>
          <p:cNvSpPr>
            <a:spLocks noChangeArrowheads="1"/>
          </p:cNvSpPr>
          <p:nvPr/>
        </p:nvSpPr>
        <p:spPr bwMode="gray">
          <a:xfrm>
            <a:off x="1247653" y="1841500"/>
            <a:ext cx="12861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C1C1C"/>
                </a:solidFill>
              </a:rPr>
              <a:t>Личность</a:t>
            </a:r>
            <a:endParaRPr lang="en-US" b="1" dirty="0">
              <a:solidFill>
                <a:srgbClr val="1C1C1C"/>
              </a:solidFill>
            </a:endParaRPr>
          </a:p>
        </p:txBody>
      </p:sp>
      <p:sp>
        <p:nvSpPr>
          <p:cNvPr id="77851" name="AutoShape 27"/>
          <p:cNvSpPr>
            <a:spLocks noChangeArrowheads="1"/>
          </p:cNvSpPr>
          <p:nvPr/>
        </p:nvSpPr>
        <p:spPr bwMode="gray">
          <a:xfrm flipV="1">
            <a:off x="871538" y="2324100"/>
            <a:ext cx="1981200" cy="1371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52" name="AutoShape 28"/>
          <p:cNvSpPr>
            <a:spLocks noChangeArrowheads="1"/>
          </p:cNvSpPr>
          <p:nvPr/>
        </p:nvSpPr>
        <p:spPr bwMode="gray">
          <a:xfrm flipV="1">
            <a:off x="3538538" y="2324100"/>
            <a:ext cx="1981200" cy="1371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53" name="AutoShape 29"/>
          <p:cNvSpPr>
            <a:spLocks noChangeArrowheads="1"/>
          </p:cNvSpPr>
          <p:nvPr/>
        </p:nvSpPr>
        <p:spPr bwMode="gray">
          <a:xfrm flipV="1">
            <a:off x="6281738" y="2324100"/>
            <a:ext cx="1981200" cy="1371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6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en-US" dirty="0"/>
          </a:p>
        </p:txBody>
      </p:sp>
      <p:sp>
        <p:nvSpPr>
          <p:cNvPr id="77827" name="AutoShape 3"/>
          <p:cNvSpPr>
            <a:spLocks noChangeArrowheads="1"/>
          </p:cNvSpPr>
          <p:nvPr/>
        </p:nvSpPr>
        <p:spPr bwMode="gray">
          <a:xfrm rot="5400000">
            <a:off x="741363" y="3803650"/>
            <a:ext cx="2181225" cy="2028825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28" name="Freeform 4"/>
          <p:cNvSpPr>
            <a:spLocks/>
          </p:cNvSpPr>
          <p:nvPr/>
        </p:nvSpPr>
        <p:spPr bwMode="gray">
          <a:xfrm>
            <a:off x="828675" y="3725863"/>
            <a:ext cx="2006600" cy="481012"/>
          </a:xfrm>
          <a:custGeom>
            <a:avLst/>
            <a:gdLst>
              <a:gd name="T0" fmla="*/ 5 w 1270"/>
              <a:gd name="T1" fmla="*/ 303 h 303"/>
              <a:gd name="T2" fmla="*/ 21 w 1270"/>
              <a:gd name="T3" fmla="*/ 177 h 303"/>
              <a:gd name="T4" fmla="*/ 172 w 1270"/>
              <a:gd name="T5" fmla="*/ 22 h 303"/>
              <a:gd name="T6" fmla="*/ 361 w 1270"/>
              <a:gd name="T7" fmla="*/ 11 h 303"/>
              <a:gd name="T8" fmla="*/ 932 w 1270"/>
              <a:gd name="T9" fmla="*/ 12 h 303"/>
              <a:gd name="T10" fmla="*/ 1070 w 1270"/>
              <a:gd name="T11" fmla="*/ 14 h 303"/>
              <a:gd name="T12" fmla="*/ 1260 w 1270"/>
              <a:gd name="T13" fmla="*/ 189 h 303"/>
              <a:gd name="T14" fmla="*/ 1266 w 1270"/>
              <a:gd name="T15" fmla="*/ 302 h 303"/>
              <a:gd name="T16" fmla="*/ 5 w 1270"/>
              <a:gd name="T17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0" h="303">
                <a:moveTo>
                  <a:pt x="5" y="303"/>
                </a:moveTo>
                <a:cubicBezTo>
                  <a:pt x="5" y="303"/>
                  <a:pt x="0" y="253"/>
                  <a:pt x="21" y="177"/>
                </a:cubicBezTo>
                <a:cubicBezTo>
                  <a:pt x="48" y="130"/>
                  <a:pt x="69" y="44"/>
                  <a:pt x="172" y="22"/>
                </a:cubicBezTo>
                <a:cubicBezTo>
                  <a:pt x="275" y="0"/>
                  <a:pt x="235" y="13"/>
                  <a:pt x="361" y="11"/>
                </a:cubicBezTo>
                <a:cubicBezTo>
                  <a:pt x="487" y="9"/>
                  <a:pt x="813" y="12"/>
                  <a:pt x="932" y="12"/>
                </a:cubicBezTo>
                <a:cubicBezTo>
                  <a:pt x="1050" y="12"/>
                  <a:pt x="998" y="2"/>
                  <a:pt x="1070" y="14"/>
                </a:cubicBezTo>
                <a:cubicBezTo>
                  <a:pt x="1143" y="26"/>
                  <a:pt x="1215" y="84"/>
                  <a:pt x="1260" y="189"/>
                </a:cubicBezTo>
                <a:cubicBezTo>
                  <a:pt x="1270" y="262"/>
                  <a:pt x="1266" y="302"/>
                  <a:pt x="1266" y="302"/>
                </a:cubicBezTo>
                <a:lnTo>
                  <a:pt x="5" y="303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gray">
          <a:xfrm>
            <a:off x="538309" y="3813175"/>
            <a:ext cx="24984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1C1C1C"/>
                </a:solidFill>
              </a:rPr>
              <a:t>Личностные качества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gray">
          <a:xfrm>
            <a:off x="835026" y="4293096"/>
            <a:ext cx="2011362" cy="149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sz="1300" dirty="0" smtClean="0">
                <a:solidFill>
                  <a:srgbClr val="1C1C1C"/>
                </a:solidFill>
              </a:rPr>
              <a:t>Любознательность</a:t>
            </a:r>
          </a:p>
          <a:p>
            <a:pPr eaLnBrk="0" hangingPunct="0"/>
            <a:r>
              <a:rPr lang="ru-RU" sz="1300" dirty="0" smtClean="0">
                <a:solidFill>
                  <a:srgbClr val="1C1C1C"/>
                </a:solidFill>
              </a:rPr>
              <a:t>Инициативность</a:t>
            </a:r>
          </a:p>
          <a:p>
            <a:pPr eaLnBrk="0" hangingPunct="0"/>
            <a:r>
              <a:rPr lang="ru-RU" sz="1300" dirty="0" smtClean="0">
                <a:solidFill>
                  <a:srgbClr val="1C1C1C"/>
                </a:solidFill>
              </a:rPr>
              <a:t>Человечность</a:t>
            </a:r>
          </a:p>
          <a:p>
            <a:pPr eaLnBrk="0" hangingPunct="0"/>
            <a:r>
              <a:rPr lang="ru-RU" sz="1300" dirty="0" smtClean="0">
                <a:solidFill>
                  <a:srgbClr val="1C1C1C"/>
                </a:solidFill>
              </a:rPr>
              <a:t>Нестандартность</a:t>
            </a:r>
          </a:p>
          <a:p>
            <a:pPr eaLnBrk="0" hangingPunct="0"/>
            <a:r>
              <a:rPr lang="ru-RU" sz="1300" dirty="0" smtClean="0">
                <a:solidFill>
                  <a:srgbClr val="1C1C1C"/>
                </a:solidFill>
              </a:rPr>
              <a:t>Ответственность</a:t>
            </a:r>
          </a:p>
          <a:p>
            <a:pPr eaLnBrk="0" hangingPunct="0"/>
            <a:r>
              <a:rPr lang="ru-RU" sz="1300" dirty="0" smtClean="0">
                <a:solidFill>
                  <a:srgbClr val="1C1C1C"/>
                </a:solidFill>
              </a:rPr>
              <a:t>Самостоятельность</a:t>
            </a:r>
          </a:p>
          <a:p>
            <a:pPr eaLnBrk="0" hangingPunct="0"/>
            <a:r>
              <a:rPr lang="ru-RU" sz="1300" dirty="0" smtClean="0">
                <a:solidFill>
                  <a:srgbClr val="1C1C1C"/>
                </a:solidFill>
              </a:rPr>
              <a:t>Творчество</a:t>
            </a:r>
          </a:p>
        </p:txBody>
      </p:sp>
      <p:sp>
        <p:nvSpPr>
          <p:cNvPr id="77831" name="AutoShape 7"/>
          <p:cNvSpPr>
            <a:spLocks noChangeArrowheads="1"/>
          </p:cNvSpPr>
          <p:nvPr/>
        </p:nvSpPr>
        <p:spPr bwMode="gray">
          <a:xfrm rot="5400000">
            <a:off x="3484563" y="3803650"/>
            <a:ext cx="2181225" cy="2028825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2" name="Freeform 8"/>
          <p:cNvSpPr>
            <a:spLocks/>
          </p:cNvSpPr>
          <p:nvPr/>
        </p:nvSpPr>
        <p:spPr bwMode="gray">
          <a:xfrm>
            <a:off x="3576638" y="3724275"/>
            <a:ext cx="2001837" cy="481013"/>
          </a:xfrm>
          <a:custGeom>
            <a:avLst/>
            <a:gdLst>
              <a:gd name="T0" fmla="*/ 6 w 1261"/>
              <a:gd name="T1" fmla="*/ 297 h 303"/>
              <a:gd name="T2" fmla="*/ 18 w 1261"/>
              <a:gd name="T3" fmla="*/ 174 h 303"/>
              <a:gd name="T4" fmla="*/ 171 w 1261"/>
              <a:gd name="T5" fmla="*/ 30 h 303"/>
              <a:gd name="T6" fmla="*/ 352 w 1261"/>
              <a:gd name="T7" fmla="*/ 13 h 303"/>
              <a:gd name="T8" fmla="*/ 922 w 1261"/>
              <a:gd name="T9" fmla="*/ 10 h 303"/>
              <a:gd name="T10" fmla="*/ 1061 w 1261"/>
              <a:gd name="T11" fmla="*/ 12 h 303"/>
              <a:gd name="T12" fmla="*/ 1251 w 1261"/>
              <a:gd name="T13" fmla="*/ 190 h 303"/>
              <a:gd name="T14" fmla="*/ 1257 w 1261"/>
              <a:gd name="T15" fmla="*/ 303 h 303"/>
              <a:gd name="T16" fmla="*/ 6 w 1261"/>
              <a:gd name="T17" fmla="*/ 29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1" h="303">
                <a:moveTo>
                  <a:pt x="6" y="297"/>
                </a:moveTo>
                <a:cubicBezTo>
                  <a:pt x="6" y="297"/>
                  <a:pt x="0" y="225"/>
                  <a:pt x="18" y="174"/>
                </a:cubicBezTo>
                <a:cubicBezTo>
                  <a:pt x="36" y="123"/>
                  <a:pt x="105" y="45"/>
                  <a:pt x="171" y="30"/>
                </a:cubicBezTo>
                <a:cubicBezTo>
                  <a:pt x="237" y="15"/>
                  <a:pt x="227" y="16"/>
                  <a:pt x="352" y="13"/>
                </a:cubicBezTo>
                <a:cubicBezTo>
                  <a:pt x="477" y="10"/>
                  <a:pt x="804" y="10"/>
                  <a:pt x="922" y="10"/>
                </a:cubicBezTo>
                <a:cubicBezTo>
                  <a:pt x="1039" y="10"/>
                  <a:pt x="988" y="0"/>
                  <a:pt x="1061" y="12"/>
                </a:cubicBezTo>
                <a:cubicBezTo>
                  <a:pt x="1133" y="24"/>
                  <a:pt x="1206" y="83"/>
                  <a:pt x="1251" y="190"/>
                </a:cubicBezTo>
                <a:cubicBezTo>
                  <a:pt x="1261" y="263"/>
                  <a:pt x="1257" y="303"/>
                  <a:pt x="1257" y="303"/>
                </a:cubicBezTo>
                <a:lnTo>
                  <a:pt x="6" y="297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gray">
          <a:xfrm>
            <a:off x="3708995" y="3813175"/>
            <a:ext cx="16434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1C1C1C"/>
                </a:solidFill>
              </a:rPr>
              <a:t>Определение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gray">
          <a:xfrm>
            <a:off x="3560763" y="4214091"/>
            <a:ext cx="2011362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sz="1300" b="1" dirty="0" smtClean="0">
                <a:solidFill>
                  <a:srgbClr val="1C1C1C"/>
                </a:solidFill>
              </a:rPr>
              <a:t>Степень владения человеком навыками письма и чтения на родном языке; фундамент, на котором можно построить дальнейшее развитие человека</a:t>
            </a:r>
            <a:endParaRPr lang="en-US" sz="1300" dirty="0" smtClean="0">
              <a:solidFill>
                <a:srgbClr val="1C1C1C"/>
              </a:solidFill>
            </a:endParaRPr>
          </a:p>
        </p:txBody>
      </p:sp>
      <p:sp>
        <p:nvSpPr>
          <p:cNvPr id="77835" name="AutoShape 11"/>
          <p:cNvSpPr>
            <a:spLocks noChangeArrowheads="1"/>
          </p:cNvSpPr>
          <p:nvPr/>
        </p:nvSpPr>
        <p:spPr bwMode="gray">
          <a:xfrm rot="5400000">
            <a:off x="6189663" y="3803650"/>
            <a:ext cx="2181225" cy="2028825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6" name="Freeform 12"/>
          <p:cNvSpPr>
            <a:spLocks/>
          </p:cNvSpPr>
          <p:nvPr/>
        </p:nvSpPr>
        <p:spPr bwMode="gray">
          <a:xfrm>
            <a:off x="6276975" y="3743325"/>
            <a:ext cx="2000250" cy="463550"/>
          </a:xfrm>
          <a:custGeom>
            <a:avLst/>
            <a:gdLst>
              <a:gd name="T0" fmla="*/ 5 w 1260"/>
              <a:gd name="T1" fmla="*/ 292 h 292"/>
              <a:gd name="T2" fmla="*/ 192 w 1260"/>
              <a:gd name="T3" fmla="*/ 0 h 292"/>
              <a:gd name="T4" fmla="*/ 1060 w 1260"/>
              <a:gd name="T5" fmla="*/ 0 h 292"/>
              <a:gd name="T6" fmla="*/ 1254 w 1260"/>
              <a:gd name="T7" fmla="*/ 291 h 292"/>
              <a:gd name="T8" fmla="*/ 5 w 1260"/>
              <a:gd name="T9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0" h="292">
                <a:moveTo>
                  <a:pt x="5" y="292"/>
                </a:moveTo>
                <a:cubicBezTo>
                  <a:pt x="0" y="270"/>
                  <a:pt x="16" y="49"/>
                  <a:pt x="192" y="0"/>
                </a:cubicBezTo>
                <a:lnTo>
                  <a:pt x="1060" y="0"/>
                </a:lnTo>
                <a:cubicBezTo>
                  <a:pt x="1241" y="48"/>
                  <a:pt x="1260" y="186"/>
                  <a:pt x="1254" y="291"/>
                </a:cubicBezTo>
                <a:lnTo>
                  <a:pt x="5" y="292"/>
                </a:lnTo>
                <a:close/>
              </a:path>
            </a:pathLst>
          </a:custGeom>
          <a:solidFill>
            <a:schemeClr val="fol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gray">
          <a:xfrm>
            <a:off x="6624457" y="3784600"/>
            <a:ext cx="13179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1C1C1C"/>
                </a:solidFill>
              </a:rPr>
              <a:t>Синонимы</a:t>
            </a:r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77838" name="Text Box 14"/>
          <p:cNvSpPr txBox="1">
            <a:spLocks noChangeArrowheads="1"/>
          </p:cNvSpPr>
          <p:nvPr/>
        </p:nvSpPr>
        <p:spPr bwMode="gray">
          <a:xfrm>
            <a:off x="6265863" y="4403725"/>
            <a:ext cx="201136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sz="1300" b="1" dirty="0" smtClean="0">
                <a:solidFill>
                  <a:srgbClr val="1C1C1C"/>
                </a:solidFill>
              </a:rPr>
              <a:t>Работать</a:t>
            </a:r>
          </a:p>
          <a:p>
            <a:pPr eaLnBrk="0" hangingPunct="0"/>
            <a:r>
              <a:rPr lang="ru-RU" sz="1300" b="1" dirty="0" smtClean="0">
                <a:solidFill>
                  <a:srgbClr val="1C1C1C"/>
                </a:solidFill>
              </a:rPr>
              <a:t>Действовать</a:t>
            </a:r>
          </a:p>
          <a:p>
            <a:pPr eaLnBrk="0" hangingPunct="0"/>
            <a:r>
              <a:rPr lang="ru-RU" sz="1300" b="1" dirty="0" smtClean="0">
                <a:solidFill>
                  <a:srgbClr val="1C1C1C"/>
                </a:solidFill>
              </a:rPr>
              <a:t>Внедрять</a:t>
            </a:r>
          </a:p>
          <a:p>
            <a:pPr eaLnBrk="0" hangingPunct="0"/>
            <a:r>
              <a:rPr lang="ru-RU" sz="1300" b="1" dirty="0">
                <a:solidFill>
                  <a:srgbClr val="1C1C1C"/>
                </a:solidFill>
              </a:rPr>
              <a:t>П</a:t>
            </a:r>
            <a:r>
              <a:rPr lang="ru-RU" sz="1300" b="1" dirty="0" smtClean="0">
                <a:solidFill>
                  <a:srgbClr val="1C1C1C"/>
                </a:solidFill>
              </a:rPr>
              <a:t>рименять</a:t>
            </a:r>
            <a:endParaRPr lang="en-US" sz="1300" dirty="0">
              <a:solidFill>
                <a:srgbClr val="1C1C1C"/>
              </a:solidFill>
            </a:endParaRPr>
          </a:p>
        </p:txBody>
      </p:sp>
      <p:grpSp>
        <p:nvGrpSpPr>
          <p:cNvPr id="77839" name="Group 15"/>
          <p:cNvGrpSpPr>
            <a:grpSpLocks/>
          </p:cNvGrpSpPr>
          <p:nvPr/>
        </p:nvGrpSpPr>
        <p:grpSpPr bwMode="auto">
          <a:xfrm>
            <a:off x="3378200" y="1771650"/>
            <a:ext cx="2382838" cy="538163"/>
            <a:chOff x="2251" y="1126"/>
            <a:chExt cx="1501" cy="339"/>
          </a:xfrm>
        </p:grpSpPr>
        <p:sp>
          <p:nvSpPr>
            <p:cNvPr id="77840" name="AutoShape 16"/>
            <p:cNvSpPr>
              <a:spLocks noChangeArrowheads="1"/>
            </p:cNvSpPr>
            <p:nvPr/>
          </p:nvSpPr>
          <p:spPr bwMode="gray">
            <a:xfrm>
              <a:off x="2251" y="1126"/>
              <a:ext cx="1501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3366CC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1" name="AutoShape 17"/>
            <p:cNvSpPr>
              <a:spLocks noChangeArrowheads="1"/>
            </p:cNvSpPr>
            <p:nvPr/>
          </p:nvSpPr>
          <p:spPr bwMode="gray">
            <a:xfrm>
              <a:off x="2269" y="1145"/>
              <a:ext cx="1465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89999"/>
                  </a:schemeClr>
                </a:gs>
                <a:gs pos="5000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42" name="Rectangle 18"/>
          <p:cNvSpPr>
            <a:spLocks noChangeArrowheads="1"/>
          </p:cNvSpPr>
          <p:nvPr/>
        </p:nvSpPr>
        <p:spPr bwMode="gray">
          <a:xfrm>
            <a:off x="3752494" y="1841500"/>
            <a:ext cx="16564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C1C1C"/>
                </a:solidFill>
              </a:rPr>
              <a:t>Грамотность</a:t>
            </a:r>
            <a:endParaRPr lang="en-US" b="1" dirty="0">
              <a:solidFill>
                <a:srgbClr val="1C1C1C"/>
              </a:solidFill>
            </a:endParaRPr>
          </a:p>
        </p:txBody>
      </p:sp>
      <p:grpSp>
        <p:nvGrpSpPr>
          <p:cNvPr id="77843" name="Group 19"/>
          <p:cNvGrpSpPr>
            <a:grpSpLocks/>
          </p:cNvGrpSpPr>
          <p:nvPr/>
        </p:nvGrpSpPr>
        <p:grpSpPr bwMode="auto">
          <a:xfrm>
            <a:off x="6105525" y="1771650"/>
            <a:ext cx="2384425" cy="538163"/>
            <a:chOff x="3969" y="1126"/>
            <a:chExt cx="1502" cy="339"/>
          </a:xfrm>
        </p:grpSpPr>
        <p:sp>
          <p:nvSpPr>
            <p:cNvPr id="77844" name="AutoShape 20"/>
            <p:cNvSpPr>
              <a:spLocks noChangeArrowheads="1"/>
            </p:cNvSpPr>
            <p:nvPr/>
          </p:nvSpPr>
          <p:spPr bwMode="gray">
            <a:xfrm>
              <a:off x="3969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3366CC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5" name="AutoShape 21"/>
            <p:cNvSpPr>
              <a:spLocks noChangeArrowheads="1"/>
            </p:cNvSpPr>
            <p:nvPr/>
          </p:nvSpPr>
          <p:spPr bwMode="gray">
            <a:xfrm>
              <a:off x="3988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alpha val="89999"/>
                  </a:schemeClr>
                </a:gs>
                <a:gs pos="50000">
                  <a:schemeClr val="folHlink">
                    <a:gamma/>
                    <a:tint val="33725"/>
                    <a:invGamma/>
                  </a:schemeClr>
                </a:gs>
                <a:gs pos="100000">
                  <a:schemeClr val="fol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46" name="Rectangle 22"/>
          <p:cNvSpPr>
            <a:spLocks noChangeArrowheads="1"/>
          </p:cNvSpPr>
          <p:nvPr/>
        </p:nvSpPr>
        <p:spPr bwMode="gray">
          <a:xfrm>
            <a:off x="6170448" y="1841500"/>
            <a:ext cx="22799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C1C1C"/>
                </a:solidFill>
              </a:rPr>
              <a:t>Функционировать</a:t>
            </a:r>
            <a:endParaRPr lang="en-US" b="1" dirty="0">
              <a:solidFill>
                <a:srgbClr val="1C1C1C"/>
              </a:solidFill>
            </a:endParaRPr>
          </a:p>
        </p:txBody>
      </p:sp>
      <p:grpSp>
        <p:nvGrpSpPr>
          <p:cNvPr id="77847" name="Group 23"/>
          <p:cNvGrpSpPr>
            <a:grpSpLocks/>
          </p:cNvGrpSpPr>
          <p:nvPr/>
        </p:nvGrpSpPr>
        <p:grpSpPr bwMode="auto">
          <a:xfrm>
            <a:off x="685800" y="1771650"/>
            <a:ext cx="2384425" cy="538163"/>
            <a:chOff x="555" y="1126"/>
            <a:chExt cx="1502" cy="339"/>
          </a:xfrm>
        </p:grpSpPr>
        <p:sp>
          <p:nvSpPr>
            <p:cNvPr id="77848" name="AutoShape 24"/>
            <p:cNvSpPr>
              <a:spLocks noChangeArrowheads="1"/>
            </p:cNvSpPr>
            <p:nvPr/>
          </p:nvSpPr>
          <p:spPr bwMode="gray">
            <a:xfrm>
              <a:off x="555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36078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36078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3366CC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9" name="AutoShape 25"/>
            <p:cNvSpPr>
              <a:spLocks noChangeArrowheads="1"/>
            </p:cNvSpPr>
            <p:nvPr/>
          </p:nvSpPr>
          <p:spPr bwMode="gray">
            <a:xfrm>
              <a:off x="574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89999"/>
                  </a:schemeClr>
                </a:gs>
                <a:gs pos="5000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50" name="Rectangle 26"/>
          <p:cNvSpPr>
            <a:spLocks noChangeArrowheads="1"/>
          </p:cNvSpPr>
          <p:nvPr/>
        </p:nvSpPr>
        <p:spPr bwMode="gray">
          <a:xfrm>
            <a:off x="1247653" y="1841500"/>
            <a:ext cx="12861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1C1C1C"/>
                </a:solidFill>
              </a:rPr>
              <a:t>Личность</a:t>
            </a:r>
            <a:endParaRPr lang="en-US" b="1" dirty="0">
              <a:solidFill>
                <a:srgbClr val="1C1C1C"/>
              </a:solidFill>
            </a:endParaRPr>
          </a:p>
        </p:txBody>
      </p:sp>
      <p:sp>
        <p:nvSpPr>
          <p:cNvPr id="77851" name="AutoShape 27"/>
          <p:cNvSpPr>
            <a:spLocks noChangeArrowheads="1"/>
          </p:cNvSpPr>
          <p:nvPr/>
        </p:nvSpPr>
        <p:spPr bwMode="gray">
          <a:xfrm flipV="1">
            <a:off x="871538" y="2324100"/>
            <a:ext cx="1981200" cy="1371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52" name="AutoShape 28"/>
          <p:cNvSpPr>
            <a:spLocks noChangeArrowheads="1"/>
          </p:cNvSpPr>
          <p:nvPr/>
        </p:nvSpPr>
        <p:spPr bwMode="gray">
          <a:xfrm flipV="1">
            <a:off x="3538538" y="2324100"/>
            <a:ext cx="1981200" cy="1371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53" name="AutoShape 29"/>
          <p:cNvSpPr>
            <a:spLocks noChangeArrowheads="1"/>
          </p:cNvSpPr>
          <p:nvPr/>
        </p:nvSpPr>
        <p:spPr bwMode="gray">
          <a:xfrm flipV="1">
            <a:off x="6281738" y="2324100"/>
            <a:ext cx="1981200" cy="1371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98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gray">
          <a:xfrm>
            <a:off x="1970088" y="2600325"/>
            <a:ext cx="5556250" cy="144780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black">
          <a:xfrm>
            <a:off x="3398661" y="2695485"/>
            <a:ext cx="347741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b="1" dirty="0"/>
              <a:t> </a:t>
            </a:r>
            <a:r>
              <a:rPr lang="ru-RU" b="1" dirty="0" smtClean="0"/>
              <a:t>Способность человека использовать навыки чтения и письма в условиях взаимодействия с социумом</a:t>
            </a:r>
            <a:endParaRPr lang="en-US" b="1" dirty="0"/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gray">
          <a:xfrm>
            <a:off x="2782888" y="3105150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68613" name="Picture 5" descr="DO_circl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245427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Функциональная грамотность</a:t>
            </a:r>
            <a:endParaRPr lang="en-US" dirty="0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black">
          <a:xfrm>
            <a:off x="1092200" y="3140075"/>
            <a:ext cx="1670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/>
              <a:t>ФГ</a:t>
            </a:r>
            <a:endParaRPr lang="en-US" sz="2000" b="1" dirty="0"/>
          </a:p>
        </p:txBody>
      </p:sp>
      <p:sp>
        <p:nvSpPr>
          <p:cNvPr id="68616" name="AutoShape 8"/>
          <p:cNvSpPr>
            <a:spLocks noChangeArrowheads="1"/>
          </p:cNvSpPr>
          <p:nvPr/>
        </p:nvSpPr>
        <p:spPr bwMode="gray">
          <a:xfrm>
            <a:off x="1943100" y="4562474"/>
            <a:ext cx="5583238" cy="1818853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black">
          <a:xfrm>
            <a:off x="3460751" y="4552950"/>
            <a:ext cx="406558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b="1" dirty="0"/>
              <a:t> </a:t>
            </a:r>
            <a:r>
              <a:rPr lang="ru-RU" b="1" dirty="0" smtClean="0"/>
              <a:t>это тот уровень грамотности, который дает человеку возможность вступать в отношения с внешней средой максимально адаптироваться и функционировать в ней</a:t>
            </a:r>
            <a:endParaRPr lang="en-US" b="1" dirty="0"/>
          </a:p>
        </p:txBody>
      </p:sp>
      <p:sp>
        <p:nvSpPr>
          <p:cNvPr id="68618" name="AutoShape 10"/>
          <p:cNvSpPr>
            <a:spLocks noChangeArrowheads="1"/>
          </p:cNvSpPr>
          <p:nvPr/>
        </p:nvSpPr>
        <p:spPr bwMode="gray">
          <a:xfrm>
            <a:off x="2811463" y="5057775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68619" name="Picture 11" descr="DP_circl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4359275"/>
            <a:ext cx="1727200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20" name="Text Box 12"/>
          <p:cNvSpPr txBox="1">
            <a:spLocks noChangeArrowheads="1"/>
          </p:cNvSpPr>
          <p:nvPr/>
        </p:nvSpPr>
        <p:spPr bwMode="black">
          <a:xfrm>
            <a:off x="1111250" y="5068888"/>
            <a:ext cx="1670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33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/>
              <a:t>То есть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61465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167"/>
            <a:ext cx="8208912" cy="34563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«Образовательный интеллект»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населения рассматривается важнейшим стратегическим  ресурсом государства.</a:t>
            </a:r>
          </a:p>
          <a:p>
            <a:pPr>
              <a:buFont typeface="Wingdings" pitchFamily="2" charset="2"/>
              <a:buChar char="q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Функциональная грамотность :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«Умение человека грамотно, квалифицированно функционировать во всех сферах человеческой деятельности: работе, государстве, семье, здоровье, праве, политике, культуре.»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84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0370221ce7dc2d145162fa6edfe8aaa336c2"/>
</p:tagLst>
</file>

<file path=ppt/theme/theme1.xml><?xml version="1.0" encoding="utf-8"?>
<a:theme xmlns:a="http://schemas.openxmlformats.org/drawingml/2006/main" name="Tsv7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EE342BE921FE345AA2C4E626B6C8027" ma:contentTypeVersion="49" ma:contentTypeDescription="Создание документа." ma:contentTypeScope="" ma:versionID="4202149f9512fb954ac1725619acf4a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E3BFFC-595B-4E92-AEC8-8522729A24BE}"/>
</file>

<file path=customXml/itemProps2.xml><?xml version="1.0" encoding="utf-8"?>
<ds:datastoreItem xmlns:ds="http://schemas.openxmlformats.org/officeDocument/2006/customXml" ds:itemID="{236EF83D-6B74-41B6-BB9D-17B79C783263}"/>
</file>

<file path=customXml/itemProps3.xml><?xml version="1.0" encoding="utf-8"?>
<ds:datastoreItem xmlns:ds="http://schemas.openxmlformats.org/officeDocument/2006/customXml" ds:itemID="{A5CA733E-EB40-499C-856D-6830DFD4C92F}"/>
</file>

<file path=customXml/itemProps4.xml><?xml version="1.0" encoding="utf-8"?>
<ds:datastoreItem xmlns:ds="http://schemas.openxmlformats.org/officeDocument/2006/customXml" ds:itemID="{EDEB1C32-A4EA-493B-AC82-07B5BDA6EE59}"/>
</file>

<file path=docProps/app.xml><?xml version="1.0" encoding="utf-8"?>
<Properties xmlns="http://schemas.openxmlformats.org/officeDocument/2006/extended-properties" xmlns:vt="http://schemas.openxmlformats.org/officeDocument/2006/docPropsVTypes">
  <Template>Tsv7_ani</Template>
  <TotalTime>533</TotalTime>
  <Words>933</Words>
  <Application>Microsoft Office PowerPoint</Application>
  <PresentationFormat>Экран (4:3)</PresentationFormat>
  <Paragraphs>146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Tsv7_ani</vt:lpstr>
      <vt:lpstr>Педагогический совет на тему: «Формирование функциональной грамотности у школьников»</vt:lpstr>
      <vt:lpstr>ЦЕЛЬ ПЕДСОВЕТА:  «Мои ученики будут узнавать новое не от меня; Они будут открывать это новое сами. Моя задача- помочь им раскрыться и развить собственные идеи» И.Г.Песталоцци   </vt:lpstr>
      <vt:lpstr>ЗАДАЧИ ПЕДСОВЕТА:</vt:lpstr>
      <vt:lpstr>ХОД ПЕДСОВЕТА: </vt:lpstr>
      <vt:lpstr>ПРАКТИЧЕСКАЯ РАБОТА (2-3 мин)</vt:lpstr>
      <vt:lpstr>Задание</vt:lpstr>
      <vt:lpstr>Задание</vt:lpstr>
      <vt:lpstr>Функциональная грамотность</vt:lpstr>
      <vt:lpstr>Презентация PowerPoint</vt:lpstr>
      <vt:lpstr>Формы ФГ</vt:lpstr>
      <vt:lpstr>Индикаторы функциональной грамотности школьников и их эмпирические показатели </vt:lpstr>
      <vt:lpstr>Индикаторы функциональной грамотности школьников и их эмпирические показатели </vt:lpstr>
      <vt:lpstr>Индикаторы функциональной грамотности школьников и их эмпирические показатели </vt:lpstr>
      <vt:lpstr>Примеры жизненно важных проблем</vt:lpstr>
      <vt:lpstr>Модель  формирования и развития функциональной грамотности </vt:lpstr>
      <vt:lpstr>Презентация PowerPoint</vt:lpstr>
      <vt:lpstr>РЕШЕНИЕ ПЕДСОВЕТА:</vt:lpstr>
      <vt:lpstr>Презентация PowerPoint</vt:lpstr>
      <vt:lpstr>Спасибо за работу!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функциональной грамотности учащихся</dc:title>
  <dc:creator>user</dc:creator>
  <dc:description>http://propowerpoint.ru - Áåñïëàòíûå øàáëîíû äëÿ ïðåçåíòàöèé. Ïîëåçíûå ñîâåòû è óðîêè  _x000d__x000d_
PowerPoint .</dc:description>
  <cp:lastModifiedBy>HP</cp:lastModifiedBy>
  <cp:revision>65</cp:revision>
  <dcterms:created xsi:type="dcterms:W3CDTF">2016-12-29T00:13:29Z</dcterms:created>
  <dcterms:modified xsi:type="dcterms:W3CDTF">2021-03-29T05:06:17Z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000800ea0c0000000000010243100207f6000400038000</vt:lpwstr>
  </property>
  <property fmtid="{D5CDD505-2E9C-101B-9397-08002B2CF9AE}" pid="3" name="ContentTypeId">
    <vt:lpwstr>0x0101004EE342BE921FE345AA2C4E626B6C8027</vt:lpwstr>
  </property>
</Properties>
</file>