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21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9"/>
  </p:notesMasterIdLst>
  <p:sldIdLst>
    <p:sldId id="256" r:id="rId2"/>
    <p:sldId id="260" r:id="rId3"/>
    <p:sldId id="304" r:id="rId4"/>
    <p:sldId id="258" r:id="rId5"/>
    <p:sldId id="263" r:id="rId6"/>
    <p:sldId id="264" r:id="rId7"/>
    <p:sldId id="259" r:id="rId8"/>
    <p:sldId id="265" r:id="rId9"/>
    <p:sldId id="305" r:id="rId10"/>
    <p:sldId id="266" r:id="rId11"/>
    <p:sldId id="267" r:id="rId12"/>
    <p:sldId id="306" r:id="rId13"/>
    <p:sldId id="268" r:id="rId14"/>
    <p:sldId id="269" r:id="rId15"/>
    <p:sldId id="270" r:id="rId16"/>
    <p:sldId id="272" r:id="rId17"/>
    <p:sldId id="307" r:id="rId18"/>
    <p:sldId id="275" r:id="rId19"/>
    <p:sldId id="273" r:id="rId20"/>
    <p:sldId id="274" r:id="rId21"/>
    <p:sldId id="277" r:id="rId22"/>
    <p:sldId id="278" r:id="rId23"/>
    <p:sldId id="280" r:id="rId24"/>
    <p:sldId id="279" r:id="rId25"/>
    <p:sldId id="308" r:id="rId26"/>
    <p:sldId id="281" r:id="rId27"/>
    <p:sldId id="283" r:id="rId28"/>
    <p:sldId id="284" r:id="rId29"/>
    <p:sldId id="285" r:id="rId30"/>
    <p:sldId id="286" r:id="rId31"/>
    <p:sldId id="309" r:id="rId32"/>
    <p:sldId id="287" r:id="rId33"/>
    <p:sldId id="288" r:id="rId34"/>
    <p:sldId id="289" r:id="rId35"/>
    <p:sldId id="310" r:id="rId36"/>
    <p:sldId id="290" r:id="rId37"/>
    <p:sldId id="291" r:id="rId38"/>
    <p:sldId id="294" r:id="rId39"/>
    <p:sldId id="296" r:id="rId40"/>
    <p:sldId id="297" r:id="rId41"/>
    <p:sldId id="298" r:id="rId42"/>
    <p:sldId id="300" r:id="rId43"/>
    <p:sldId id="301" r:id="rId44"/>
    <p:sldId id="311" r:id="rId45"/>
    <p:sldId id="302" r:id="rId46"/>
    <p:sldId id="312" r:id="rId47"/>
    <p:sldId id="31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9465" autoAdjust="0"/>
  </p:normalViewPr>
  <p:slideViewPr>
    <p:cSldViewPr>
      <p:cViewPr varScale="1">
        <p:scale>
          <a:sx n="54" d="100"/>
          <a:sy n="54" d="100"/>
        </p:scale>
        <p:origin x="11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9EEBE-4E81-450C-8E26-91A8A8BC668E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A629-3677-4B9D-B2E0-5DB0DCF89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A629-3677-4B9D-B2E0-5DB0DCF895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A629-3677-4B9D-B2E0-5DB0DCF895A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B2D051-D994-4F4F-A6E1-C11693F50AD4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ilatelia.ru/pict/cat1/stamp/1101s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philatelia.ru/pict/cat1/stamp/1075s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psi-overlord.livejournal.com/1253717.html" TargetMode="External"/><Relationship Id="rId13" Type="http://schemas.openxmlformats.org/officeDocument/2006/relationships/hyperlink" Target="http://www.oldsp.ru/photo/view/6667" TargetMode="External"/><Relationship Id="rId18" Type="http://schemas.openxmlformats.org/officeDocument/2006/relationships/hyperlink" Target="http://www.otdyhaem.by/belarus/index/pg/env/id/eq/84/nex/lng/eq/1" TargetMode="External"/><Relationship Id="rId3" Type="http://schemas.openxmlformats.org/officeDocument/2006/relationships/hyperlink" Target="http://allobanov.livejournal.com/95073.html" TargetMode="External"/><Relationship Id="rId21" Type="http://schemas.openxmlformats.org/officeDocument/2006/relationships/hyperlink" Target="http://www.etoretro.ru/pic20746.htm" TargetMode="External"/><Relationship Id="rId7" Type="http://schemas.openxmlformats.org/officeDocument/2006/relationships/hyperlink" Target="http://afisha.gidbelgorod.ru/events/view/id/358/day/0" TargetMode="External"/><Relationship Id="rId12" Type="http://schemas.openxmlformats.org/officeDocument/2006/relationships/hyperlink" Target="http://www.mihas.net/archive/22722/thread.html" TargetMode="External"/><Relationship Id="rId17" Type="http://schemas.openxmlformats.org/officeDocument/2006/relationships/hyperlink" Target="http://young.rzd.ru/blog/public/young?STRUCTURE_ID=5043&amp;layer_id=3833&amp;refererLayerId=3832&amp;id=35591&amp;page3833_3489=1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edelf.livejournal.com/23141.html" TargetMode="External"/><Relationship Id="rId20" Type="http://schemas.openxmlformats.org/officeDocument/2006/relationships/hyperlink" Target="http://www.soviethistory.ru/photos/image-6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.uz/istoriya-reklami/5184" TargetMode="External"/><Relationship Id="rId11" Type="http://schemas.openxmlformats.org/officeDocument/2006/relationships/hyperlink" Target="http://go1.imgsmail.ru/imgpreview?key=http://panphoto.spb.ru/files/pictures/017/trakhtenberg_3.jpg&amp;mb=imgdb_preview_453" TargetMode="External"/><Relationship Id="rId5" Type="http://schemas.openxmlformats.org/officeDocument/2006/relationships/hyperlink" Target="http://alphaspeaker.ru/wp-admin/includes/world-war-1-propaganda-posters-german" TargetMode="External"/><Relationship Id="rId15" Type="http://schemas.openxmlformats.org/officeDocument/2006/relationships/hyperlink" Target="http://gunter-spb.livejournal.com/130327.html" TargetMode="External"/><Relationship Id="rId10" Type="http://schemas.openxmlformats.org/officeDocument/2006/relationships/hyperlink" Target="http://www.ibsv.ru/Museums_of_Moscow/moskovskiyi_kreml_ekskursii/" TargetMode="External"/><Relationship Id="rId19" Type="http://schemas.openxmlformats.org/officeDocument/2006/relationships/hyperlink" Target="http://new.msk.ru/index.php?/topic/286-%D0%B3%D0%BE%D1%80%D0%B6%D1%83%D1%81%D1%8C-%D1%80%D0%BE%D1%81%D1%81%D0%B8%D0%B5%D0%B9/page__st__200" TargetMode="External"/><Relationship Id="rId4" Type="http://schemas.openxmlformats.org/officeDocument/2006/relationships/hyperlink" Target="http://copypast.ru/2008/05/06/forfriend-4-pervye_gody_velikojj_otechestvennojj_vojjny_39_foto.html" TargetMode="External"/><Relationship Id="rId9" Type="http://schemas.openxmlformats.org/officeDocument/2006/relationships/hyperlink" Target="http://indiatv.ru/forum/viewtopic.php?f=4&amp;t=20226&amp;sid=aa59552ef965756a14f4486cd72882e3&amp;start=375" TargetMode="External"/><Relationship Id="rId14" Type="http://schemas.openxmlformats.org/officeDocument/2006/relationships/hyperlink" Target="http://dnbs.org/e107_plugins/forum/forum_viewtopic.php?71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aint-petersburg.com/images/history/siege_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Отечественная война\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ДЕТЯМ О ВОЙНЕ</a:t>
            </a:r>
            <a:endParaRPr lang="ru-RU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869160"/>
            <a:ext cx="4864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Работу выполнила ученица:     3«А» класса.</a:t>
            </a: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внеклассная работа\отечественная война фото\8098030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0720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7858180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БИТВА ПОД</a:t>
            </a:r>
          </a:p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МОСКВОЙ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(30.09.41-20.04.42)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внеклассная работа\отечественная война фото\1640713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38" y="3397250"/>
            <a:ext cx="109537" cy="61913"/>
          </a:xfrm>
          <a:prstGeom prst="rect">
            <a:avLst/>
          </a:prstGeom>
          <a:noFill/>
        </p:spPr>
      </p:pic>
      <p:pic>
        <p:nvPicPr>
          <p:cNvPr id="23555" name="Picture 3" descr="F:\внеклассная работа\отечественная война фото\1640713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4" cy="3571876"/>
          </a:xfrm>
          <a:prstGeom prst="rect">
            <a:avLst/>
          </a:prstGeom>
          <a:noFill/>
        </p:spPr>
      </p:pic>
      <p:pic>
        <p:nvPicPr>
          <p:cNvPr id="23556" name="Picture 4" descr="F:\внеклассная работа\отечественная война фото\1230914281_taisija-4[1]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571852"/>
            <a:ext cx="5143504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85728"/>
            <a:ext cx="38576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«По всем дорогам  на </a:t>
            </a:r>
          </a:p>
          <a:p>
            <a:r>
              <a:rPr lang="ru-RU" sz="2400" b="1" dirty="0" smtClean="0"/>
              <a:t>запад, на юг, на север, на восток шли многотысячные отряды москвичей с лопатами, кирками, мотыгами- строить кольцо оборонительных сооружений. Их мочил пронизывающий осенний дождь, на них налетали «</a:t>
            </a:r>
            <a:r>
              <a:rPr lang="ru-RU" sz="2400" b="1" dirty="0" err="1" smtClean="0"/>
              <a:t>мессершмитты</a:t>
            </a:r>
            <a:r>
              <a:rPr lang="ru-RU" sz="2400" b="1" dirty="0" smtClean="0"/>
              <a:t>», поливая свинцом пулемётных очередей, а они рыли неподатливую глину упрямо, исступлённо…»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неклассная работа\отечественная война фото\panorama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«Над Москвой днём и ночью, почти не умолкая, стреляли зенитные орудия и пулемёты, прикрывая огневым щитом небо над столицей.»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внеклассная работа\отечественная война фото\44864969_8768950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28604"/>
            <a:ext cx="7390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 пусть ты кровью истекаешь,</a:t>
            </a:r>
          </a:p>
          <a:p>
            <a:pPr algn="ctr"/>
            <a:r>
              <a:rPr lang="ru-RU" sz="3600" b="1" dirty="0" smtClean="0"/>
              <a:t>И пусть ты даже умираешь,</a:t>
            </a:r>
          </a:p>
          <a:p>
            <a:pPr algn="ctr"/>
            <a:r>
              <a:rPr lang="ru-RU" sz="3600" b="1" dirty="0" smtClean="0"/>
              <a:t>Но всё равно ты побеждаешь, </a:t>
            </a:r>
          </a:p>
          <a:p>
            <a:pPr algn="ctr"/>
            <a:r>
              <a:rPr lang="ru-RU" sz="3600" b="1" dirty="0" smtClean="0"/>
              <a:t>А побеждая,- ты живёшь.</a:t>
            </a:r>
            <a:endParaRPr lang="ru-RU" sz="36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r="64" b="17"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F:\внеклассная работа\отечественная война фото\Stalingra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5000628" cy="3500438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514266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Война не щадила никого, на фронте гибли солдаты, раненых с поля  боя под пулями вытаскивали молоденькие девушки-медсёстры, санитарки. В госпиталях воинов выхаживали военные медики, трудившиеся без сна и отдыха. 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03 из 51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71546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БИТВА ЗА</a:t>
            </a:r>
            <a:br>
              <a:rPr lang="ru-RU" sz="9600" b="1" dirty="0" smtClean="0">
                <a:ln/>
                <a:solidFill>
                  <a:schemeClr val="accent3"/>
                </a:solidFill>
              </a:rPr>
            </a:br>
            <a:r>
              <a:rPr lang="ru-RU" sz="9600" b="1" dirty="0" smtClean="0">
                <a:ln/>
                <a:solidFill>
                  <a:schemeClr val="accent3"/>
                </a:solidFill>
              </a:rPr>
              <a:t>ЛЕНИНГРАД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( 17.07.42г.-2.11.43г.)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ning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004048" cy="37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F:\внеклассная работа\отечественная война фото\0f56bdfb31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88366"/>
            <a:ext cx="4779474" cy="344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внеклассная работа\отечественная война фото\repphoto_6500_79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Ленинград был окружён. Город остался без </a:t>
            </a:r>
            <a:r>
              <a:rPr lang="ru-RU" sz="2800" b="1" dirty="0" err="1" smtClean="0">
                <a:solidFill>
                  <a:srgbClr val="000000"/>
                </a:solidFill>
              </a:rPr>
              <a:t>продовольствия,топлива</a:t>
            </a:r>
            <a:r>
              <a:rPr lang="ru-RU" sz="2800" b="1" dirty="0" smtClean="0">
                <a:solidFill>
                  <a:srgbClr val="000000"/>
                </a:solidFill>
              </a:rPr>
              <a:t> и сообщения с другими городами. Но ленинградцы несмотря на холод, голод, болезни продолжали работать, спасать памятники, дворцы от зажигательных бомб.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внеклассная работа\отечественная война фото\0_a032_f96feb79_XL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1960" y="1916832"/>
            <a:ext cx="4572000" cy="36988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78645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Каждый день сотни ленинградцев умирали  от голода, </a:t>
            </a:r>
          </a:p>
          <a:p>
            <a:r>
              <a:rPr lang="ru-RU" sz="2800" b="1" dirty="0" smtClean="0"/>
              <a:t>замерзали на улицах , погибали под бомбёжками.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608512" cy="34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F:\внеклассная работа\отечественная война фото\19752s[1].jpg"/>
          <p:cNvPicPr>
            <a:picLocks noChangeAspect="1" noChangeArrowheads="1"/>
          </p:cNvPicPr>
          <p:nvPr/>
        </p:nvPicPr>
        <p:blipFill>
          <a:blip r:embed="rId3" cstate="print"/>
          <a:srcRect r="36" b="81"/>
          <a:stretch>
            <a:fillRect/>
          </a:stretch>
        </p:blipFill>
        <p:spPr bwMode="auto">
          <a:xfrm>
            <a:off x="4067944" y="3645024"/>
            <a:ext cx="5076056" cy="3212976"/>
          </a:xfrm>
          <a:prstGeom prst="rect">
            <a:avLst/>
          </a:prstGeom>
          <a:noFill/>
        </p:spPr>
      </p:pic>
      <p:pic>
        <p:nvPicPr>
          <p:cNvPr id="27650" name="Picture 2" descr="Картинка 326 из 499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0"/>
            <a:ext cx="5076825" cy="3629026"/>
          </a:xfrm>
          <a:prstGeom prst="rect">
            <a:avLst/>
          </a:prstGeom>
          <a:noFill/>
        </p:spPr>
      </p:pic>
      <p:pic>
        <p:nvPicPr>
          <p:cNvPr id="27652" name="Picture 4" descr="Картинка 326 из 499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35765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Но люди выстояли, они сохранили красивейший город мира- свой Ленинград, свой Санкт- Петербург!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Цели: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формировать представление</a:t>
            </a:r>
          </a:p>
          <a:p>
            <a:r>
              <a:rPr lang="ru-RU" sz="3600" dirty="0" smtClean="0"/>
              <a:t>учащихся о Великой Отечественной войне;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способствовать воспитанию чувства </a:t>
            </a:r>
          </a:p>
          <a:p>
            <a:r>
              <a:rPr lang="ru-RU" sz="3600" dirty="0" smtClean="0"/>
              <a:t>патриотизма, гордости за свою страну,</a:t>
            </a:r>
          </a:p>
          <a:p>
            <a:r>
              <a:rPr lang="ru-RU" sz="3600" dirty="0" smtClean="0"/>
              <a:t>соотечественников, на примере героизма </a:t>
            </a:r>
          </a:p>
          <a:p>
            <a:r>
              <a:rPr lang="ru-RU" sz="3600" dirty="0" smtClean="0"/>
              <a:t>нашей  армии, храбрости и мужества народа.</a:t>
            </a:r>
            <a:endParaRPr lang="ru-RU" sz="3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внеклассная работа\отечественная война фото\russian_infantry1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285716" y="0"/>
            <a:ext cx="885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Блокада Ленинграда была прорвана. Но впереди было ещё много тяжёлых боёв. На фронте воевали все: мужчины, женщины с автоматами в руках били фашистов,  совершали диверсии в тылу врага, бомбили  вражеские войска с неба.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внеклассная работа\отечественная война фото\4485cb40e0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5715008" cy="4857760"/>
          </a:xfrm>
          <a:prstGeom prst="rect">
            <a:avLst/>
          </a:prstGeom>
          <a:noFill/>
        </p:spPr>
      </p:pic>
      <p:pic>
        <p:nvPicPr>
          <p:cNvPr id="31747" name="Picture 3" descr="F:\внеклассная работа\отечественная война фото\58417ef50937[1].jpg"/>
          <p:cNvPicPr>
            <a:picLocks noChangeAspect="1" noChangeArrowheads="1"/>
          </p:cNvPicPr>
          <p:nvPr/>
        </p:nvPicPr>
        <p:blipFill>
          <a:blip r:embed="rId3" cstate="print"/>
          <a:srcRect b="8109"/>
          <a:stretch>
            <a:fillRect/>
          </a:stretch>
        </p:blipFill>
        <p:spPr bwMode="auto">
          <a:xfrm>
            <a:off x="4786314" y="2000240"/>
            <a:ext cx="4357686" cy="4857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85728"/>
            <a:ext cx="11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нашем тылу тоже шла битва- рабочая битва, все кто не мог уйти на фронт трудились на заводах, выпускали танки, самолёты, снаряды. По 12-15 часов стояли люди у станков, это был их трудовой фронт, их трудовой подвиг. Они верили в победу и ждали с войны своих мужей, сыновей, отцов, братьев.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внеклассная работа\отечественная война фото\x_821dccb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571536" y="0"/>
            <a:ext cx="10858576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Сталинградская</a:t>
            </a:r>
          </a:p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битва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(17.07.42г.-2.11.43г.)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F:\внеклассная работа\отечественная война фото\voynyigorodaistoriyafoto_1_1_1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0"/>
            <a:ext cx="75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5716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«За Волгой для нас земли нет!»-с этим девизом сражались защитники волжской твердыни. Защитники Сталинграда были сильнее смерти.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внеклассная работа\отечественная война фото\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72330" cy="5357826"/>
          </a:xfrm>
          <a:prstGeom prst="rect">
            <a:avLst/>
          </a:prstGeom>
          <a:noFill/>
        </p:spPr>
      </p:pic>
      <p:pic>
        <p:nvPicPr>
          <p:cNvPr id="1026" name="Picture 2" descr="F:\внеклассная работа\отечественная война фото\1958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29190" cy="5357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229200"/>
            <a:ext cx="939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зареве пожарищ, в несмолкаемом грохоте разрывов они</a:t>
            </a:r>
          </a:p>
          <a:p>
            <a:r>
              <a:rPr lang="ru-RU" sz="2400" b="1" dirty="0" smtClean="0"/>
              <a:t>сражались,  за каждый дом, за каждую пядь земли,- они победили! Здесь под Сталинградом были разгромлены несметные полчища врага, взято в плен до 90 тысяч гитлеровцев.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неклассная работа\отечественная война фото\1599317[1].jpg"/>
          <p:cNvPicPr>
            <a:picLocks noChangeAspect="1" noChangeArrowheads="1"/>
          </p:cNvPicPr>
          <p:nvPr/>
        </p:nvPicPr>
        <p:blipFill>
          <a:blip r:embed="rId2" cstate="print"/>
          <a:srcRect r="43"/>
          <a:stretch>
            <a:fillRect/>
          </a:stretch>
        </p:blipFill>
        <p:spPr bwMode="auto">
          <a:xfrm>
            <a:off x="1043608" y="0"/>
            <a:ext cx="7056784" cy="68614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71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Times New Roman" pitchFamily="18" charset="0"/>
              </a:rPr>
              <a:t>И ты помнишь, воин, как выстоять могли</a:t>
            </a:r>
            <a:br>
              <a:rPr lang="ru-RU" sz="2400" b="1" dirty="0" smtClean="0">
                <a:ea typeface="Times New Roman" pitchFamily="18" charset="0"/>
              </a:rPr>
            </a:br>
            <a:r>
              <a:rPr lang="ru-RU" sz="2400" b="1" dirty="0" smtClean="0">
                <a:ea typeface="Times New Roman" pitchFamily="18" charset="0"/>
              </a:rPr>
              <a:t>Братья, сёстры в городе над Волгой…</a:t>
            </a:r>
            <a:endParaRPr lang="ru-RU" sz="24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Times New Roman" pitchFamily="18" charset="0"/>
              </a:rPr>
              <a:t>Ради этой солнечной земли</a:t>
            </a:r>
            <a:endParaRPr lang="ru-RU" sz="24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Times New Roman" pitchFamily="18" charset="0"/>
              </a:rPr>
              <a:t>Стоит жить и драться стоит.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внеклассная работа\отечественная война фото\58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714345" y="428604"/>
            <a:ext cx="7643865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 БИТВА ЗА</a:t>
            </a:r>
            <a:br>
              <a:rPr lang="ru-RU" sz="9600" b="1" dirty="0" smtClean="0">
                <a:ln/>
                <a:solidFill>
                  <a:schemeClr val="accent3"/>
                </a:solidFill>
              </a:rPr>
            </a:br>
            <a:r>
              <a:rPr lang="ru-RU" sz="9600" b="1" dirty="0" smtClean="0">
                <a:ln/>
                <a:solidFill>
                  <a:schemeClr val="accent3"/>
                </a:solidFill>
              </a:rPr>
              <a:t>КАВКАЗ.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(25.07.42г.-09.10.43г.)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неклассная работа\отечественная война фото\595269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6" cy="4286256"/>
          </a:xfrm>
          <a:prstGeom prst="rect">
            <a:avLst/>
          </a:prstGeom>
          <a:noFill/>
        </p:spPr>
      </p:pic>
      <p:pic>
        <p:nvPicPr>
          <p:cNvPr id="3075" name="Picture 3" descr="F:\внеклассная работа\отечественная война фото\1942_2-a_bi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5429256" cy="350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785794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Летом  1942 года </a:t>
            </a:r>
          </a:p>
          <a:p>
            <a:r>
              <a:rPr lang="ru-RU" sz="2400" b="1" dirty="0" smtClean="0"/>
              <a:t>завязались ожесточённые </a:t>
            </a:r>
          </a:p>
          <a:p>
            <a:r>
              <a:rPr lang="ru-RU" sz="2400" b="1" dirty="0" smtClean="0"/>
              <a:t>бои в горах Кавказа.</a:t>
            </a:r>
          </a:p>
          <a:p>
            <a:r>
              <a:rPr lang="ru-RU" sz="2400" b="1" dirty="0" smtClean="0"/>
              <a:t>Немцы пытались</a:t>
            </a:r>
          </a:p>
          <a:p>
            <a:r>
              <a:rPr lang="ru-RU" sz="2400" b="1" dirty="0" smtClean="0"/>
              <a:t> прорваться через горные </a:t>
            </a:r>
          </a:p>
          <a:p>
            <a:r>
              <a:rPr lang="ru-RU" sz="2400" b="1" dirty="0" smtClean="0"/>
              <a:t>перевалы  Закавказья, в</a:t>
            </a:r>
          </a:p>
          <a:p>
            <a:r>
              <a:rPr lang="ru-RU" sz="2400" b="1" dirty="0" smtClean="0"/>
              <a:t> тыл к нашим войскам. Для этой цели они послали хорошо обученных и снаряжённых</a:t>
            </a:r>
          </a:p>
          <a:p>
            <a:r>
              <a:rPr lang="ru-RU" sz="2400" b="1" dirty="0" smtClean="0"/>
              <a:t>егерей отряда «Эдельвейс»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внеклассная работа\отечественная война фото\risunok02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91847" y="548680"/>
            <a:ext cx="40521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Люди не щадили себя. </a:t>
            </a:r>
          </a:p>
          <a:p>
            <a:r>
              <a:rPr lang="ru-RU" sz="2400" b="1" dirty="0" smtClean="0"/>
              <a:t>Сражаться приходилось  не только с врагом: часто страшнее были мороз и бураны. В те суровые дни стали  формироваться альпийские отряды.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урская д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6357982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КУРСКАЯ </a:t>
            </a:r>
            <a:br>
              <a:rPr lang="ru-RU" sz="9600" b="1" dirty="0" smtClean="0">
                <a:ln/>
                <a:solidFill>
                  <a:schemeClr val="accent3"/>
                </a:solidFill>
              </a:rPr>
            </a:br>
            <a:r>
              <a:rPr lang="ru-RU" sz="9600" b="1" dirty="0" smtClean="0">
                <a:ln/>
                <a:solidFill>
                  <a:schemeClr val="accent3"/>
                </a:solidFill>
              </a:rPr>
              <a:t>БИТВА</a:t>
            </a:r>
            <a:br>
              <a:rPr lang="ru-RU" sz="9600" b="1" dirty="0" smtClean="0">
                <a:ln/>
                <a:solidFill>
                  <a:schemeClr val="accent3"/>
                </a:solidFill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</a:rPr>
              <a:t>(05.07.43г.-23.08.43г.)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1" y="404664"/>
            <a:ext cx="85725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выделить основные этапы Великой Отечественной войны;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показать страдания народа в годы войны;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расширить представления  учащихся о героизме, несгибаемой воли советского народа.</a:t>
            </a:r>
          </a:p>
          <a:p>
            <a:endParaRPr lang="ru-RU" sz="3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неклассная работа\отечественная война фото\getim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7643866" cy="4857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b="1" dirty="0" smtClean="0"/>
              <a:t>Курская дуга…Здесь летом 1943 года линия фронта имела форму дуги от Белгорода до Орла . Ширина дуги 200 км.12 июля под Прохоровкой произошло крупнейшее в истории  второй мировой войны встречное танковое сражение, в котором с обеих сторон участвовало более 1200 танков и самоходных орудий.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внеклассная работа\отечественная война фото\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480720" cy="48605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Сражение кончилось победой советских танкистов,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уничтоживших до 400 вражеских танков. В ходе битвы наши войска 5 августа 1943 года освободили русские города.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неклассная работа\отечественная война фото\5581244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098012" cy="45959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00042"/>
            <a:ext cx="9062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После этой битвы началось массовое изгнание  гитлеровских</a:t>
            </a:r>
          </a:p>
          <a:p>
            <a:pPr algn="ctr"/>
            <a:r>
              <a:rPr lang="ru-RU" sz="2400" b="1" dirty="0" smtClean="0"/>
              <a:t>захватчиков  с нашей территории.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неклассная работа\отечественная война фото\img4621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2357430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ХАТЫНЬ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    22 марта 1943 года карательный  батальон окружил белорусскою деревню Хатынь. Каратели согнали всех жителей  деревни в сарай и подожгли его. Затем подожгли всю деревню. Тех,  кто пытался спастись расстреливали на месте.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неклассная работа\отечественная война фото\fmt_53_stalingradskaya_bitva_1.png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F:\внеклассная работа\отечественная война фото\5955a96579a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857488" cy="4643446"/>
          </a:xfrm>
          <a:prstGeom prst="rect">
            <a:avLst/>
          </a:prstGeom>
          <a:noFill/>
        </p:spPr>
      </p:pic>
      <p:pic>
        <p:nvPicPr>
          <p:cNvPr id="4" name="Picture 5" descr="F:\внеклассная работа\отечественная война фото\m__1041[1]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68144" y="1844824"/>
            <a:ext cx="2915816" cy="45858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32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результате этой зверской акции  погибло 149 мирных жителей,</a:t>
            </a:r>
          </a:p>
          <a:p>
            <a:r>
              <a:rPr lang="ru-RU" sz="2400" b="1" dirty="0" smtClean="0"/>
              <a:t> в том числе 75 детей. Чудом спаслись 2 мальчика и кузнец.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lokost_800"/>
          <p:cNvPicPr>
            <a:picLocks noChangeAspect="1" noChangeArrowheads="1"/>
          </p:cNvPicPr>
          <p:nvPr/>
        </p:nvPicPr>
        <p:blipFill>
          <a:blip r:embed="rId2" cstate="print"/>
          <a:srcRect r="19"/>
          <a:stretch>
            <a:fillRect/>
          </a:stretch>
        </p:blipFill>
        <p:spPr bwMode="auto">
          <a:xfrm>
            <a:off x="0" y="1340768"/>
            <a:ext cx="53601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k12"/>
          <p:cNvPicPr>
            <a:picLocks noChangeAspect="1" noChangeArrowheads="1"/>
          </p:cNvPicPr>
          <p:nvPr/>
        </p:nvPicPr>
        <p:blipFill>
          <a:blip r:embed="rId3" cstate="print"/>
          <a:srcRect t="5607"/>
          <a:stretch>
            <a:fillRect/>
          </a:stretch>
        </p:blipFill>
        <p:spPr bwMode="auto">
          <a:xfrm>
            <a:off x="4139952" y="2852936"/>
            <a:ext cx="5075486" cy="40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7146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ОСВЕНЦИМ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228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Концлагеря- страшный символ массового уничтожения  людей </a:t>
            </a:r>
          </a:p>
          <a:p>
            <a:r>
              <a:rPr lang="ru-RU" sz="2400" b="1" dirty="0" smtClean="0"/>
              <a:t>гитлеровскими преступниками. Здесь люди умирали от голода,</a:t>
            </a:r>
          </a:p>
          <a:p>
            <a:r>
              <a:rPr lang="ru-RU" sz="2400" b="1" dirty="0" smtClean="0"/>
              <a:t> пыток, экспериментов которые ставили над ними.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неклассная работа\отечественная война фото\resiz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260150" cy="5445224"/>
          </a:xfrm>
          <a:prstGeom prst="rect">
            <a:avLst/>
          </a:prstGeom>
          <a:noFill/>
        </p:spPr>
      </p:pic>
      <p:pic>
        <p:nvPicPr>
          <p:cNvPr id="5" name="Picture 2" descr="F:\внеклассная работа\отечественная война фото\img_157_41_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447" y="1412776"/>
            <a:ext cx="3374505" cy="5445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214554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САЛАСПИЛС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8864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Детей использовали как доноров для сдачи крови, для </a:t>
            </a:r>
          </a:p>
          <a:p>
            <a:pPr algn="ctr"/>
            <a:r>
              <a:rPr lang="ru-RU" sz="2400" b="1" dirty="0" smtClean="0"/>
              <a:t>раненных бойцов вермахта.</a:t>
            </a:r>
            <a:endParaRPr lang="ru-RU" sz="2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внеклассная работа\отечественная война фото\1255800608_0_175a7_860e9702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541174" cy="3312368"/>
          </a:xfrm>
          <a:prstGeom prst="rect">
            <a:avLst/>
          </a:prstGeom>
          <a:noFill/>
        </p:spPr>
      </p:pic>
      <p:pic>
        <p:nvPicPr>
          <p:cNvPr id="9221" name="Picture 5" descr="F:\внеклассная работа\отечественная война фото\123355912069412_shturm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3501008"/>
            <a:ext cx="4499992" cy="31153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История не знает более чудовищных преступлений, чем те, которые совершили  гитлеровцы. Фашистские орды превратили в руины десятки тысяч городов и деревень.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внеклассная работа\отечественная война фото\1249730250_rrryossr-riryosrrsrriss.-rrrrr-rsrrryorrisrrr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Они убивали и истязали людей, не щадя женщин, детей, стариков. Наша страна потеряла более 26, 6 млн. человек убитыми. Но эти жертвы  не были напрасными, фашисты были разбиты.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внеклассная работа\отечественная война фото\0_109de_46f664a3_XL[2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86808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301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 мая 1945 года Берлин, последний оплот фашизма, пал.</a:t>
            </a:r>
          </a:p>
          <a:p>
            <a:pPr algn="ctr"/>
            <a:r>
              <a:rPr lang="ru-RU" sz="2800" b="1" dirty="0" smtClean="0"/>
              <a:t>Всё небо взорвалось салютом долгожданной победы.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1941-1945г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28868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ВЕЛИКАЯ </a:t>
            </a:r>
            <a:br>
              <a:rPr lang="ru-RU" sz="6000" b="1" dirty="0" smtClean="0">
                <a:ln/>
                <a:solidFill>
                  <a:schemeClr val="accent3"/>
                </a:solidFill>
              </a:rPr>
            </a:br>
            <a:r>
              <a:rPr lang="ru-RU" sz="6000" b="1" dirty="0" smtClean="0">
                <a:ln/>
                <a:solidFill>
                  <a:schemeClr val="accent3"/>
                </a:solidFill>
              </a:rPr>
              <a:t>ОТЕЧЕСТВЕННАЯ ВОЙНА 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внеклассная работа\отечественная война фото\2cd794e745c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35141" cy="47388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Красное знамя, водружённое разведчиками </a:t>
            </a:r>
          </a:p>
          <a:p>
            <a:pPr algn="ctr"/>
            <a:r>
              <a:rPr lang="ru-RU" sz="2800" b="1" dirty="0" smtClean="0"/>
              <a:t>М.А.Егоровым и </a:t>
            </a:r>
            <a:r>
              <a:rPr lang="ru-RU" sz="2800" b="1" dirty="0" err="1" smtClean="0"/>
              <a:t>М.В.Кантария</a:t>
            </a:r>
            <a:r>
              <a:rPr lang="ru-RU" sz="2800" b="1" dirty="0" smtClean="0"/>
              <a:t> над рейхстагом, </a:t>
            </a:r>
          </a:p>
          <a:p>
            <a:pPr algn="ctr"/>
            <a:r>
              <a:rPr lang="ru-RU" sz="2800" b="1" dirty="0" smtClean="0"/>
              <a:t>стало символом Победы.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внеклассная работа\отечественная война фото\4598985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pic>
        <p:nvPicPr>
          <p:cNvPr id="3" name="Picture 3" descr="F:\внеклассная работа\отечественная война фото\264055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pic>
        <p:nvPicPr>
          <p:cNvPr id="3074" name="Picture 2" descr="F:\внеклассная работа\отечественная война фото\poster-1945b[1].jpg"/>
          <p:cNvPicPr>
            <a:picLocks noChangeAspect="1" noChangeArrowheads="1"/>
          </p:cNvPicPr>
          <p:nvPr/>
        </p:nvPicPr>
        <p:blipFill>
          <a:blip r:embed="rId4" cstate="print"/>
          <a:srcRect r="1" b="102"/>
          <a:stretch>
            <a:fillRect/>
          </a:stretch>
        </p:blipFill>
        <p:spPr bwMode="auto">
          <a:xfrm>
            <a:off x="-285784" y="0"/>
            <a:ext cx="5072066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4509120"/>
            <a:ext cx="6393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девятый день ликующего мая,</a:t>
            </a:r>
          </a:p>
          <a:p>
            <a:r>
              <a:rPr lang="ru-RU" sz="2800" b="1" dirty="0" smtClean="0"/>
              <a:t>Когда легла на землю тишина,</a:t>
            </a:r>
          </a:p>
          <a:p>
            <a:r>
              <a:rPr lang="ru-RU" sz="2800" b="1" dirty="0" smtClean="0"/>
              <a:t>Промчалась весть от края и до края:</a:t>
            </a:r>
          </a:p>
          <a:p>
            <a:r>
              <a:rPr lang="ru-RU" sz="2800" b="1" dirty="0" smtClean="0"/>
              <a:t>Мир победил! Окончена война!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внеклассная работа\отечественная война фото\11314676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378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F:\внеклассная работа\отечественная война фото\11315162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8158"/>
            <a:ext cx="4067944" cy="428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F:\внеклассная работа\отечественная война фото\tarasenko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2153" y="0"/>
            <a:ext cx="3951847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F:\внеклассная работа\отечественная война фото\113076883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43201"/>
            <a:ext cx="5436096" cy="401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F:\внеклассная работа\отечественная война фото\7779E423A3B98038svecha_120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000108"/>
            <a:ext cx="2714644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890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Мы помним всех, кто не вернулся с той далёкой и    страшной войны, кто был на ней, но не дожил до сегодняшнего дня, кто победил, чтобы мы все сейчас жили спокойно!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внеклассная работа\отечественная война фото\d2e397ab213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557216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Вы в битве Родину спасли,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Преодолели все преграды.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Спасибо вам от всей земли,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За всё спасибо вам, солдаты.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Мы помним всех по именам,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И всех обнять мы рады!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От всей души спасибо вам, 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Спасибо вам солдаты!</a:t>
            </a:r>
            <a:endParaRPr lang="ru-RU" sz="2800" b="1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неклассная работа\отечественная война фото\L000094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597376" cy="46647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7072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Чтоб не лежал весь мир во мгле,</a:t>
            </a:r>
          </a:p>
          <a:p>
            <a:pPr algn="ctr"/>
            <a:r>
              <a:rPr lang="ru-RU" sz="2800" b="1" dirty="0" smtClean="0"/>
              <a:t>Себя в бою вы не щадили, </a:t>
            </a:r>
          </a:p>
          <a:p>
            <a:pPr algn="ctr"/>
            <a:r>
              <a:rPr lang="ru-RU" sz="2800" b="1" dirty="0" smtClean="0"/>
              <a:t>И стольким людям на земле</a:t>
            </a:r>
          </a:p>
          <a:p>
            <a:pPr algn="ctr"/>
            <a:r>
              <a:rPr lang="ru-RU" sz="2800" b="1" dirty="0" smtClean="0"/>
              <a:t>Вы счастье жизни подарили.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Мои документы\Мои рисунки\Анимация\фоны\den_pobedy_str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881"/>
            <a:ext cx="9144000" cy="68908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332656"/>
            <a:ext cx="4427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От всех, кто вами был спасён,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От всех, кто нынче рядом,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Примите наш земной поклон,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Советские солдаты!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неклассная работа\отечественная война фото\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Литература.</a:t>
            </a:r>
          </a:p>
          <a:p>
            <a:pPr marL="514350" indent="-514350">
              <a:buAutoNum type="arabicPeriod"/>
            </a:pPr>
            <a:r>
              <a:rPr lang="ru-RU" sz="1400" b="1" dirty="0" smtClean="0"/>
              <a:t>Р.А. </a:t>
            </a:r>
            <a:r>
              <a:rPr lang="ru-RU" sz="1400" b="1" dirty="0" err="1" smtClean="0"/>
              <a:t>Храмова</a:t>
            </a:r>
            <a:r>
              <a:rPr lang="ru-RU" sz="1400" b="1" dirty="0" smtClean="0"/>
              <a:t> Поклонимся великим тем годам. Начальная школа,2000г№3</a:t>
            </a:r>
          </a:p>
          <a:p>
            <a:pPr marL="514350" indent="-514350">
              <a:buAutoNum type="arabicPeriod"/>
            </a:pPr>
            <a:r>
              <a:rPr lang="ru-RU" sz="1400" b="1" dirty="0" smtClean="0"/>
              <a:t>В.Г.Денисова Урок  мужества. Классные часы для 1-11 классов Изд. «Учитель»2003г</a:t>
            </a:r>
          </a:p>
          <a:p>
            <a:pPr marL="514350" indent="-514350">
              <a:buAutoNum type="arabicPeriod"/>
            </a:pPr>
            <a:r>
              <a:rPr lang="ru-RU" sz="1400" b="1" dirty="0" smtClean="0"/>
              <a:t>М.М.Терехов За родную землю, за свой народ. Хрестоматия по внеклассной  работе. Изд. «Просвещение» Москва 1970 г.</a:t>
            </a:r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3"/>
              </a:rPr>
              <a:t>http://allobanov.livejournal.com/95073.html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4"/>
              </a:rPr>
              <a:t>http://copypast.ru/2008/05/06/forfriend-4-pervye_gody_velikojj_otechestvennojj_vojjny_39_foto.html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5"/>
              </a:rPr>
              <a:t>http://alphaspeaker.ru/wp-admin/includes/world-war-1-propaganda-posters-german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6"/>
              </a:rPr>
              <a:t>http://www.pr.uz/istoriya-reklami/5184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7"/>
              </a:rPr>
              <a:t>http://afisha.gidbelgorod.ru/events/view/id/358/day/0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8"/>
              </a:rPr>
              <a:t>http://psi-overlord.livejournal.com/1253717.html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9"/>
              </a:rPr>
              <a:t>http://indiatv.ru/forum/viewtopic.php?f=4&amp;t=20226&amp;sid=aa59552ef965756a14f4486cd72882e3&amp;start=375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0"/>
              </a:rPr>
              <a:t>http://www.ibsv.ru/Museums_of_Moscow/moskovskiyi_kreml_ekskursii/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1"/>
              </a:rPr>
              <a:t>http://go1.imgsmail.ru/imgpreview?key=http%3A//panphoto.spb.ru/files/pictures/017/trakhtenberg%5F3.jpg&amp;mb=imgdb_preview_453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2"/>
              </a:rPr>
              <a:t>http://www.mihas.net/archive/22722/thread.html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3"/>
              </a:rPr>
              <a:t>http://www.oldsp.ru/photo/view/6667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4"/>
              </a:rPr>
              <a:t>http://dnbs.org/e107_plugins/forum/forum_viewtopic.php?71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5"/>
              </a:rPr>
              <a:t>http://gunter-spb.livejournal.com/130327.html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6"/>
              </a:rPr>
              <a:t>http://redelf.livejournal.com/23141.html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7"/>
              </a:rPr>
              <a:t>http://young.rzd.ru/blog/public/young?STRUCTURE_ID=5043&amp;layer_id=3833&amp;refererLayerId=3832&amp;id=35591&amp;page3833_3489=1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8"/>
              </a:rPr>
              <a:t>http://www.otdyhaem.by/belarus/index/pg/env/id/eq/84/nex/lng/eq/1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9"/>
              </a:rPr>
              <a:t>http://new.msk.ru/index.php?/topic/286-%D0%B3%D0%BE%D1%80%D0%B6%D1%83%D1%81%D1%8C-%D1%80%D0%BE%D1%81%D1%81%D0%B8%D0%B5%D0%B9/page__st__200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20"/>
              </a:rPr>
              <a:t>http://www.soviethistory.ru/photos/image-60.html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21"/>
              </a:rPr>
              <a:t>http://www.etoretro.ru/pic20746.htm</a:t>
            </a:r>
            <a:endParaRPr lang="ru-RU" sz="1400" b="1" dirty="0" smtClean="0"/>
          </a:p>
          <a:p>
            <a:pPr marL="514350" indent="-514350">
              <a:buAutoNum type="arabicPeriod"/>
            </a:pPr>
            <a:endParaRPr lang="ru-RU" sz="1400" b="1" dirty="0" smtClean="0"/>
          </a:p>
          <a:p>
            <a:pPr marL="514350" indent="-514350">
              <a:buAutoNum type="arabicPeriod"/>
            </a:pPr>
            <a:endParaRPr lang="ru-RU" sz="1400" b="1" dirty="0" smtClean="0"/>
          </a:p>
          <a:p>
            <a:pPr marL="514350" indent="-514350">
              <a:buAutoNum type="arabicPeriod"/>
            </a:pPr>
            <a:endParaRPr lang="ru-RU" sz="1400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/>
            <a:endParaRPr lang="ru-RU" sz="2400" b="1" dirty="0" smtClean="0"/>
          </a:p>
          <a:p>
            <a:pPr marL="514350" indent="-514350">
              <a:buAutoNum type="arabicPeriod"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внимание.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неклассная работа\отечественная война фото\299_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5000660" cy="6858000"/>
          </a:xfrm>
          <a:prstGeom prst="rect">
            <a:avLst/>
          </a:prstGeom>
          <a:noFill/>
        </p:spPr>
      </p:pic>
      <p:pic>
        <p:nvPicPr>
          <p:cNvPr id="1029" name="Picture 5" descr="F:\внеклассная работа\отечественная война фото\plakatnem3[1].gif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0"/>
            <a:ext cx="3571868" cy="4500570"/>
          </a:xfrm>
          <a:prstGeom prst="rect">
            <a:avLst/>
          </a:prstGeom>
          <a:noFill/>
        </p:spPr>
      </p:pic>
      <p:pic>
        <p:nvPicPr>
          <p:cNvPr id="1030" name="Picture 6" descr="F:\внеклассная работа\отечественная война фото\1247342426_verner-khorn-uniforma-iii-rejjkha[1].jpg"/>
          <p:cNvPicPr>
            <a:picLocks noChangeAspect="1" noChangeArrowheads="1"/>
          </p:cNvPicPr>
          <p:nvPr/>
        </p:nvPicPr>
        <p:blipFill>
          <a:blip r:embed="rId4" cstate="print"/>
          <a:srcRect r="249"/>
          <a:stretch>
            <a:fillRect/>
          </a:stretch>
        </p:blipFill>
        <p:spPr bwMode="auto">
          <a:xfrm>
            <a:off x="5724128" y="2465512"/>
            <a:ext cx="3419872" cy="4392488"/>
          </a:xfrm>
          <a:prstGeom prst="rect">
            <a:avLst/>
          </a:prstGeom>
          <a:noFill/>
        </p:spPr>
      </p:pic>
      <p:pic>
        <p:nvPicPr>
          <p:cNvPr id="1031" name="Picture 7" descr="F:\внеклассная работа\отечественная война фото\0_123805293767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0"/>
            <a:ext cx="7120546" cy="693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78 из 557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F:\внеклассная работа\отечественная война фото\18549[1].jpg"/>
          <p:cNvPicPr>
            <a:picLocks noChangeAspect="1" noChangeArrowheads="1"/>
          </p:cNvPicPr>
          <p:nvPr/>
        </p:nvPicPr>
        <p:blipFill>
          <a:blip r:embed="rId4" cstate="print"/>
          <a:srcRect b="94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Отечественная война\rodina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5" y="0"/>
            <a:ext cx="4767319" cy="6868172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F:\внеклассная работа\отечественная война фото\war41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572296" cy="4500594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" y="54452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тылу самоотверженно работали для </a:t>
            </a:r>
          </a:p>
          <a:p>
            <a:pPr algn="ctr"/>
            <a:r>
              <a:rPr lang="ru-RU" sz="2800" dirty="0" smtClean="0"/>
              <a:t>фронта, на фронте сражались за тех, кто остался дома.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F:\внеклассная работа\отечественная война фото\soldat_leter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F:\внеклассная работа\отечественная война фото\24827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5000628" cy="5000636"/>
          </a:xfrm>
          <a:prstGeom prst="rect">
            <a:avLst/>
          </a:prstGeom>
          <a:noFill/>
        </p:spPr>
      </p:pic>
      <p:pic>
        <p:nvPicPr>
          <p:cNvPr id="21507" name="Picture 3" descr="F:\внеклассная работа\отечественная война фото\1256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14908" cy="4676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871540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Дорогая мамочка!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Ты обо мне в слезах не вспоминай.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Оставь свою заботу и тревогу.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err="1" smtClean="0"/>
              <a:t>Неблизок</a:t>
            </a:r>
            <a:r>
              <a:rPr lang="ru-RU" sz="3200" i="1" dirty="0" smtClean="0"/>
              <a:t> путь, далёк родимый край.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Но я вернусь к знакомому порогу.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По-прежнему моя любовь с тобой,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С тобою родина, ты не одна, родная.</a:t>
            </a:r>
          </a:p>
          <a:p>
            <a:pPr algn="ctr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а 3"/>
          <p:cNvPicPr>
            <a:picLocks noChangeAspect="1" noChangeArrowheads="1"/>
          </p:cNvPicPr>
          <p:nvPr/>
        </p:nvPicPr>
        <p:blipFill>
          <a:blip r:embed="rId2" cstate="print"/>
          <a:srcRect b="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8613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</a:rPr>
              <a:t>Враг был силён, шли ожесточённые бои, наши 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войска отступали с большими потерями, 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оставляя города, сёла , деревни. Фронт всё ближе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и ближе подвигался к </a:t>
            </a:r>
            <a:r>
              <a:rPr lang="ru-RU" sz="2800" b="1" dirty="0" err="1" smtClean="0">
                <a:solidFill>
                  <a:srgbClr val="000000"/>
                </a:solidFill>
              </a:rPr>
              <a:t>Москве.В</a:t>
            </a:r>
            <a:r>
              <a:rPr lang="ru-RU" sz="2800" b="1" dirty="0" smtClean="0">
                <a:solidFill>
                  <a:srgbClr val="000000"/>
                </a:solidFill>
              </a:rPr>
              <a:t> ходе войны наша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армия провела 6 гигантских битв и около 40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 крупных наступательных операций.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AWJJH2MPE6E2-779065247-1827</_dlc_DocId>
    <_dlc_DocIdUrl xmlns="4a252ca3-5a62-4c1c-90a6-29f4710e47f8">
      <Url>http://edu-sps.koiro.local/Sharya/shool4/441/_layouts/15/DocIdRedir.aspx?ID=AWJJH2MPE6E2-779065247-1827</Url>
      <Description>AWJJH2MPE6E2-779065247-1827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4C15D-FF08-4FA0-BBE2-42552FE55713}"/>
</file>

<file path=customXml/itemProps2.xml><?xml version="1.0" encoding="utf-8"?>
<ds:datastoreItem xmlns:ds="http://schemas.openxmlformats.org/officeDocument/2006/customXml" ds:itemID="{77618348-D1F3-4F00-8D27-1DA4D7A89D8E}"/>
</file>

<file path=customXml/itemProps3.xml><?xml version="1.0" encoding="utf-8"?>
<ds:datastoreItem xmlns:ds="http://schemas.openxmlformats.org/officeDocument/2006/customXml" ds:itemID="{9C5E218C-9A46-4076-A741-E12BD1D2DECE}"/>
</file>

<file path=customXml/itemProps4.xml><?xml version="1.0" encoding="utf-8"?>
<ds:datastoreItem xmlns:ds="http://schemas.openxmlformats.org/officeDocument/2006/customXml" ds:itemID="{03770818-9A4D-4AE7-A27D-D306562D84DB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1772</TotalTime>
  <Words>1214</Words>
  <Application>Microsoft Office PowerPoint</Application>
  <PresentationFormat>Экран (4:3)</PresentationFormat>
  <Paragraphs>161</Paragraphs>
  <Slides>47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user</cp:lastModifiedBy>
  <cp:revision>259</cp:revision>
  <dcterms:created xsi:type="dcterms:W3CDTF">2009-11-05T14:37:43Z</dcterms:created>
  <dcterms:modified xsi:type="dcterms:W3CDTF">2020-05-06T19:50:49Z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2870682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0x0101004EE342BE921FE345AA2C4E626B6C8027</vt:lpwstr>
  </property>
  <property fmtid="{D5CDD505-2E9C-101B-9397-08002B2CF9AE}" pid="6" name="_dlc_DocIdItemGuid">
    <vt:lpwstr>26748923-fba5-4fbd-89c9-3eccd8bbd196</vt:lpwstr>
  </property>
</Properties>
</file>