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60" r:id="rId4"/>
    <p:sldId id="259" r:id="rId5"/>
    <p:sldId id="266" r:id="rId6"/>
    <p:sldId id="271" r:id="rId7"/>
    <p:sldId id="272" r:id="rId8"/>
    <p:sldId id="273" r:id="rId9"/>
    <p:sldId id="274" r:id="rId10"/>
    <p:sldId id="276" r:id="rId11"/>
    <p:sldId id="27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FA0AF-3F2B-41D5-9BBB-BB8B7B7E83B6}" type="datetimeFigureOut">
              <a:rPr lang="ru-RU" smtClean="0"/>
              <a:t>27.08.2019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9EFFB7-BD5F-4863-994F-6704287BA0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6161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1870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81274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7281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7539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7578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Образ слайда 1">
            <a:extLst>
              <a:ext uri="{FF2B5EF4-FFF2-40B4-BE49-F238E27FC236}">
                <a16:creationId xmlns:a16="http://schemas.microsoft.com/office/drawing/2014/main" xmlns="" id="{BA05DC3D-18AE-476A-A1B3-887CA235F6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Заметки 2">
            <a:extLst>
              <a:ext uri="{FF2B5EF4-FFF2-40B4-BE49-F238E27FC236}">
                <a16:creationId xmlns:a16="http://schemas.microsoft.com/office/drawing/2014/main" xmlns="" id="{8E40887F-BB72-40D4-8808-5C9E989E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altLang="ru-RU">
                <a:solidFill>
                  <a:srgbClr val="000000"/>
                </a:solidFill>
              </a:rPr>
              <a:t>На </a:t>
            </a:r>
            <a:r>
              <a:rPr lang="en-US" altLang="ru-RU">
                <a:solidFill>
                  <a:srgbClr val="000000"/>
                </a:solidFill>
              </a:rPr>
              <a:t>youtub</a:t>
            </a:r>
            <a:r>
              <a:rPr lang="de-DE" altLang="ru-RU">
                <a:solidFill>
                  <a:srgbClr val="000000"/>
                </a:solidFill>
              </a:rPr>
              <a:t>e</a:t>
            </a:r>
            <a:r>
              <a:rPr lang="en-US" altLang="ru-RU">
                <a:solidFill>
                  <a:srgbClr val="000000"/>
                </a:solidFill>
              </a:rPr>
              <a:t>-</a:t>
            </a:r>
            <a:r>
              <a:rPr lang="ru-RU" altLang="ru-RU">
                <a:solidFill>
                  <a:srgbClr val="000000"/>
                </a:solidFill>
              </a:rPr>
              <a:t>канале «Просвещение. Иностранные языки» Вы найдете записи наших вебинаров, а также полезные видео-материалы для подготовки к уроку. </a:t>
            </a:r>
          </a:p>
        </p:txBody>
      </p:sp>
      <p:sp>
        <p:nvSpPr>
          <p:cNvPr id="36868" name="Номер слайда 3">
            <a:extLst>
              <a:ext uri="{FF2B5EF4-FFF2-40B4-BE49-F238E27FC236}">
                <a16:creationId xmlns:a16="http://schemas.microsoft.com/office/drawing/2014/main" xmlns="" id="{FB5E2CD9-4C7B-4110-87C4-8F4D1CFBB49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B94371F-226C-4A0E-A905-863A7E723DBE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260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Линия">
            <a:extLst>
              <a:ext uri="{FF2B5EF4-FFF2-40B4-BE49-F238E27FC236}">
                <a16:creationId xmlns:a16="http://schemas.microsoft.com/office/drawing/2014/main" xmlns="" id="{9C585238-7534-466C-9290-43F0AE4CF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3412" y="881063"/>
            <a:ext cx="158354" cy="527050"/>
          </a:xfrm>
          <a:prstGeom prst="line">
            <a:avLst/>
          </a:prstGeom>
          <a:noFill/>
          <a:ln w="25400">
            <a:solidFill>
              <a:srgbClr val="FFFFFF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29999" tIns="29999" rIns="29999" bIns="29999" anchor="ctr"/>
          <a:lstStyle/>
          <a:p>
            <a:endParaRPr lang="ru-RU"/>
          </a:p>
        </p:txBody>
      </p:sp>
      <p:sp>
        <p:nvSpPr>
          <p:cNvPr id="3" name="Линия">
            <a:extLst>
              <a:ext uri="{FF2B5EF4-FFF2-40B4-BE49-F238E27FC236}">
                <a16:creationId xmlns:a16="http://schemas.microsoft.com/office/drawing/2014/main" xmlns="" id="{D278F2D5-D36D-45D0-94DC-5523199F28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2235" y="881063"/>
            <a:ext cx="158353" cy="527050"/>
          </a:xfrm>
          <a:prstGeom prst="line">
            <a:avLst/>
          </a:prstGeom>
          <a:noFill/>
          <a:ln w="25400">
            <a:solidFill>
              <a:srgbClr val="FFFFFF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29999" tIns="29999" rIns="29999" bIns="29999" anchor="ctr"/>
          <a:lstStyle/>
          <a:p>
            <a:endParaRPr lang="ru-RU"/>
          </a:p>
        </p:txBody>
      </p:sp>
      <p:sp>
        <p:nvSpPr>
          <p:cNvPr id="4" name="Линия">
            <a:extLst>
              <a:ext uri="{FF2B5EF4-FFF2-40B4-BE49-F238E27FC236}">
                <a16:creationId xmlns:a16="http://schemas.microsoft.com/office/drawing/2014/main" xmlns="" id="{B2C8653E-1B70-4463-BD3D-435F15DCFA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08898" y="881063"/>
            <a:ext cx="158353" cy="527050"/>
          </a:xfrm>
          <a:prstGeom prst="line">
            <a:avLst/>
          </a:prstGeom>
          <a:noFill/>
          <a:ln w="12700">
            <a:solidFill>
              <a:srgbClr val="FFFFFF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29999" tIns="29999" rIns="29999" bIns="29999" anchor="ctr"/>
          <a:lstStyle/>
          <a:p>
            <a:endParaRPr lang="ru-RU"/>
          </a:p>
        </p:txBody>
      </p:sp>
      <p:sp>
        <p:nvSpPr>
          <p:cNvPr id="5" name="Линия">
            <a:extLst>
              <a:ext uri="{FF2B5EF4-FFF2-40B4-BE49-F238E27FC236}">
                <a16:creationId xmlns:a16="http://schemas.microsoft.com/office/drawing/2014/main" xmlns="" id="{B83E0BD5-B91A-4EFB-92C2-B7D50FEF91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332685" y="1279525"/>
            <a:ext cx="478631" cy="0"/>
          </a:xfrm>
          <a:prstGeom prst="line">
            <a:avLst/>
          </a:prstGeom>
          <a:noFill/>
          <a:ln w="12700">
            <a:solidFill>
              <a:srgbClr val="FFFFFF"/>
            </a:solidFill>
            <a:miter lim="4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lIns="29999" tIns="29999" rIns="29999" bIns="29999" anchor="ctr"/>
          <a:lstStyle/>
          <a:p>
            <a:endParaRPr lang="ru-RU"/>
          </a:p>
        </p:txBody>
      </p:sp>
      <p:sp>
        <p:nvSpPr>
          <p:cNvPr id="6" name="Прямоугольник">
            <a:extLst>
              <a:ext uri="{FF2B5EF4-FFF2-40B4-BE49-F238E27FC236}">
                <a16:creationId xmlns:a16="http://schemas.microsoft.com/office/drawing/2014/main" xmlns="" id="{6CBE1E85-5E71-4E6F-BF2B-234AF613F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1" y="-6350"/>
            <a:ext cx="9146382" cy="317500"/>
          </a:xfrm>
          <a:prstGeom prst="rect">
            <a:avLst/>
          </a:prstGeom>
          <a:solidFill>
            <a:srgbClr val="29489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29999" tIns="29999" rIns="29999" bIns="29999" anchor="ctr"/>
          <a:lstStyle/>
          <a:p>
            <a:endParaRPr lang="ru-RU" altLang="ru-RU" sz="3200">
              <a:solidFill>
                <a:srgbClr val="294891"/>
              </a:solidFill>
              <a:cs typeface="Arial" panose="020B0604020202020204" pitchFamily="34" charset="0"/>
            </a:endParaRPr>
          </a:p>
        </p:txBody>
      </p:sp>
      <p:sp>
        <p:nvSpPr>
          <p:cNvPr id="7" name="Прямоугольник">
            <a:extLst>
              <a:ext uri="{FF2B5EF4-FFF2-40B4-BE49-F238E27FC236}">
                <a16:creationId xmlns:a16="http://schemas.microsoft.com/office/drawing/2014/main" xmlns="" id="{6F43EC1C-8B9F-431A-B2F2-916C68B7D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191" y="6546850"/>
            <a:ext cx="9146382" cy="317500"/>
          </a:xfrm>
          <a:prstGeom prst="rect">
            <a:avLst/>
          </a:prstGeom>
          <a:solidFill>
            <a:srgbClr val="29489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29999" tIns="29999" rIns="29999" bIns="29999" anchor="ctr"/>
          <a:lstStyle/>
          <a:p>
            <a:endParaRPr lang="ru-RU" altLang="ru-RU" sz="320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pic>
        <p:nvPicPr>
          <p:cNvPr id="8" name="pasted-image.tiff" descr="pasted-image.tiff">
            <a:extLst>
              <a:ext uri="{FF2B5EF4-FFF2-40B4-BE49-F238E27FC236}">
                <a16:creationId xmlns:a16="http://schemas.microsoft.com/office/drawing/2014/main" xmlns="" id="{F5D3B5E5-DF1D-4900-BE49-E0107F7FC2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9743" r="39743" b="36076"/>
          <a:stretch>
            <a:fillRect/>
          </a:stretch>
        </p:blipFill>
        <p:spPr bwMode="auto">
          <a:xfrm>
            <a:off x="8540354" y="476250"/>
            <a:ext cx="392906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9" name="Номер слайда">
            <a:extLst>
              <a:ext uri="{FF2B5EF4-FFF2-40B4-BE49-F238E27FC236}">
                <a16:creationId xmlns:a16="http://schemas.microsoft.com/office/drawing/2014/main" xmlns="" id="{43DAD4FF-3BA2-4224-B8D0-AA7C355F7D05}"/>
              </a:ext>
            </a:extLst>
          </p:cNvPr>
          <p:cNvSpPr txBox="1">
            <a:spLocks noGrp="1"/>
          </p:cNvSpPr>
          <p:nvPr>
            <p:ph type="sldNum" sz="quarter" idx="10"/>
          </p:nvPr>
        </p:nvSpPr>
        <p:spPr>
          <a:xfrm>
            <a:off x="4485085" y="6500813"/>
            <a:ext cx="165497" cy="214312"/>
          </a:xfrm>
        </p:spPr>
        <p:txBody>
          <a:bodyPr lIns="29999" tIns="29999" rIns="29999" bIns="29999" anchor="t"/>
          <a:lstStyle>
            <a:lvl1pPr algn="ctr">
              <a:defRPr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>
              <a:defRPr/>
            </a:pPr>
            <a:fld id="{81643507-7B2E-4DFD-9E33-F8B55E7DF79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01035720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3E4C9DF5-5D5C-4E84-BABB-99F1365BABFF}" type="datetimeFigureOut">
              <a:rPr lang="ru-RU" smtClean="0"/>
              <a:pPr/>
              <a:t>27.08.2019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3ED8589-FF90-409D-93F4-DF1CAD1FA1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428604"/>
            <a:ext cx="7077100" cy="1571636"/>
          </a:xfrm>
        </p:spPr>
        <p:txBody>
          <a:bodyPr>
            <a:normAutofit/>
          </a:bodyPr>
          <a:lstStyle/>
          <a:p>
            <a:r>
              <a:rPr lang="ru-RU" dirty="0" smtClean="0"/>
              <a:t>Заседание ГМО учителей английского языка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3857628"/>
            <a:ext cx="3695720" cy="1672202"/>
          </a:xfrm>
        </p:spPr>
        <p:txBody>
          <a:bodyPr/>
          <a:lstStyle/>
          <a:p>
            <a:r>
              <a:rPr lang="ru-RU" dirty="0" smtClean="0"/>
              <a:t>28 августа 2019 г.</a:t>
            </a:r>
          </a:p>
          <a:p>
            <a:r>
              <a:rPr lang="ru-RU" dirty="0" smtClean="0"/>
              <a:t>г. Шарья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741147"/>
            <a:ext cx="9144000" cy="895149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Филологическое направление </a:t>
            </a:r>
            <a:endParaRPr lang="en-US" sz="3200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ctr"/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проектов учащихся</a:t>
            </a:r>
            <a:endParaRPr lang="ru-RU" sz="32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7042" y="1944428"/>
            <a:ext cx="7832558" cy="4032861"/>
          </a:xfrm>
          <a:prstGeom prst="rect">
            <a:avLst/>
          </a:prstGeom>
        </p:spPr>
        <p:txBody>
          <a:bodyPr>
            <a:normAutofit/>
          </a:bodyPr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«Какие заимствования из английского языка вошли в нашу повседневную речь?», </a:t>
            </a:r>
          </a:p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«Какие английские надписи окружают нас в нашей жизни?», </a:t>
            </a:r>
          </a:p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«Какие слова и фразы английского языка мы носим на одежде?», </a:t>
            </a:r>
          </a:p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«Какие герои американских книг (фильмов, мультфильмов) популярны среди российских 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школьников»?  </a:t>
            </a:r>
          </a:p>
          <a:p>
            <a:pPr>
              <a:buNone/>
            </a:pPr>
            <a:endParaRPr lang="ru-RU" sz="28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5526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750499"/>
            <a:ext cx="9144000" cy="6066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Исследование культуры</a:t>
            </a:r>
            <a:endParaRPr lang="ru-RU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7042" y="1636296"/>
            <a:ext cx="7688180" cy="4340993"/>
          </a:xfrm>
          <a:prstGeom prst="rect">
            <a:avLst/>
          </a:prstGeom>
        </p:spPr>
        <p:txBody>
          <a:bodyPr>
            <a:noAutofit/>
          </a:bodyPr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marL="0" indent="0">
              <a:buFont typeface="Gilroy-Light"/>
              <a:buNone/>
            </a:pP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Темы проектов учащихся в рамках изучения </a:t>
            </a:r>
            <a:r>
              <a:rPr lang="ru-RU" sz="2800" b="1" i="1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культуры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англоязычных стран: </a:t>
            </a:r>
          </a:p>
          <a:p>
            <a:pPr marL="0" indent="0">
              <a:buFont typeface="Gilroy-Light"/>
              <a:buNone/>
            </a:pPr>
            <a:endParaRPr lang="ru-RU" sz="1200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«Как влияет климат на традиции национальной кухни (на примере России и Великобритании)?»,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«Что общего и различного в классическом стиле архитектуры разных стран (Греция, Италия, Великобритания, США, Россия)?»,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«Как относится современная молодёжь к музыкальному творчеству группы </a:t>
            </a:r>
            <a:r>
              <a:rPr lang="en-US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Beatles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?» </a:t>
            </a:r>
          </a:p>
        </p:txBody>
      </p:sp>
    </p:spTree>
    <p:extLst>
      <p:ext uri="{BB962C8B-B14F-4D97-AF65-F5344CB8AC3E}">
        <p14:creationId xmlns:p14="http://schemas.microsoft.com/office/powerpoint/2010/main" xmlns="" val="3475710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dirty="0" smtClean="0"/>
              <a:t>Отчет о работе ГМО учителей  английского языка в 2018-2019 учебном году</a:t>
            </a:r>
            <a:r>
              <a:rPr lang="ru-RU" dirty="0" smtClean="0"/>
              <a:t>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810642" y="2428875"/>
          <a:ext cx="5565578" cy="4144962"/>
        </p:xfrm>
        <a:graphic>
          <a:graphicData uri="http://schemas.openxmlformats.org/drawingml/2006/table">
            <a:tbl>
              <a:tblPr/>
              <a:tblGrid>
                <a:gridCol w="1854999"/>
                <a:gridCol w="1854999"/>
                <a:gridCol w="1855580"/>
              </a:tblGrid>
              <a:tr h="353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Calibri"/>
                          <a:cs typeface="Times New Roman"/>
                        </a:rPr>
                        <a:t>Дата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Тема выступления, мероприятие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август 2018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«Подготовка к ЕГЭ»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Зубова Т.А.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ноябрь 2018 г.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«Геймефикация на уроках английского языка»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Зайцева Т.Ю.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12 декабря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Британский бульдог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Школы города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7 декабря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ВОШ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ИМЦ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март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495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latin typeface="Times New Roman"/>
                          <a:ea typeface="Calibri"/>
                          <a:cs typeface="Times New Roman"/>
                        </a:rPr>
                        <a:t>The Best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Зубова Т.А. МБОУ СОШ №6,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02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38175" algn="l"/>
                        </a:tabLs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26 марта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ГМО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1.Анализ РКР по английскому языку в 8-х классах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2.Подготовка к ВПР в 7 классах</a:t>
                      </a:r>
                      <a:endParaRPr lang="ru-RU" sz="1000">
                        <a:latin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3. Представление  опыта по подготовке учащихся к ЕГЭ: устная часть.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МБОУ Гимназия №3.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latin typeface="Times New Roman"/>
                          <a:ea typeface="Calibri"/>
                          <a:cs typeface="Times New Roman"/>
                        </a:rPr>
                        <a:t>Зубова 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Т.А.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28 марта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Times New Roman"/>
                          <a:cs typeface="Times New Roman"/>
                        </a:rPr>
                        <a:t>Городской пробный экзамен  ОГЭ устная часть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МБОУ СОШ №6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29 марта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Городской пробный экзамен ЕГЭ устная часть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МБОУ СОШ №6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26 апреля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Городская контрольная работа по английскому языку в 7 классах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Школы города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Июнь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latin typeface="Times New Roman"/>
                          <a:ea typeface="Calibri"/>
                          <a:cs typeface="Times New Roman"/>
                        </a:rPr>
                        <a:t>Летняя языковая школа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ИМЦ, </a:t>
                      </a:r>
                      <a:r>
                        <a:rPr lang="ru-RU" sz="1000" dirty="0" err="1">
                          <a:latin typeface="Times New Roman"/>
                          <a:ea typeface="Calibri"/>
                          <a:cs typeface="Times New Roman"/>
                        </a:rPr>
                        <a:t>Кряжева</a:t>
                      </a:r>
                      <a:r>
                        <a:rPr lang="ru-RU" sz="1000" dirty="0">
                          <a:latin typeface="Times New Roman"/>
                          <a:ea typeface="Calibri"/>
                          <a:cs typeface="Times New Roman"/>
                        </a:rPr>
                        <a:t> К.А.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802" marR="6280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 ГИА</a:t>
            </a:r>
            <a:endParaRPr lang="ru-RU" dirty="0"/>
          </a:p>
        </p:txBody>
      </p:sp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520" t="21476" r="21633" b="51689"/>
          <a:stretch>
            <a:fillRect/>
          </a:stretch>
        </p:blipFill>
        <p:spPr bwMode="auto">
          <a:xfrm>
            <a:off x="801806" y="2643183"/>
            <a:ext cx="7913597" cy="2904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Итоги ЕГЭ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7993" t="22320" r="5603" b="26468"/>
          <a:stretch>
            <a:fillRect/>
          </a:stretch>
        </p:blipFill>
        <p:spPr bwMode="auto">
          <a:xfrm>
            <a:off x="457200" y="2687873"/>
            <a:ext cx="8229600" cy="344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213920" y="746620"/>
            <a:ext cx="8512728" cy="1014966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ФГОС о значимости исследовательской деятельности</a:t>
            </a:r>
            <a:endParaRPr lang="ru-RU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4658" y="1639019"/>
            <a:ext cx="8092904" cy="3713157"/>
          </a:xfrm>
          <a:prstGeom prst="rect">
            <a:avLst/>
          </a:prstGeom>
        </p:spPr>
        <p:txBody>
          <a:bodyPr>
            <a:noAutofit/>
          </a:bodyPr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marL="0" indent="0">
              <a:buFont typeface="Gilroy-Light"/>
              <a:buNone/>
            </a:pPr>
            <a:r>
              <a:rPr lang="x-none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</a:t>
            </a:r>
            <a:r>
              <a:rPr lang="x-none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ортрет выпускника школы»</a:t>
            </a:r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:</a:t>
            </a:r>
            <a:r>
              <a:rPr lang="x-none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</a:t>
            </a:r>
            <a:r>
              <a:rPr lang="x-none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владение основами научных методов познания окружающего мира</a:t>
            </a:r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</a:p>
          <a:p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формирования у школьников научного типа мышления,  </a:t>
            </a:r>
          </a:p>
          <a:p>
            <a:r>
              <a:rPr lang="ru-RU" sz="32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- накопление знаний научной терминологии, ключевых понятий, методов и приёмов научного познания. </a:t>
            </a:r>
            <a:endParaRPr lang="ru-RU" sz="32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00544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746621"/>
            <a:ext cx="9144000" cy="595619"/>
          </a:xfrm>
          <a:prstGeom prst="rect">
            <a:avLst/>
          </a:prstGeom>
        </p:spPr>
        <p:txBody>
          <a:bodyPr/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Актуальность задачи</a:t>
            </a:r>
            <a:endParaRPr lang="ru-RU" sz="36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4658" y="1639020"/>
            <a:ext cx="8749342" cy="4021308"/>
          </a:xfrm>
          <a:prstGeom prst="rect">
            <a:avLst/>
          </a:prstGeom>
        </p:spPr>
        <p:txBody>
          <a:bodyPr>
            <a:noAutofit/>
          </a:bodyPr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Развитие интеллекта, расширение кругозора, укрепление учебной мотивации. </a:t>
            </a:r>
          </a:p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Формирование универсальных учебных действий, овладение технологией получения знаний, формирование социальных умений (взаимодействия, публичного выступления и др.)</a:t>
            </a:r>
          </a:p>
          <a:p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Создание равных учебных возможностей для всех, учёт индивидуальных интересов, выявление </a:t>
            </a:r>
            <a:r>
              <a:rPr lang="ru-RU" sz="2800" kern="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склоннонаучного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kern="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сти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к научной работе, пополнение рядов 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сообщества</a:t>
            </a:r>
            <a:r>
              <a:rPr lang="ru-RU" sz="28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ru-RU" sz="28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5448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724620"/>
            <a:ext cx="9144000" cy="638355"/>
          </a:xfrm>
          <a:prstGeom prst="rect">
            <a:avLst/>
          </a:prstGeom>
        </p:spPr>
        <p:txBody>
          <a:bodyPr/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Основные трудности</a:t>
            </a:r>
            <a:endParaRPr lang="ru-RU" sz="36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4658" y="1630392"/>
            <a:ext cx="8749341" cy="4364967"/>
          </a:xfrm>
          <a:prstGeom prst="rect">
            <a:avLst/>
          </a:prstGeom>
        </p:spPr>
        <p:txBody>
          <a:bodyPr>
            <a:noAutofit/>
          </a:bodyPr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marL="0" indent="0">
              <a:buFont typeface="Gilroy-Light"/>
              <a:buNone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Учащиеся: </a:t>
            </a:r>
          </a:p>
          <a:p>
            <a:pPr>
              <a:buFontTx/>
              <a:buChar char="-"/>
            </a:pPr>
            <a:r>
              <a:rPr lang="ru-RU" sz="30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не имеют достаточных навыков исследования,</a:t>
            </a:r>
          </a:p>
          <a:p>
            <a:pPr>
              <a:buFontTx/>
              <a:buChar char="-"/>
            </a:pPr>
            <a:r>
              <a:rPr lang="ru-RU" sz="30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не видят проблему для исследования, </a:t>
            </a:r>
          </a:p>
          <a:p>
            <a:pPr>
              <a:buFontTx/>
              <a:buChar char="-"/>
            </a:pPr>
            <a:r>
              <a:rPr lang="ru-RU" sz="30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не владеют технологией исследования. </a:t>
            </a:r>
          </a:p>
          <a:p>
            <a:pPr marL="0" indent="0">
              <a:buFont typeface="Gilroy-Light"/>
              <a:buNone/>
            </a:pPr>
            <a:r>
              <a:rPr lang="ru-RU" sz="3000" b="1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Учителя: </a:t>
            </a:r>
          </a:p>
          <a:p>
            <a:pPr>
              <a:buFontTx/>
              <a:buChar char="-"/>
            </a:pPr>
            <a:r>
              <a:rPr lang="ru-RU" sz="30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не имеют опыта руководства исследованием, </a:t>
            </a:r>
          </a:p>
          <a:p>
            <a:pPr>
              <a:buFontTx/>
              <a:buChar char="-"/>
            </a:pPr>
            <a:r>
              <a:rPr lang="ru-RU" sz="30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затрудняются выбрать тему и видеть проблему,</a:t>
            </a:r>
          </a:p>
          <a:p>
            <a:pPr>
              <a:buFontTx/>
              <a:buChar char="-"/>
            </a:pPr>
            <a:r>
              <a:rPr lang="ru-RU" sz="30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подменяют учащихся в выполнении проекта.  </a:t>
            </a:r>
            <a:endParaRPr lang="ru-RU" sz="30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2488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741872"/>
            <a:ext cx="9144000" cy="7504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Определение исследовательского проекта</a:t>
            </a:r>
            <a:endParaRPr lang="ru-RU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94659" y="1621767"/>
            <a:ext cx="8749342" cy="3372929"/>
          </a:xfrm>
          <a:prstGeom prst="rect">
            <a:avLst/>
          </a:prstGeom>
        </p:spPr>
        <p:txBody>
          <a:bodyPr/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marL="0" indent="0" algn="ctr">
              <a:buFont typeface="Gilroy-Light"/>
              <a:buNone/>
            </a:pPr>
            <a:r>
              <a:rPr lang="ru-RU" sz="34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</a:t>
            </a:r>
            <a:r>
              <a:rPr lang="x-none" sz="34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роект учащихся — это </a:t>
            </a:r>
            <a:r>
              <a:rPr lang="x-none" sz="3400" b="1" i="1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исследовательский замысел, направленный на разрешение поставленной проблемы (ответа на вопрос), осуществление процедуры исследования и получение конечного продукта (новых знаний в форме реферата, доклада, презентации, интернет-публикации и т. п.)</a:t>
            </a:r>
            <a:r>
              <a:rPr lang="x-none" sz="34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endParaRPr lang="ru-RU" sz="34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>
              <a:buFont typeface="Gilroy-Light"/>
              <a:buNone/>
            </a:pPr>
            <a:endParaRPr lang="ru-RU" sz="3400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38057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0" y="741872"/>
            <a:ext cx="9144000" cy="750498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algn="l" defTabSz="766763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7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0" marR="0" indent="0" algn="l" defTabSz="76796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algn="ctr"/>
            <a:r>
              <a:rPr lang="ru-RU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Методы исследования</a:t>
            </a:r>
            <a:endParaRPr lang="ru-RU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81718" y="1621766"/>
            <a:ext cx="8762282" cy="433046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188913" indent="-19050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1pPr>
            <a:lvl2pPr marL="414338" indent="-22383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2pPr>
            <a:lvl3pPr marL="652463" indent="-268288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3pPr>
            <a:lvl4pPr marL="871538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4pPr>
            <a:lvl5pPr marL="1065213" indent="-298450" algn="l" defTabSz="766763" rtl="0" eaLnBrk="0" fontAlgn="base" hangingPunct="0">
              <a:lnSpc>
                <a:spcPct val="90000"/>
              </a:lnSpc>
              <a:spcBef>
                <a:spcPts val="838"/>
              </a:spcBef>
              <a:spcAft>
                <a:spcPct val="0"/>
              </a:spcAft>
              <a:buSzPct val="100000"/>
              <a:buFont typeface="Gilroy-Light"/>
              <a:buChar char="•"/>
              <a:defRPr sz="2400">
                <a:solidFill>
                  <a:srgbClr val="000000"/>
                </a:solidFill>
                <a:latin typeface="Gilroy-Light"/>
                <a:ea typeface="Gilroy-Light"/>
                <a:cs typeface="Gilroy-Light"/>
                <a:sym typeface="Gilroy-Light"/>
              </a:defRPr>
            </a:lvl5pPr>
            <a:lvl6pPr marL="125860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6pPr>
            <a:lvl7pPr marL="145059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7pPr>
            <a:lvl8pPr marL="164258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8pPr>
            <a:lvl9pPr marL="1834572" marR="0" indent="-298652" algn="l" defTabSz="767960" eaLnBrk="1" latinLnBrk="0" hangingPunct="1">
              <a:lnSpc>
                <a:spcPct val="90000"/>
              </a:lnSpc>
              <a:spcBef>
                <a:spcPts val="840"/>
              </a:spcBef>
              <a:spcAft>
                <a:spcPts val="0"/>
              </a:spcAft>
              <a:buClrTx/>
              <a:buSzPct val="100000"/>
              <a:buFont typeface="Gilroy-Light"/>
              <a:buChar char="•"/>
              <a:tabLst/>
              <a:defRPr sz="24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Gilroy-Light"/>
                <a:ea typeface="Gilroy-Light"/>
                <a:cs typeface="Gilroy-Light"/>
                <a:sym typeface="Gilroy-Light"/>
              </a:defRPr>
            </a:lvl9pPr>
          </a:lstStyle>
          <a:p>
            <a:pPr marL="0" indent="0">
              <a:buFont typeface="Gilroy-Light"/>
              <a:buNone/>
            </a:pPr>
            <a:r>
              <a:rPr lang="x-none" sz="34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Методы ученического исследования включают: </a:t>
            </a:r>
            <a:endParaRPr lang="ru-RU" sz="34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изучение литературы </a:t>
            </a:r>
            <a:r>
              <a:rPr lang="ru-RU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 интернет-источников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</a:t>
            </a: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наблюдение </a:t>
            </a:r>
            <a:r>
              <a:rPr lang="ru-RU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 описание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 </a:t>
            </a: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опросы, интервью и анкетирование; </a:t>
            </a: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краеведческий поиск; </a:t>
            </a: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en-US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x-none" sz="3600" kern="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эксперимент и мониторинг; </a:t>
            </a:r>
            <a:endParaRPr lang="ru-RU" sz="3600" b="1" kern="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>
              <a:buFont typeface="Gilroy-Light"/>
              <a:buNone/>
            </a:pPr>
            <a:endParaRPr lang="ru-RU" kern="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6416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F7ECC9834234944EB0DD3A09F775102D" ma:contentTypeVersion="49" ma:contentTypeDescription="Создание документа." ma:contentTypeScope="" ma:versionID="18eec365e615e70849b1da0e68971034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AWJJH2MPE6E2-1136586738-244</_dlc_DocId>
    <_dlc_DocIdUrl xmlns="4a252ca3-5a62-4c1c-90a6-29f4710e47f8">
      <Url>http://edu-sps.koiro.local/Sharya/School3/1/tich/_layouts/15/DocIdRedir.aspx?ID=AWJJH2MPE6E2-1136586738-244</Url>
      <Description>AWJJH2MPE6E2-1136586738-244</Description>
    </_dlc_DocIdUrl>
  </documentManagement>
</p:properties>
</file>

<file path=customXml/itemProps1.xml><?xml version="1.0" encoding="utf-8"?>
<ds:datastoreItem xmlns:ds="http://schemas.openxmlformats.org/officeDocument/2006/customXml" ds:itemID="{7F964DD6-5FC9-4CAC-AC7D-A5957B6B7624}"/>
</file>

<file path=customXml/itemProps2.xml><?xml version="1.0" encoding="utf-8"?>
<ds:datastoreItem xmlns:ds="http://schemas.openxmlformats.org/officeDocument/2006/customXml" ds:itemID="{C6FF8E66-6AF0-4847-9436-A0E9D3FA79C3}"/>
</file>

<file path=customXml/itemProps3.xml><?xml version="1.0" encoding="utf-8"?>
<ds:datastoreItem xmlns:ds="http://schemas.openxmlformats.org/officeDocument/2006/customXml" ds:itemID="{7E3B8938-DA76-4E4A-8E0B-71FF9816C220}"/>
</file>

<file path=customXml/itemProps4.xml><?xml version="1.0" encoding="utf-8"?>
<ds:datastoreItem xmlns:ds="http://schemas.openxmlformats.org/officeDocument/2006/customXml" ds:itemID="{FCF17A66-027C-423E-ACB7-9D7BD76344C5}"/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90</TotalTime>
  <Words>687</Words>
  <Application>Microsoft Office PowerPoint</Application>
  <PresentationFormat>Экран (4:3)</PresentationFormat>
  <Paragraphs>100</Paragraphs>
  <Slides>11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Городская</vt:lpstr>
      <vt:lpstr>Заседание ГМО учителей английского языка</vt:lpstr>
      <vt:lpstr>Отчет о работе ГМО учителей  английского языка в 2018-2019 учебном году.</vt:lpstr>
      <vt:lpstr>Итоги ГИА</vt:lpstr>
      <vt:lpstr>Итоги ЕГЭ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ГМО учителей английского языка</dc:title>
  <dc:creator>User</dc:creator>
  <cp:lastModifiedBy>User</cp:lastModifiedBy>
  <cp:revision>10</cp:revision>
  <dcterms:created xsi:type="dcterms:W3CDTF">2019-08-27T13:48:34Z</dcterms:created>
  <dcterms:modified xsi:type="dcterms:W3CDTF">2019-08-27T19:39:13Z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0x010100F7ECC9834234944EB0DD3A09F775102D</vt:lpwstr>
  </property>
  <property fmtid="{D5CDD505-2E9C-101B-9397-08002B2CF9AE}" pid="3" name="_dlc_DocIdItemGuid">
    <vt:lpwstr>f870250d-2b3e-48d4-8b35-8c2af71948f6</vt:lpwstr>
  </property>
</Properties>
</file>