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A7471C6-7D38-44A9-AEAA-304CCFACE8E7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F6825B-3302-475B-AA38-B5C8EDA82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my-shop.ru/shop/search/a/sort/z/page/1.html?f14_39=0&amp;f14_16=0&amp;f14_6=%cc%e8%f5%e5%e5%e2%e0%20%c8.%c2.&amp;t=12&amp;next=1" TargetMode="External"/><Relationship Id="rId7" Type="http://schemas.openxmlformats.org/officeDocument/2006/relationships/hyperlink" Target="http://my-shop.ru/shop/set/4964/sort/a/page/1.html" TargetMode="External"/><Relationship Id="rId2" Type="http://schemas.openxmlformats.org/officeDocument/2006/relationships/hyperlink" Target="http://my-shop.ru/shop/search/a/sort/z/page/1.html?f14_39=0&amp;f14_16=0&amp;f14_6=%c0%f4%e0%ed%e0%f1%fc%e5%e2%e0%20%ce.%c2.&amp;t=12&amp;next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y-shop.ru/shop/series/86757/sort/a/page/1.html" TargetMode="External"/><Relationship Id="rId5" Type="http://schemas.openxmlformats.org/officeDocument/2006/relationships/hyperlink" Target="http://my-shop.ru/shop/producer/736/sort/a/page/1.html" TargetMode="External"/><Relationship Id="rId4" Type="http://schemas.openxmlformats.org/officeDocument/2006/relationships/hyperlink" Target="http://my-shop.ru/shop/search/a/sort/z/page/1.html?f14_39=0&amp;f14_16=0&amp;f14_6=%c1%e0%f0%e0%ed%ee%e2%e0%20%ca.%cc.&amp;t=12&amp;next=1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my-shop.ru/shop/search/a/sort/z/page/1.html?f14_39=0&amp;f14_16=0&amp;f14_6=%cc%e8%f5%e5%e5%e2%e0%20%c8%f0%e8%ed%e0%20%c2%eb%e0%e4%e8%ec%e8%f0%ee%e2%ed%e0&amp;t=12&amp;next=1" TargetMode="External"/><Relationship Id="rId7" Type="http://schemas.openxmlformats.org/officeDocument/2006/relationships/hyperlink" Target="http://my-shop.ru/shop/set/942/sort/a/page/1.html" TargetMode="External"/><Relationship Id="rId2" Type="http://schemas.openxmlformats.org/officeDocument/2006/relationships/hyperlink" Target="http://my-shop.ru/shop/search/a/sort/z/page/1.html?f14_39=0&amp;f14_16=0&amp;f14_6=%c0%f4%e0%ed%e0%f1%fc%e5%e2%e0%20%ce%eb%fc%e3%e0%20%c2%e0%f1%e8%eb%fc%e5%e2%ed%e0&amp;t=12&amp;next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y-shop.ru/shop/series/8984/sort/a/page/1.html" TargetMode="External"/><Relationship Id="rId5" Type="http://schemas.openxmlformats.org/officeDocument/2006/relationships/hyperlink" Target="http://my-shop.ru/shop/producer/1/sort/a/page/1.html" TargetMode="External"/><Relationship Id="rId4" Type="http://schemas.openxmlformats.org/officeDocument/2006/relationships/hyperlink" Target="http://my-shop.ru/shop/search/a/sort/z/page/1.html?f14_39=0&amp;f14_16=0&amp;f14_6=%c4%f3%eb%e8%20%c4%e6%e5%ed%ed%e8&amp;t=12&amp;next=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27606DC8C9B7247BFFDB9408FF6C74C9FF6561ADB464505B7EE3FE7F712A956D075064FF05B5F02FqEs1L" TargetMode="External"/><Relationship Id="rId2" Type="http://schemas.openxmlformats.org/officeDocument/2006/relationships/hyperlink" Target="consultantplus://offline/ref=27606DC8C9B7247BFFDB9408FF6C74C9FF6B67A7B26D505B7EE3FE7F712A956D075064FF05B5F02FqEs1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27606DC8C9B7247BFFDB9408FF6C74C9FF6561ADB464505B7EE3FE7F712A956D075064FF05B5F12FqEs7L" TargetMode="External"/><Relationship Id="rId4" Type="http://schemas.openxmlformats.org/officeDocument/2006/relationships/hyperlink" Target="consultantplus://offline/ref=27606DC8C9B7247BFFDB9408FF6C74C9FC6E63A5B166505B7EE3FE7F712A956D075064FF05B5F02FqEs1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27606DC8C9B7247BFFDB9408FF6C74C9FC6E63A5B166505B7EE3FE7F712A956D075064FF05B5F02DqEs0L" TargetMode="External"/><Relationship Id="rId2" Type="http://schemas.openxmlformats.org/officeDocument/2006/relationships/hyperlink" Target="consultantplus://offline/ref=27606DC8C9B7247BFFDB9408FF6C74C9FF6B67A7B26D505B7EE3FE7F712A956D075064FF05B5F02AqEs0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27606DC8C9B7247BFFDB9408FF6C74C9FC6E63A5B166505B7EE3FE7F712A956D075064FF05B5F02DqEsE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my-shop.ru/shop/series/30887/sort/a/page/1.html" TargetMode="External"/><Relationship Id="rId3" Type="http://schemas.openxmlformats.org/officeDocument/2006/relationships/hyperlink" Target="http://my-shop.ru/shop/search/a/sort/z/page/1.html?f14_39=0&amp;f14_16=0&amp;f14_6=%c1%e0%f0%e0%ed%ee%e2%e0%20%ca%f1%e5%ed%e8%ff%20%cc%e8%f5%e0%e9%eb%ee%e2%ed%e0&amp;t=12&amp;next=1" TargetMode="External"/><Relationship Id="rId7" Type="http://schemas.openxmlformats.org/officeDocument/2006/relationships/hyperlink" Target="http://my-shop.ru/shop/producer/1/sort/a/page/1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y-shop.ru/shop/search/a/sort/z/page/1.html?f14_39=0&amp;f14_16=0&amp;f14_6=%cc%e8%eb%fc%f0%f3%e4%20%d0%e0%e4%e8%f1%eb%e0%e2%20%cf%e5%f2%f0%ee%e2%e8%f7&amp;t=12&amp;next=1" TargetMode="External"/><Relationship Id="rId5" Type="http://schemas.openxmlformats.org/officeDocument/2006/relationships/hyperlink" Target="http://my-shop.ru/shop/search/a/sort/z/page/1.html?f14_39=0&amp;f14_16=0&amp;f14_6=%ca%ee%ef%fb%eb%ee%e2%e0%20%c2%e8%ea%f2%ee%f0%e8%ff%20%c2%e8%ea%f2%ee%f0%ee%e2%ed%e0&amp;t=12&amp;next=1" TargetMode="External"/><Relationship Id="rId4" Type="http://schemas.openxmlformats.org/officeDocument/2006/relationships/hyperlink" Target="http://my-shop.ru/shop/search/a/sort/z/page/1.html?f14_39=0&amp;f14_16=0&amp;f14_6=%c4%f3%eb%e8%20%c4%e6%e5%ed%ed%e8&amp;t=12&amp;next=1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my-shop.ru/shop/set/944/sort/a/page/1.html" TargetMode="External"/><Relationship Id="rId3" Type="http://schemas.openxmlformats.org/officeDocument/2006/relationships/image" Target="../media/image4.gif"/><Relationship Id="rId7" Type="http://schemas.openxmlformats.org/officeDocument/2006/relationships/hyperlink" Target="http://my-shop.ru/shop/series/6468/sort/a/page/1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y-shop.ru/shop/producer/1/sort/a/page/1.html" TargetMode="External"/><Relationship Id="rId5" Type="http://schemas.openxmlformats.org/officeDocument/2006/relationships/hyperlink" Target="http://my-shop.ru/shop/search/a/sort/z/page/1.html?f14_39=0&amp;f14_16=0&amp;f14_6=%cc%e8%f5%e5%e5%e2%e0%20%c8.%c2.&amp;t=12&amp;next=1" TargetMode="External"/><Relationship Id="rId4" Type="http://schemas.openxmlformats.org/officeDocument/2006/relationships/hyperlink" Target="http://my-shop.ru/shop/search/a/sort/z/page/1.html?f14_39=0&amp;f14_16=0&amp;f14_6=%c0%f4%e0%ed%e0%f1%fc%e5%e2%e0%20%ce.%c2.&amp;t=12&amp;next=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Тема ГМО </a:t>
            </a:r>
            <a:br>
              <a:rPr lang="ru-RU" dirty="0" smtClean="0"/>
            </a:br>
            <a:r>
              <a:rPr lang="ru-RU" dirty="0" smtClean="0"/>
              <a:t>на 2017-2018 учебный год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07276" cy="210142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«Повышение качества </a:t>
            </a:r>
            <a:r>
              <a:rPr lang="ru-RU" sz="3200" dirty="0" err="1" smtClean="0"/>
              <a:t>обученности</a:t>
            </a:r>
            <a:r>
              <a:rPr lang="ru-RU" sz="3200" dirty="0" smtClean="0"/>
              <a:t> учащихся по английскому языку в условиях обновления содержания среднего общего образования»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183880" cy="13373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Английский язык. "</a:t>
            </a:r>
            <a:r>
              <a:rPr lang="ru-RU" dirty="0" err="1" smtClean="0"/>
              <a:t>Rainbow</a:t>
            </a:r>
            <a:r>
              <a:rPr lang="ru-RU" dirty="0" smtClean="0"/>
              <a:t> </a:t>
            </a:r>
            <a:r>
              <a:rPr lang="ru-RU" dirty="0" err="1" smtClean="0"/>
              <a:t>English</a:t>
            </a:r>
            <a:r>
              <a:rPr lang="ru-RU" dirty="0" smtClean="0"/>
              <a:t>". 11 класс. Учебник. Вертикаль.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714752"/>
            <a:ext cx="8041004" cy="23574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dirty="0" smtClean="0"/>
              <a:t>Авторы/</a:t>
            </a:r>
            <a:r>
              <a:rPr lang="ru-RU" sz="1600" dirty="0" err="1" smtClean="0"/>
              <a:t>составители:</a:t>
            </a:r>
            <a:r>
              <a:rPr lang="ru-RU" sz="1600" dirty="0" err="1" smtClean="0">
                <a:hlinkClick r:id="rId2"/>
              </a:rPr>
              <a:t>Афанасьева</a:t>
            </a:r>
            <a:r>
              <a:rPr lang="ru-RU" sz="1600" dirty="0" smtClean="0">
                <a:hlinkClick r:id="rId2"/>
              </a:rPr>
              <a:t> О.В.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3"/>
              </a:rPr>
              <a:t>Михеева И.В.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4"/>
              </a:rPr>
              <a:t>Баранова К.М.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Издательство: </a:t>
            </a:r>
            <a:r>
              <a:rPr lang="ru-RU" sz="1600" dirty="0" smtClean="0">
                <a:hlinkClick r:id="rId5"/>
              </a:rPr>
              <a:t>Дрофа</a:t>
            </a:r>
            <a:endParaRPr lang="ru-RU" sz="1600" dirty="0" smtClean="0"/>
          </a:p>
          <a:p>
            <a:pPr>
              <a:buNone/>
            </a:pPr>
            <a:r>
              <a:rPr lang="ru-RU" sz="1600" dirty="0" err="1" smtClean="0"/>
              <a:t>Серия:</a:t>
            </a:r>
            <a:r>
              <a:rPr lang="ru-RU" sz="1600" dirty="0" err="1" smtClean="0">
                <a:hlinkClick r:id="rId6" tooltip="Серия &quot;Вертикаль. 11 класс&quot;"/>
              </a:rPr>
              <a:t>Вертикаль</a:t>
            </a:r>
            <a:r>
              <a:rPr lang="ru-RU" sz="1600" dirty="0" smtClean="0">
                <a:hlinkClick r:id="rId6" tooltip="Серия &quot;Вертикаль. 11 класс&quot;"/>
              </a:rPr>
              <a:t>. 11 класс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Входит в УМК  :</a:t>
            </a:r>
            <a:r>
              <a:rPr lang="ru-RU" sz="1600" dirty="0" smtClean="0">
                <a:hlinkClick r:id="rId7"/>
              </a:rPr>
              <a:t>Вертикаль. Английский язык. </a:t>
            </a:r>
            <a:r>
              <a:rPr lang="ru-RU" sz="1600" dirty="0" err="1" smtClean="0">
                <a:hlinkClick r:id="rId7"/>
              </a:rPr>
              <a:t>Rainbow</a:t>
            </a:r>
            <a:r>
              <a:rPr lang="ru-RU" sz="1600" dirty="0" smtClean="0">
                <a:hlinkClick r:id="rId7"/>
              </a:rPr>
              <a:t> </a:t>
            </a:r>
            <a:r>
              <a:rPr lang="ru-RU" sz="1600" dirty="0" err="1" smtClean="0">
                <a:hlinkClick r:id="rId7"/>
              </a:rPr>
              <a:t>English</a:t>
            </a:r>
            <a:r>
              <a:rPr lang="ru-RU" sz="1600" dirty="0" smtClean="0">
                <a:hlinkClick r:id="rId7"/>
              </a:rPr>
              <a:t>. 11 класс. Афанасьева О.В., Михеева И.В., Баранова К.М.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Учебник, созданный известными специалистами в области преподавания английского языка, предназначен для учащихся 11 классов, изучающих язык на базовом уровне, и является основным компонентом учебно-методического комплекса, который продолжает линию УМК для 2—4 и 5—9 классов.</a:t>
            </a:r>
          </a:p>
          <a:p>
            <a:endParaRPr lang="ru-RU" dirty="0"/>
          </a:p>
        </p:txBody>
      </p:sp>
      <p:pic>
        <p:nvPicPr>
          <p:cNvPr id="4" name="Содержимое 3" descr="Английский язык. &quot;Rainbow English&quot;. 11 класс. Учебник. Вертикаль. ФГОС"/>
          <p:cNvPicPr>
            <a:picLocks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2911" y="1714488"/>
            <a:ext cx="150019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Английский в фокусе. </a:t>
            </a:r>
            <a:r>
              <a:rPr lang="ru-RU" dirty="0" err="1" smtClean="0"/>
              <a:t>Spotlight</a:t>
            </a:r>
            <a:r>
              <a:rPr lang="ru-RU" dirty="0" smtClean="0"/>
              <a:t>. 11 класс. Учебник.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214686"/>
            <a:ext cx="8401080" cy="321471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Авторы/</a:t>
            </a:r>
            <a:r>
              <a:rPr lang="ru-RU" dirty="0" err="1" smtClean="0"/>
              <a:t>составители:</a:t>
            </a:r>
            <a:r>
              <a:rPr lang="ru-RU" dirty="0" err="1" smtClean="0">
                <a:hlinkClick r:id="rId2"/>
              </a:rPr>
              <a:t>Афанасьева</a:t>
            </a:r>
            <a:r>
              <a:rPr lang="ru-RU" dirty="0" smtClean="0">
                <a:hlinkClick r:id="rId2"/>
              </a:rPr>
              <a:t> Ольга Васильевна</a:t>
            </a:r>
            <a:r>
              <a:rPr lang="ru-RU" dirty="0" smtClean="0"/>
              <a:t>, </a:t>
            </a:r>
            <a:r>
              <a:rPr lang="ru-RU" dirty="0" smtClean="0">
                <a:hlinkClick r:id="rId3"/>
              </a:rPr>
              <a:t>Михеева Ирина Владимировна</a:t>
            </a:r>
            <a:r>
              <a:rPr lang="ru-RU" dirty="0" smtClean="0"/>
              <a:t>, </a:t>
            </a:r>
            <a:r>
              <a:rPr lang="ru-RU" dirty="0" smtClean="0">
                <a:hlinkClick r:id="rId4"/>
              </a:rPr>
              <a:t>Дули Дженни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Издательство:</a:t>
            </a:r>
            <a:r>
              <a:rPr lang="ru-RU" dirty="0" err="1" smtClean="0">
                <a:hlinkClick r:id="rId5"/>
              </a:rPr>
              <a:t>Просвещение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Серия:</a:t>
            </a:r>
            <a:r>
              <a:rPr lang="ru-RU" dirty="0" err="1" smtClean="0">
                <a:hlinkClick r:id="rId6" tooltip="Серия &quot;Английский в фокусе&quot;"/>
              </a:rPr>
              <a:t>Английский</a:t>
            </a:r>
            <a:r>
              <a:rPr lang="ru-RU" dirty="0" smtClean="0">
                <a:hlinkClick r:id="rId6" tooltip="Серия &quot;Английский в фокусе&quot;"/>
              </a:rPr>
              <a:t> в фокусе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Входит в УМК  :</a:t>
            </a:r>
            <a:r>
              <a:rPr lang="ru-RU" dirty="0" err="1" smtClean="0">
                <a:hlinkClick r:id="rId7"/>
              </a:rPr>
              <a:t>Spotlight</a:t>
            </a:r>
            <a:r>
              <a:rPr lang="ru-RU" dirty="0" smtClean="0">
                <a:hlinkClick r:id="rId7"/>
              </a:rPr>
              <a:t>. Английский в фокусе. 11 класс. Афанасьева О.В.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Учебно-методические комплекты для 10 и 11 классов завершают линию «Английский в фокусе» для 2-11 классов общеобразовательных учреждений.</a:t>
            </a:r>
            <a:br>
              <a:rPr lang="ru-RU" dirty="0" smtClean="0"/>
            </a:br>
            <a:r>
              <a:rPr lang="ru-RU" dirty="0" smtClean="0"/>
              <a:t>Комплекты созданы с учетом требований федерального компонента Государственного стандарта среднего (полного) общего образования по иностранным языкам.</a:t>
            </a:r>
            <a:br>
              <a:rPr lang="ru-RU" dirty="0" smtClean="0"/>
            </a:br>
            <a:r>
              <a:rPr lang="ru-RU" dirty="0" smtClean="0"/>
              <a:t>Основные характеристики комплекта: учет европейских стандартов в области изучения иностранных языков, развитие коммуникативных умений в говорении, </a:t>
            </a:r>
            <a:r>
              <a:rPr lang="ru-RU" dirty="0" err="1" smtClean="0"/>
              <a:t>аудировании</a:t>
            </a:r>
            <a:r>
              <a:rPr lang="ru-RU" dirty="0" smtClean="0"/>
              <a:t>, чтении, письме в ситуациях общения, максимально приближенных к реальным, включение учащихся в диалог культур, осуществление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связей, дальнейшее развитие навыков самостоятельной работы и самоконтроля.</a:t>
            </a:r>
          </a:p>
          <a:p>
            <a:endParaRPr lang="ru-RU" dirty="0"/>
          </a:p>
        </p:txBody>
      </p:sp>
      <p:pic>
        <p:nvPicPr>
          <p:cNvPr id="4" name="Рисунок 3" descr="Английский в фокусе. Spotlight. 11 класс. Учебник. С online приложением. ФГОС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35" y="1357299"/>
            <a:ext cx="150019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b="1" dirty="0" smtClean="0"/>
              <a:t>ОБ УТВЕРЖДЕНИИ</a:t>
            </a:r>
          </a:p>
          <a:p>
            <a:pPr algn="ctr">
              <a:buNone/>
            </a:pPr>
            <a:r>
              <a:rPr lang="ru-RU" b="1" dirty="0" smtClean="0"/>
              <a:t>ФЕДЕРАЛЬНОГО ГОСУДАРСТВЕННОГО ОБРАЗОВАТЕЛЬНОГО СТАНДАРТА</a:t>
            </a:r>
          </a:p>
          <a:p>
            <a:pPr algn="ctr">
              <a:buNone/>
            </a:pPr>
            <a:r>
              <a:rPr lang="ru-RU" b="1" dirty="0" smtClean="0"/>
              <a:t>СРЕДНЕГО ОБЩЕГО ОБРАЗОВАНИЯ</a:t>
            </a:r>
          </a:p>
          <a:p>
            <a:pPr algn="ctr"/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Список изменяющих документов</a:t>
            </a:r>
          </a:p>
          <a:p>
            <a:pPr algn="ctr">
              <a:buNone/>
            </a:pPr>
            <a:r>
              <a:rPr lang="ru-RU" dirty="0" smtClean="0"/>
              <a:t>(в ред. Приказов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29.12.2014 </a:t>
            </a:r>
            <a:r>
              <a:rPr lang="ru-RU" dirty="0" smtClean="0">
                <a:hlinkClick r:id="rId2"/>
              </a:rPr>
              <a:t>N 1645</a:t>
            </a:r>
            <a:r>
              <a:rPr lang="ru-RU" dirty="0" smtClean="0"/>
              <a:t>,</a:t>
            </a:r>
          </a:p>
          <a:p>
            <a:pPr algn="ctr"/>
            <a:r>
              <a:rPr lang="ru-RU" dirty="0" smtClean="0"/>
              <a:t>от 31.12.2015 </a:t>
            </a:r>
            <a:r>
              <a:rPr lang="ru-RU" dirty="0" smtClean="0">
                <a:hlinkClick r:id="rId3"/>
              </a:rPr>
              <a:t>N 1578</a:t>
            </a:r>
            <a:r>
              <a:rPr lang="ru-RU" dirty="0" smtClean="0"/>
              <a:t>, от 29.06.2017 </a:t>
            </a:r>
            <a:r>
              <a:rPr lang="ru-RU" dirty="0" smtClean="0">
                <a:hlinkClick r:id="rId4"/>
              </a:rPr>
              <a:t>N 613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(п. 9.3 введен </a:t>
            </a:r>
            <a:r>
              <a:rPr lang="ru-RU" dirty="0" smtClean="0">
                <a:hlinkClick r:id="rId5"/>
              </a:rPr>
              <a:t>Приказом</a:t>
            </a:r>
            <a:r>
              <a:rPr lang="ru-RU" dirty="0" smtClean="0"/>
              <a:t>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31.12.2015 9.3. Иностранные языки</a:t>
            </a:r>
          </a:p>
          <a:p>
            <a:pPr>
              <a:buNone/>
            </a:pPr>
            <a:r>
              <a:rPr lang="ru-RU" dirty="0" smtClean="0"/>
              <a:t>Предметные результаты изучения предметной области "Иностранные языки" включают предметные результаты изучения учебных предметов:</a:t>
            </a:r>
          </a:p>
          <a:p>
            <a:pPr>
              <a:buNone/>
            </a:pPr>
            <a:r>
              <a:rPr lang="ru-RU" dirty="0" smtClean="0"/>
              <a:t>"Иностранный язык", "Второй иностранный язык" (базовый уровень) - требования к предметным результатам освоения базового курса иностранного языка должны отражать: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коммуникативной иноязычной компетенции, необходимой для успешной социализации и самореализации, как инструмента межкультурного общения в современном поликультурном мире;</a:t>
            </a:r>
          </a:p>
          <a:p>
            <a:pPr>
              <a:buNone/>
            </a:pPr>
            <a:r>
              <a:rPr lang="ru-RU" dirty="0" smtClean="0"/>
              <a:t>2) владение знаниями о </a:t>
            </a:r>
            <a:r>
              <a:rPr lang="ru-RU" dirty="0" err="1" smtClean="0"/>
              <a:t>социокультурной</a:t>
            </a:r>
            <a:r>
              <a:rPr lang="ru-RU" dirty="0" smtClean="0"/>
              <a:t> специфике страны/стран изучаемого языка и умение строить свое речевое и неречевое поведение адекватно этой специфике; умение выделять общее и различное в культуре родной страны и страны/стран изучаемого языка;</a:t>
            </a:r>
          </a:p>
          <a:p>
            <a:pPr>
              <a:buNone/>
            </a:pPr>
            <a:r>
              <a:rPr lang="ru-RU" dirty="0" smtClean="0"/>
              <a:t>3) достижение порогового уровня владения иностранным языком, позволяющего выпускникам общаться в устной и письменной формах как с носителями изучаемого иностранного языка, так и с представителями других стран, использующими данный язык как средство общения;</a:t>
            </a:r>
          </a:p>
          <a:p>
            <a:pPr>
              <a:buNone/>
            </a:pPr>
            <a:r>
              <a:rPr lang="ru-RU" dirty="0" smtClean="0"/>
              <a:t>4)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умения использовать иностранный язык как средство для получения информации из иноязычных источников в образовательных и самообразовательных целях.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"Иностранный язык", "Второй иностранный язык" (углубленный уровень) - требования к предметным результатам освоения углубленного курса иностранного языка должны включать требования к результатам освоения базового курса и дополнительно отражать:</a:t>
            </a:r>
          </a:p>
          <a:p>
            <a:pPr>
              <a:buNone/>
            </a:pPr>
            <a:r>
              <a:rPr lang="ru-RU" dirty="0" smtClean="0"/>
              <a:t>1) достижение уровня владения иностранным языком, превышающего пороговый, достаточного для делового общения в рамках выбранного профиля;</a:t>
            </a:r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умения перевода с иностранного языка на русский при работе с несложными текстами в русле выбранного профиля;</a:t>
            </a:r>
          </a:p>
          <a:p>
            <a:pPr>
              <a:buNone/>
            </a:pPr>
            <a:r>
              <a:rPr lang="ru-RU" dirty="0" smtClean="0"/>
              <a:t>3) владение иностранным языком как одним из средств формирования учебно-исследовательских умений, расширения своих знаний в N 1578)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183880" cy="5343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183880" cy="504178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Государственная итоговая аттестация обучающихся, освоивших основную образовательную программу, проводится в форме единого государственного экзамена по окончании 11 класса в обязательном порядке по учебным предметам:</a:t>
            </a:r>
          </a:p>
          <a:p>
            <a:r>
              <a:rPr lang="ru-RU" b="1" dirty="0" smtClean="0"/>
              <a:t>(в ред. </a:t>
            </a:r>
            <a:r>
              <a:rPr lang="ru-RU" b="1" dirty="0" smtClean="0">
                <a:hlinkClick r:id="rId2"/>
              </a:rPr>
              <a:t>Приказа</a:t>
            </a:r>
            <a:r>
              <a:rPr lang="ru-RU" b="1" dirty="0" smtClean="0"/>
              <a:t> </a:t>
            </a:r>
            <a:r>
              <a:rPr lang="ru-RU" b="1" dirty="0" err="1" smtClean="0"/>
              <a:t>Минобрнауки</a:t>
            </a:r>
            <a:r>
              <a:rPr lang="ru-RU" b="1" dirty="0" smtClean="0"/>
              <a:t> России от 29.12.2014 N 1645)</a:t>
            </a:r>
          </a:p>
          <a:p>
            <a:pPr>
              <a:buNone/>
            </a:pPr>
            <a:r>
              <a:rPr lang="ru-RU" b="1" dirty="0" smtClean="0"/>
              <a:t>"Русский язык";</a:t>
            </a:r>
          </a:p>
          <a:p>
            <a:r>
              <a:rPr lang="ru-RU" b="1" dirty="0" smtClean="0"/>
              <a:t>(в ред. </a:t>
            </a:r>
            <a:r>
              <a:rPr lang="ru-RU" b="1" dirty="0" smtClean="0">
                <a:hlinkClick r:id="rId3"/>
              </a:rPr>
              <a:t>Приказа</a:t>
            </a:r>
            <a:r>
              <a:rPr lang="ru-RU" b="1" dirty="0" smtClean="0"/>
              <a:t> </a:t>
            </a:r>
            <a:r>
              <a:rPr lang="ru-RU" b="1" dirty="0" err="1" smtClean="0"/>
              <a:t>Минобрнауки</a:t>
            </a:r>
            <a:r>
              <a:rPr lang="ru-RU" b="1" dirty="0" smtClean="0"/>
              <a:t> России от 29.06.2017 N 613)</a:t>
            </a:r>
          </a:p>
          <a:p>
            <a:pPr>
              <a:buNone/>
            </a:pPr>
            <a:r>
              <a:rPr lang="ru-RU" b="1" dirty="0" smtClean="0"/>
              <a:t>"Математика";</a:t>
            </a:r>
          </a:p>
          <a:p>
            <a:r>
              <a:rPr lang="ru-RU" b="1" dirty="0" smtClean="0"/>
              <a:t>(в ред. </a:t>
            </a:r>
            <a:r>
              <a:rPr lang="ru-RU" b="1" dirty="0" smtClean="0">
                <a:hlinkClick r:id="rId4"/>
              </a:rPr>
              <a:t>Приказа</a:t>
            </a:r>
            <a:r>
              <a:rPr lang="ru-RU" b="1" dirty="0" smtClean="0"/>
              <a:t> </a:t>
            </a:r>
            <a:r>
              <a:rPr lang="ru-RU" b="1" dirty="0" err="1" smtClean="0"/>
              <a:t>Минобрнауки</a:t>
            </a:r>
            <a:r>
              <a:rPr lang="ru-RU" b="1" dirty="0" smtClean="0"/>
              <a:t> России от 29.06.2017 N 613)</a:t>
            </a:r>
          </a:p>
          <a:p>
            <a:pPr>
              <a:buNone/>
            </a:pPr>
            <a:r>
              <a:rPr lang="ru-RU" b="1" dirty="0" smtClean="0"/>
              <a:t>"Иностранный язык".</a:t>
            </a:r>
          </a:p>
          <a:p>
            <a:pPr>
              <a:buNone/>
            </a:pPr>
            <a:r>
              <a:rPr lang="ru-RU" dirty="0" smtClean="0"/>
              <a:t>Обучающийся может самостоятельно выбрать уровень (базовый или углубленный), в соответствии с которым будет проводиться государственная итоговая аттестация в форме единого государственного экзамена.</a:t>
            </a:r>
          </a:p>
          <a:p>
            <a:pPr>
              <a:buNone/>
            </a:pPr>
            <a:r>
              <a:rPr lang="ru-RU" dirty="0" smtClean="0"/>
              <a:t>(в ред. </a:t>
            </a:r>
            <a:r>
              <a:rPr lang="ru-RU" dirty="0" smtClean="0">
                <a:hlinkClick r:id="rId2"/>
              </a:rPr>
              <a:t>Приказа</a:t>
            </a:r>
            <a:r>
              <a:rPr lang="ru-RU" dirty="0" smtClean="0"/>
              <a:t>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29.12.2014 N 1645)</a:t>
            </a:r>
          </a:p>
          <a:p>
            <a:pPr>
              <a:buNone/>
            </a:pPr>
            <a:r>
              <a:rPr lang="ru-RU" dirty="0" smtClean="0"/>
              <a:t>Допускается прохождение обучающимися государственной итоговой аттестации по завершении изучения отдельных учебных предметов на базовом уровне после 10 класса.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183880" cy="105156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041260"/>
          </a:xfrm>
        </p:spPr>
        <p:txBody>
          <a:bodyPr/>
          <a:lstStyle/>
          <a:p>
            <a:pPr algn="ctr"/>
            <a:r>
              <a:rPr lang="ru-RU" dirty="0" smtClean="0"/>
              <a:t>ИТОГИ </a:t>
            </a:r>
            <a:r>
              <a:rPr lang="ru-RU" b="1" dirty="0" smtClean="0"/>
              <a:t>ГИА</a:t>
            </a:r>
            <a:r>
              <a:rPr lang="ru-RU" dirty="0" smtClean="0"/>
              <a:t> предмет</a:t>
            </a:r>
            <a:r>
              <a:rPr lang="ru-RU" b="1" dirty="0" smtClean="0"/>
              <a:t> АНГЛИЙСКИЙ ЯЗЫК	за 2016-2017  </a:t>
            </a:r>
            <a:r>
              <a:rPr lang="ru-RU" b="1" dirty="0" err="1" smtClean="0"/>
              <a:t>уч</a:t>
            </a:r>
            <a:r>
              <a:rPr lang="ru-RU" b="1" dirty="0" smtClean="0"/>
              <a:t> год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1" y="2129790"/>
          <a:ext cx="6405584" cy="2799407"/>
        </p:xfrm>
        <a:graphic>
          <a:graphicData uri="http://schemas.openxmlformats.org/drawingml/2006/table">
            <a:tbl>
              <a:tblPr/>
              <a:tblGrid>
                <a:gridCol w="627477"/>
                <a:gridCol w="582237"/>
                <a:gridCol w="627477"/>
                <a:gridCol w="943676"/>
                <a:gridCol w="943676"/>
                <a:gridCol w="627477"/>
                <a:gridCol w="2053564"/>
              </a:tblGrid>
              <a:tr h="3776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МБОУ СОШ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результат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среднее значение _ Шарья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Сведения о выпускниках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сдали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% обучен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качество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«4+5»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первичный балл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оценка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2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№2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--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--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--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--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--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№3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51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51 б. – Габурова Д.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№4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--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--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--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--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--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№6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4,33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69 б. – Коломейцева Д.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№7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48 б. – Корытов В.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№21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--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--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--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--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--</a:t>
                      </a: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вывод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latin typeface="Times New Roman"/>
                          <a:ea typeface="Times New Roman"/>
                        </a:rPr>
                        <a:t>англ</a:t>
                      </a:r>
                      <a:r>
                        <a:rPr lang="ru-RU" sz="1000" b="1" baseline="0" dirty="0" smtClean="0">
                          <a:latin typeface="Times New Roman"/>
                          <a:ea typeface="Times New Roman"/>
                        </a:rPr>
                        <a:t> яз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4,2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максимальный балл по городу – 69 – СОШ №6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279" marR="55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04126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ИТОГИ ЕГЭ предмет</a:t>
            </a:r>
            <a:r>
              <a:rPr lang="ru-RU" b="1" dirty="0" smtClean="0"/>
              <a:t> АНГЛИЙСКИЙ ЯЗЫК за 2016-2017  </a:t>
            </a:r>
            <a:r>
              <a:rPr lang="ru-RU" b="1" dirty="0" err="1" smtClean="0"/>
              <a:t>уч</a:t>
            </a:r>
            <a:r>
              <a:rPr lang="ru-RU" b="1" dirty="0" smtClean="0"/>
              <a:t> год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95437" y="2394966"/>
          <a:ext cx="6334149" cy="2748544"/>
        </p:xfrm>
        <a:graphic>
          <a:graphicData uri="http://schemas.openxmlformats.org/drawingml/2006/table">
            <a:tbl>
              <a:tblPr/>
              <a:tblGrid>
                <a:gridCol w="802606"/>
                <a:gridCol w="956880"/>
                <a:gridCol w="956880"/>
                <a:gridCol w="845956"/>
                <a:gridCol w="2771827"/>
              </a:tblGrid>
              <a:tr h="24349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МБОУ СОШ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результат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средний балл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Сведения о выпускниках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264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сдали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% обучен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№2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№3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66,5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81 б. – Смирнова А.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№4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№6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№7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№21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75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75 б. – Толоконина 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вывод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</a:rPr>
                        <a:t>англ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 яз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61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81 б. – Смирнова А. (Гимн №3)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58204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Английский язык. 11 класс. Звездный английский. </a:t>
            </a:r>
            <a:r>
              <a:rPr lang="ru-RU" sz="2200" dirty="0" err="1" smtClean="0"/>
              <a:t>Starlight</a:t>
            </a:r>
            <a:r>
              <a:rPr lang="ru-RU" sz="2200" dirty="0" smtClean="0"/>
              <a:t>. Учебник.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Английский язык. 11 класс. Звездный английский. Starlight. Учебник. С online приложением. ФГОС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150019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42910" y="3011297"/>
            <a:ext cx="742955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dirty="0" smtClean="0"/>
              <a:t>Авторы/</a:t>
            </a:r>
            <a:r>
              <a:rPr lang="ru-RU" sz="1400" dirty="0" err="1" smtClean="0"/>
              <a:t>составители:</a:t>
            </a:r>
            <a:r>
              <a:rPr lang="ru-RU" sz="1400" dirty="0" err="1" smtClean="0">
                <a:hlinkClick r:id="rId3"/>
              </a:rPr>
              <a:t>Баранова</a:t>
            </a:r>
            <a:r>
              <a:rPr lang="ru-RU" sz="1400" dirty="0" smtClean="0">
                <a:hlinkClick r:id="rId3"/>
              </a:rPr>
              <a:t> </a:t>
            </a:r>
            <a:r>
              <a:rPr lang="ru-RU" sz="1400" dirty="0">
                <a:hlinkClick r:id="rId3"/>
              </a:rPr>
              <a:t>Ксения Михайловна</a:t>
            </a:r>
            <a:r>
              <a:rPr lang="ru-RU" sz="1400" dirty="0"/>
              <a:t>, </a:t>
            </a:r>
            <a:r>
              <a:rPr lang="ru-RU" sz="1400" dirty="0">
                <a:hlinkClick r:id="rId4"/>
              </a:rPr>
              <a:t>Дули Дженни</a:t>
            </a:r>
            <a:r>
              <a:rPr lang="ru-RU" sz="1400" dirty="0"/>
              <a:t>, </a:t>
            </a:r>
            <a:r>
              <a:rPr lang="ru-RU" sz="1400" dirty="0">
                <a:hlinkClick r:id="rId5"/>
              </a:rPr>
              <a:t>Копылова Виктория Викторовна</a:t>
            </a:r>
            <a:r>
              <a:rPr lang="ru-RU" sz="1400" dirty="0"/>
              <a:t>, </a:t>
            </a:r>
            <a:r>
              <a:rPr lang="ru-RU" sz="1400" dirty="0" err="1">
                <a:hlinkClick r:id="rId6"/>
              </a:rPr>
              <a:t>Мильруд</a:t>
            </a:r>
            <a:r>
              <a:rPr lang="ru-RU" sz="1400" dirty="0">
                <a:hlinkClick r:id="rId6"/>
              </a:rPr>
              <a:t> </a:t>
            </a:r>
            <a:r>
              <a:rPr lang="ru-RU" sz="1400" dirty="0" err="1">
                <a:hlinkClick r:id="rId6"/>
              </a:rPr>
              <a:t>Радислав</a:t>
            </a:r>
            <a:r>
              <a:rPr lang="ru-RU" sz="1400" dirty="0">
                <a:hlinkClick r:id="rId6"/>
              </a:rPr>
              <a:t> Петрович</a:t>
            </a:r>
            <a:endParaRPr lang="ru-RU" sz="1400" dirty="0"/>
          </a:p>
          <a:p>
            <a:r>
              <a:rPr lang="ru-RU" sz="1400" dirty="0" err="1" smtClean="0"/>
              <a:t>Издательство:</a:t>
            </a:r>
            <a:r>
              <a:rPr lang="ru-RU" sz="1400" dirty="0" err="1" smtClean="0">
                <a:hlinkClick r:id="rId7"/>
              </a:rPr>
              <a:t>Просвещение</a:t>
            </a:r>
            <a:endParaRPr lang="ru-RU" sz="1400" dirty="0"/>
          </a:p>
          <a:p>
            <a:r>
              <a:rPr lang="ru-RU" sz="1400" dirty="0" smtClean="0"/>
              <a:t>Серия: </a:t>
            </a:r>
            <a:r>
              <a:rPr lang="ru-RU" sz="1400" dirty="0" smtClean="0">
                <a:hlinkClick r:id="rId8" tooltip="Серия &quot;Звездный английский&quot;"/>
              </a:rPr>
              <a:t>Звездный </a:t>
            </a:r>
            <a:r>
              <a:rPr lang="ru-RU" sz="1400" dirty="0">
                <a:hlinkClick r:id="rId8" tooltip="Серия &quot;Звездный английский&quot;"/>
              </a:rPr>
              <a:t>английский</a:t>
            </a:r>
            <a:endParaRPr lang="ru-RU" sz="1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Учебник является центральным элементом учебно-методического комплекта серии «Звёздный английский» для 11 класса общеобразовательных организаций и школ с углублённым изучением английского языка. Отличительными особенностями учебника являются: модульное построение, наличие аутентичного материала о России, заданий, целенаправленно готовящих к Единому государственному экзамену по английскому языку. Материалы учебника способствуют достижению личностных,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метапредметных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и предметных результатов обучения. Учебник получил положительные заключения РАН и РАО на соответствие Федеральному государственному образовательному стандарту среднего (полного) общего образования.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Английский язык. 11 класс. Учебник. Углубленный уровень. </a:t>
            </a:r>
            <a:endParaRPr lang="ru-RU" dirty="0"/>
          </a:p>
        </p:txBody>
      </p:sp>
      <p:pic>
        <p:nvPicPr>
          <p:cNvPr id="4" name="Содержимое 3" descr="Английский язык. 11 класс. Учебник. Углубленный уровень. С online поддержкой. ФГОС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14488"/>
            <a:ext cx="100013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85984" y="1115568"/>
          <a:ext cx="5000659" cy="1422400"/>
        </p:xfrm>
        <a:graphic>
          <a:graphicData uri="http://schemas.openxmlformats.org/drawingml/2006/table">
            <a:tbl>
              <a:tblPr/>
              <a:tblGrid>
                <a:gridCol w="3348448"/>
                <a:gridCol w="1652211"/>
              </a:tblGrid>
              <a:tr h="1016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2029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2029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481" name="Рисунок 4" descr="http://my-shop.ru/_all/i-help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28596" y="3047481"/>
            <a:ext cx="8001056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r>
              <a:rPr lang="ru-RU" sz="1400" dirty="0" smtClean="0"/>
              <a:t>Авторы/</a:t>
            </a:r>
            <a:r>
              <a:rPr lang="ru-RU" sz="1400" dirty="0" err="1" smtClean="0"/>
              <a:t>составители:</a:t>
            </a:r>
            <a:r>
              <a:rPr lang="ru-RU" sz="1400" dirty="0" err="1" smtClean="0">
                <a:hlinkClick r:id="rId4"/>
              </a:rPr>
              <a:t>Афанасьева</a:t>
            </a:r>
            <a:r>
              <a:rPr lang="ru-RU" sz="1400" dirty="0" smtClean="0">
                <a:hlinkClick r:id="rId4"/>
              </a:rPr>
              <a:t> </a:t>
            </a:r>
            <a:r>
              <a:rPr lang="ru-RU" sz="1400" dirty="0">
                <a:hlinkClick r:id="rId4"/>
              </a:rPr>
              <a:t>О.В.</a:t>
            </a:r>
            <a:r>
              <a:rPr lang="ru-RU" sz="1400" dirty="0"/>
              <a:t>, </a:t>
            </a:r>
            <a:r>
              <a:rPr lang="ru-RU" sz="1400" dirty="0">
                <a:hlinkClick r:id="rId5"/>
              </a:rPr>
              <a:t>Михеева И.В.</a:t>
            </a:r>
            <a:endParaRPr lang="ru-RU" sz="1400" dirty="0"/>
          </a:p>
          <a:p>
            <a:r>
              <a:rPr lang="ru-RU" sz="1400" dirty="0" err="1" smtClean="0"/>
              <a:t>Издательство:</a:t>
            </a:r>
            <a:r>
              <a:rPr lang="ru-RU" sz="1400" dirty="0" err="1" smtClean="0">
                <a:hlinkClick r:id="rId6"/>
              </a:rPr>
              <a:t>Просвещение</a:t>
            </a:r>
            <a:endParaRPr lang="ru-RU" sz="1400" dirty="0"/>
          </a:p>
          <a:p>
            <a:r>
              <a:rPr lang="ru-RU" sz="1400" dirty="0" err="1" smtClean="0"/>
              <a:t>Серия:</a:t>
            </a:r>
            <a:r>
              <a:rPr lang="ru-RU" sz="1400" dirty="0" err="1" smtClean="0">
                <a:hlinkClick r:id="rId7" tooltip="Серия &quot;Английский язык&quot;"/>
              </a:rPr>
              <a:t>Английский</a:t>
            </a:r>
            <a:r>
              <a:rPr lang="ru-RU" sz="1400" dirty="0" smtClean="0">
                <a:hlinkClick r:id="rId7" tooltip="Серия &quot;Английский язык&quot;"/>
              </a:rPr>
              <a:t> </a:t>
            </a:r>
            <a:r>
              <a:rPr lang="ru-RU" sz="1400" dirty="0">
                <a:hlinkClick r:id="rId7" tooltip="Серия &quot;Английский язык&quot;"/>
              </a:rPr>
              <a:t>язык</a:t>
            </a:r>
            <a:endParaRPr lang="ru-RU" sz="1400" dirty="0"/>
          </a:p>
          <a:p>
            <a:r>
              <a:rPr lang="ru-RU" sz="1400" dirty="0"/>
              <a:t>Входит в УМК  </a:t>
            </a:r>
            <a:r>
              <a:rPr lang="ru-RU" sz="1400" dirty="0" smtClean="0"/>
              <a:t>:</a:t>
            </a:r>
            <a:r>
              <a:rPr lang="ru-RU" sz="1400" dirty="0" smtClean="0">
                <a:hlinkClick r:id="rId8"/>
              </a:rPr>
              <a:t>Английский </a:t>
            </a:r>
            <a:r>
              <a:rPr lang="ru-RU" sz="1400" dirty="0">
                <a:hlinkClick r:id="rId8"/>
              </a:rPr>
              <a:t>язык. 11 класс. Афанасьева О.В. (углубленно)</a:t>
            </a:r>
            <a:endParaRPr lang="ru-RU" sz="1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Линия УМК «Афанасьева О.В. (10–11 классы) (Углублённый)». Учебник является основным компонентом учебно-методического комплекта «Английский язык» и предназначен для учащихся XI класса общеобразовательных организаций (углублённый уровень). Основная задача курса – совершенствование приобретённых ранее знаний и умений и подготовка учащихся к сдаче Единого государственного экзамена по английскому языку. Материалы учебника способствуют достижению личностных,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метапредметных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и предметных результатов обучения. Учебник получил положительные заключения по итогам научной, педагогической и общественной экспертиз на соответствие Федеральному государственному образовательному стандарту среднего (полного) общего образования.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429132"/>
            <a:ext cx="782669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Английский язык. "</a:t>
            </a:r>
            <a:r>
              <a:rPr lang="ru-RU" sz="2700" dirty="0" err="1" smtClean="0"/>
              <a:t>Rainbow</a:t>
            </a:r>
            <a:r>
              <a:rPr lang="ru-RU" sz="2700" dirty="0" smtClean="0"/>
              <a:t> </a:t>
            </a:r>
            <a:r>
              <a:rPr lang="ru-RU" sz="2700" dirty="0" err="1" smtClean="0"/>
              <a:t>English</a:t>
            </a:r>
            <a:r>
              <a:rPr lang="ru-RU" sz="2700" dirty="0" smtClean="0"/>
              <a:t>". 11 класс. Учебник. Вертикаль. ФГОС</a:t>
            </a:r>
            <a:endParaRPr lang="ru-RU" sz="2700" dirty="0"/>
          </a:p>
        </p:txBody>
      </p:sp>
      <p:pic>
        <p:nvPicPr>
          <p:cNvPr id="4" name="Содержимое 3" descr="Английский язык. &quot;Rainbow English&quot;. 11 класс. Учебник. Вертикаль. ФГОС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643050"/>
            <a:ext cx="1825407" cy="214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7ECC9834234944EB0DD3A09F775102D" ma:contentTypeVersion="49" ma:contentTypeDescription="Создание документа." ma:contentTypeScope="" ma:versionID="18eec365e615e70849b1da0e6897103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AWJJH2MPE6E2-1136586738-243</_dlc_DocId>
    <_dlc_DocIdUrl xmlns="4a252ca3-5a62-4c1c-90a6-29f4710e47f8">
      <Url>http://edu-sps.koiro.local/Sharya/School3/1/tich/_layouts/15/DocIdRedir.aspx?ID=AWJJH2MPE6E2-1136586738-243</Url>
      <Description>AWJJH2MPE6E2-1136586738-243</Description>
    </_dlc_DocIdUrl>
  </documentManagement>
</p:properties>
</file>

<file path=customXml/itemProps1.xml><?xml version="1.0" encoding="utf-8"?>
<ds:datastoreItem xmlns:ds="http://schemas.openxmlformats.org/officeDocument/2006/customXml" ds:itemID="{B7BF58AF-7F09-4EF8-953F-BF94B8173853}"/>
</file>

<file path=customXml/itemProps2.xml><?xml version="1.0" encoding="utf-8"?>
<ds:datastoreItem xmlns:ds="http://schemas.openxmlformats.org/officeDocument/2006/customXml" ds:itemID="{0F916FC6-FD34-4F0C-BE05-EF2F9CCF3A51}"/>
</file>

<file path=customXml/itemProps3.xml><?xml version="1.0" encoding="utf-8"?>
<ds:datastoreItem xmlns:ds="http://schemas.openxmlformats.org/officeDocument/2006/customXml" ds:itemID="{BDE0FAD2-8AE6-4655-9586-59A9885053B6}"/>
</file>

<file path=customXml/itemProps4.xml><?xml version="1.0" encoding="utf-8"?>
<ds:datastoreItem xmlns:ds="http://schemas.openxmlformats.org/officeDocument/2006/customXml" ds:itemID="{3CD53793-B8D7-4369-A40F-5C471BE8BF57}"/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67</TotalTime>
  <Words>509</Words>
  <Application>Microsoft Office PowerPoint</Application>
  <PresentationFormat>Экран (4:3)</PresentationFormat>
  <Paragraphs>146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Тема ГМО  на 2017-2018 учебный год </vt:lpstr>
      <vt:lpstr>Слайд 2</vt:lpstr>
      <vt:lpstr>Слайд 3</vt:lpstr>
      <vt:lpstr>Слайд 4</vt:lpstr>
      <vt:lpstr>Слайд 5</vt:lpstr>
      <vt:lpstr>Слайд 6</vt:lpstr>
      <vt:lpstr>Английский язык. 11 класс. Звездный английский. Starlight. Учебник. </vt:lpstr>
      <vt:lpstr>Английский язык. 11 класс. Учебник. Углубленный уровень. </vt:lpstr>
      <vt:lpstr>   Английский язык. "Rainbow English". 11 класс. Учебник. Вертикаль. ФГОС</vt:lpstr>
      <vt:lpstr>Английский язык. "Rainbow English". 11 класс. Учебник. Вертикаль. ФГОС</vt:lpstr>
      <vt:lpstr>Английский в фокусе. Spotlight. 11 класс. Учебник. 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ГМО  на 2017-2018 учебный год</dc:title>
  <dc:creator>User</dc:creator>
  <cp:lastModifiedBy>User</cp:lastModifiedBy>
  <cp:revision>8</cp:revision>
  <dcterms:created xsi:type="dcterms:W3CDTF">2017-08-29T18:37:04Z</dcterms:created>
  <dcterms:modified xsi:type="dcterms:W3CDTF">2017-08-29T19:44:53Z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0x010100F7ECC9834234944EB0DD3A09F775102D</vt:lpwstr>
  </property>
  <property fmtid="{D5CDD505-2E9C-101B-9397-08002B2CF9AE}" pid="3" name="_dlc_DocIdItemGuid">
    <vt:lpwstr>c14bb7b0-9d60-4a94-9fb1-70e67ce169dc</vt:lpwstr>
  </property>
</Properties>
</file>