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handoutMasterIdLst>
    <p:handoutMasterId r:id="rId24"/>
  </p:handoutMasterIdLst>
  <p:sldIdLst>
    <p:sldId id="256" r:id="rId2"/>
    <p:sldId id="257" r:id="rId3"/>
    <p:sldId id="258" r:id="rId4"/>
    <p:sldId id="261" r:id="rId5"/>
    <p:sldId id="260" r:id="rId6"/>
    <p:sldId id="263" r:id="rId7"/>
    <p:sldId id="266" r:id="rId8"/>
    <p:sldId id="265" r:id="rId9"/>
    <p:sldId id="278" r:id="rId10"/>
    <p:sldId id="264" r:id="rId11"/>
    <p:sldId id="279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2A6C4"/>
    <a:srgbClr val="027853"/>
    <a:srgbClr val="85704B"/>
    <a:srgbClr val="715F3F"/>
    <a:srgbClr val="453A27"/>
    <a:srgbClr val="AF9971"/>
    <a:srgbClr val="AD976F"/>
    <a:srgbClr val="FFFFFF"/>
    <a:srgbClr val="C6E7F0"/>
    <a:srgbClr val="D7C7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1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87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05EAD-D802-4921-AA88-B5F2BFD699D2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1CCCF-075C-4FED-A203-9159C337E1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8216" y="1500326"/>
            <a:ext cx="3366220" cy="5046955"/>
          </a:xfrm>
          <a:prstGeom prst="rect">
            <a:avLst/>
          </a:prstGeom>
        </p:spPr>
      </p:pic>
      <p:pic>
        <p:nvPicPr>
          <p:cNvPr id="13" name="Picture 10" descr="https://img-fotki.yandex.ru/get/6824/165569590.7a/0_f5ec0_30c8b4e8_XL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6725" y="4776186"/>
            <a:ext cx="1179321" cy="157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0320"/>
          <a:stretch/>
        </p:blipFill>
        <p:spPr>
          <a:xfrm>
            <a:off x="6098959" y="2925193"/>
            <a:ext cx="2734322" cy="3675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6857" y="1122363"/>
            <a:ext cx="641855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224" y="3602038"/>
            <a:ext cx="642077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1143000" y="1652214"/>
            <a:ext cx="6858000" cy="23876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endParaRPr lang="ru-RU" sz="4500" dirty="0"/>
          </a:p>
        </p:txBody>
      </p:sp>
      <p:sp>
        <p:nvSpPr>
          <p:cNvPr id="11" name="Подзаголовок 2"/>
          <p:cNvSpPr txBox="1">
            <a:spLocks/>
          </p:cNvSpPr>
          <p:nvPr userDrawn="1"/>
        </p:nvSpPr>
        <p:spPr>
          <a:xfrm>
            <a:off x="1143000" y="4131889"/>
            <a:ext cx="6858000" cy="165576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075844609"/>
      </p:ext>
    </p:extLst>
  </p:cSld>
  <p:clrMapOvr>
    <a:masterClrMapping/>
  </p:clrMapOvr>
  <p:transition>
    <p:dissolve/>
  </p:transition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85391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0941514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835716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648967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3988659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343908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 descr="https://img-fotki.yandex.ru/get/6824/165569590.7a/0_f5ec0_30c8b4e8_X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431" y="4639447"/>
            <a:ext cx="1171142" cy="208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irdetstvo.ru/wp-content/uploads/2018/08/shkola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93997" y="582533"/>
            <a:ext cx="1250004" cy="185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560" y="400636"/>
            <a:ext cx="7916662" cy="13964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628650" y="189919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36519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 descr="https://img-fotki.yandex.ru/get/6824/165569590.7a/0_f5ec0_30c8b4e8_X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6304" y="4305670"/>
            <a:ext cx="1358891" cy="241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869" r="52864" b="73707"/>
          <a:stretch/>
        </p:blipFill>
        <p:spPr>
          <a:xfrm>
            <a:off x="0" y="811457"/>
            <a:ext cx="1720049" cy="17811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"/>
            <a:ext cx="9144000" cy="4435813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1143000" y="1652214"/>
            <a:ext cx="6858000" cy="23876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endParaRPr lang="ru-RU" sz="4500" dirty="0"/>
          </a:p>
        </p:txBody>
      </p:sp>
      <p:sp>
        <p:nvSpPr>
          <p:cNvPr id="19" name="Подзаголовок 2"/>
          <p:cNvSpPr txBox="1">
            <a:spLocks/>
          </p:cNvSpPr>
          <p:nvPr userDrawn="1"/>
        </p:nvSpPr>
        <p:spPr>
          <a:xfrm>
            <a:off x="1143000" y="4131889"/>
            <a:ext cx="6858000" cy="165576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878737" y="1621073"/>
            <a:ext cx="5386526" cy="2387600"/>
          </a:xfrm>
        </p:spPr>
        <p:txBody>
          <a:bodyPr anchor="b"/>
          <a:lstStyle>
            <a:lvl1pPr algn="ctr">
              <a:defRPr sz="4500">
                <a:solidFill>
                  <a:srgbClr val="02785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8737" y="4091966"/>
            <a:ext cx="5386526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2785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11735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0320"/>
          <a:stretch/>
        </p:blipFill>
        <p:spPr>
          <a:xfrm>
            <a:off x="6977848" y="4061592"/>
            <a:ext cx="1908699" cy="2565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685884"/>
      </p:ext>
    </p:extLst>
  </p:cSld>
  <p:clrMapOvr>
    <a:masterClrMapping/>
  </p:clrMapOvr>
  <p:transition>
    <p:dissolve/>
  </p:transition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0320"/>
          <a:stretch/>
        </p:blipFill>
        <p:spPr>
          <a:xfrm>
            <a:off x="7395099" y="4574998"/>
            <a:ext cx="1500326" cy="2016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869" r="52864" b="73707"/>
          <a:stretch/>
        </p:blipFill>
        <p:spPr>
          <a:xfrm>
            <a:off x="470516" y="5669305"/>
            <a:ext cx="1216242" cy="94455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15136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1020" y="3023944"/>
            <a:ext cx="1811046" cy="3834056"/>
          </a:xfrm>
          <a:prstGeom prst="rect">
            <a:avLst/>
          </a:prstGeom>
        </p:spPr>
      </p:pic>
      <p:pic>
        <p:nvPicPr>
          <p:cNvPr id="12" name="Picture 4" descr="https://mirdetstvo.ru/wp-content/uploads/2018/08/shkola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409" y="5468640"/>
            <a:ext cx="954793" cy="106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943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5825" y="3024648"/>
            <a:ext cx="2556769" cy="38333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10320"/>
          <a:stretch/>
        </p:blipFill>
        <p:spPr>
          <a:xfrm>
            <a:off x="7040422" y="3959442"/>
            <a:ext cx="2103578" cy="2827537"/>
          </a:xfrm>
          <a:prstGeom prst="rect">
            <a:avLst/>
          </a:prstGeom>
        </p:spPr>
      </p:pic>
      <p:pic>
        <p:nvPicPr>
          <p:cNvPr id="11" name="Picture 10" descr="https://img-fotki.yandex.ru/get/6824/165569590.7a/0_f5ec0_30c8b4e8_XL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9563" y="5646198"/>
            <a:ext cx="799800" cy="10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16.01.2022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9121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ttps://img-fotki.yandex.ru/get/6824/165569590.7a/0_f5ec0_30c8b4e8_X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1570" y="5708339"/>
            <a:ext cx="756197" cy="100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52551" y="3700544"/>
            <a:ext cx="1491449" cy="3157456"/>
          </a:xfrm>
          <a:prstGeom prst="rect">
            <a:avLst/>
          </a:prstGeom>
        </p:spPr>
      </p:pic>
      <p:pic>
        <p:nvPicPr>
          <p:cNvPr id="14" name="Picture 4" descr="https://mirdetstvo.ru/wp-content/uploads/2018/08/shkola4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6535" y="5717220"/>
            <a:ext cx="919811" cy="102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65510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864696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670904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846685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314926" y="6717724"/>
            <a:ext cx="82907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accent6"/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accent6"/>
                </a:solidFill>
                <a:latin typeface="AGReverance" pitchFamily="2" charset="0"/>
              </a:rPr>
              <a:t>Полшкова В.В., </a:t>
            </a:r>
            <a:r>
              <a:rPr lang="ru-RU" sz="600" b="0" dirty="0" smtClean="0">
                <a:solidFill>
                  <a:schemeClr val="accent6"/>
                </a:solidFill>
                <a:latin typeface="AGReverance" pitchFamily="2" charset="0"/>
              </a:rPr>
              <a:t>2019</a:t>
            </a:r>
            <a:endParaRPr lang="ru-RU" sz="600" b="0" dirty="0">
              <a:solidFill>
                <a:schemeClr val="accent6"/>
              </a:solidFill>
              <a:latin typeface="AGReverance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783" y="320737"/>
            <a:ext cx="81053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203" y="1781236"/>
            <a:ext cx="80997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81C80-E7D7-4350-A8F5-ED951B1BE8EC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A2A9-5A41-462E-B7AE-ECF67BB1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237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7" r:id="rId3"/>
    <p:sldLayoutId id="2147483678" r:id="rId4"/>
    <p:sldLayoutId id="2147483679" r:id="rId5"/>
    <p:sldLayoutId id="2147483680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49" r:id="rId17"/>
  </p:sldLayoutIdLst>
  <p:transition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42955" y="785932"/>
            <a:ext cx="6536479" cy="2673259"/>
          </a:xfrm>
        </p:spPr>
        <p:txBody>
          <a:bodyPr/>
          <a:lstStyle/>
          <a:p>
            <a:r>
              <a:rPr lang="ru-RU" dirty="0" smtClean="0"/>
              <a:t>Двойная роль букв Е, Ё, Ю, Я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21167" y="3558906"/>
            <a:ext cx="4889587" cy="2289804"/>
          </a:xfrm>
        </p:spPr>
        <p:txBody>
          <a:bodyPr>
            <a:normAutofit/>
          </a:bodyPr>
          <a:lstStyle/>
          <a:p>
            <a:r>
              <a:rPr lang="ru-RU" dirty="0" smtClean="0"/>
              <a:t>Урок русского языка в 5 классе подготовила учитель русского языка и литературы МБОУ Гимназия №3 городского округа город Шарья Костромской области </a:t>
            </a:r>
            <a:r>
              <a:rPr lang="ru-RU" dirty="0" err="1" smtClean="0"/>
              <a:t>Строгалева</a:t>
            </a:r>
            <a:r>
              <a:rPr lang="ru-RU" dirty="0" smtClean="0"/>
              <a:t> А.В.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54053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400" u="sng" dirty="0" smtClean="0"/>
              <a:t>еда, ёлка, вьюга, объем, пояс.</a:t>
            </a: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Затранскрибируйте слова: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5949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[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en-US" dirty="0" smtClean="0"/>
              <a:t>’</a:t>
            </a:r>
            <a:r>
              <a:rPr lang="ru-RU" dirty="0" err="1" smtClean="0"/>
              <a:t>эда</a:t>
            </a:r>
            <a:r>
              <a:rPr lang="en-US" dirty="0" smtClean="0"/>
              <a:t>]</a:t>
            </a:r>
            <a:r>
              <a:rPr lang="ru-RU" dirty="0" smtClean="0"/>
              <a:t>,</a:t>
            </a:r>
            <a:r>
              <a:rPr lang="en-US" dirty="0" smtClean="0"/>
              <a:t> [</a:t>
            </a:r>
            <a:r>
              <a:rPr lang="ru-RU" dirty="0" err="1" smtClean="0"/>
              <a:t>й</a:t>
            </a:r>
            <a:r>
              <a:rPr lang="en-US" dirty="0" smtClean="0"/>
              <a:t>’</a:t>
            </a:r>
            <a:r>
              <a:rPr lang="ru-RU" dirty="0" err="1" smtClean="0"/>
              <a:t>олка</a:t>
            </a:r>
            <a:r>
              <a:rPr lang="en-US" dirty="0" smtClean="0"/>
              <a:t>]</a:t>
            </a:r>
            <a:r>
              <a:rPr lang="ru-RU" dirty="0" smtClean="0"/>
              <a:t>,</a:t>
            </a:r>
            <a:r>
              <a:rPr lang="en-US" dirty="0" smtClean="0"/>
              <a:t> [</a:t>
            </a:r>
            <a:r>
              <a:rPr lang="ru-RU" dirty="0" err="1" smtClean="0"/>
              <a:t>вй</a:t>
            </a:r>
            <a:r>
              <a:rPr lang="en-US" dirty="0" smtClean="0"/>
              <a:t>’</a:t>
            </a:r>
            <a:r>
              <a:rPr lang="ru-RU" dirty="0" err="1" smtClean="0"/>
              <a:t>уга</a:t>
            </a:r>
            <a:r>
              <a:rPr lang="en-US" dirty="0" smtClean="0"/>
              <a:t>]</a:t>
            </a:r>
            <a:r>
              <a:rPr lang="ru-RU" dirty="0" smtClean="0"/>
              <a:t>,</a:t>
            </a:r>
            <a:r>
              <a:rPr lang="en-US" dirty="0" smtClean="0"/>
              <a:t> [</a:t>
            </a:r>
            <a:r>
              <a:rPr lang="ru-RU" dirty="0" err="1" smtClean="0"/>
              <a:t>абй</a:t>
            </a:r>
            <a:r>
              <a:rPr lang="en-US" dirty="0" smtClean="0"/>
              <a:t>’</a:t>
            </a:r>
            <a:r>
              <a:rPr lang="ru-RU" dirty="0" err="1" smtClean="0"/>
              <a:t>ом</a:t>
            </a:r>
            <a:r>
              <a:rPr lang="en-US" dirty="0" smtClean="0"/>
              <a:t>]</a:t>
            </a:r>
            <a:r>
              <a:rPr lang="ru-RU" dirty="0" smtClean="0"/>
              <a:t>,</a:t>
            </a:r>
            <a:r>
              <a:rPr lang="en-US" dirty="0" smtClean="0"/>
              <a:t> [</a:t>
            </a:r>
            <a:r>
              <a:rPr lang="ru-RU" dirty="0" smtClean="0"/>
              <a:t>пой</a:t>
            </a:r>
            <a:r>
              <a:rPr lang="en-US" dirty="0" smtClean="0"/>
              <a:t>’</a:t>
            </a:r>
            <a:r>
              <a:rPr lang="ru-RU" dirty="0" smtClean="0"/>
              <a:t>ас</a:t>
            </a:r>
            <a:r>
              <a:rPr lang="en-US" dirty="0" smtClean="0"/>
              <a:t>]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ru-RU" dirty="0" smtClean="0">
                <a:solidFill>
                  <a:srgbClr val="00B0F0"/>
                </a:solidFill>
              </a:rPr>
              <a:t>Сколько звуков обозначают буквы е , </a:t>
            </a:r>
            <a:r>
              <a:rPr lang="ru-RU" dirty="0" err="1" smtClean="0">
                <a:solidFill>
                  <a:srgbClr val="00B0F0"/>
                </a:solidFill>
              </a:rPr>
              <a:t>ё</a:t>
            </a:r>
            <a:r>
              <a:rPr lang="ru-RU" dirty="0" smtClean="0">
                <a:solidFill>
                  <a:srgbClr val="00B0F0"/>
                </a:solidFill>
              </a:rPr>
              <a:t> , </a:t>
            </a:r>
            <a:r>
              <a:rPr lang="ru-RU" dirty="0" err="1" smtClean="0">
                <a:solidFill>
                  <a:srgbClr val="00B0F0"/>
                </a:solidFill>
              </a:rPr>
              <a:t>ю</a:t>
            </a:r>
            <a:r>
              <a:rPr lang="ru-RU" dirty="0" smtClean="0">
                <a:solidFill>
                  <a:srgbClr val="00B0F0"/>
                </a:solidFill>
              </a:rPr>
              <a:t>, я в этих словах?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-</a:t>
            </a:r>
            <a:r>
              <a:rPr lang="ru-RU" dirty="0" smtClean="0">
                <a:solidFill>
                  <a:srgbClr val="00B0F0"/>
                </a:solidFill>
              </a:rPr>
              <a:t>Где стоят гласные?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-</a:t>
            </a:r>
            <a:r>
              <a:rPr lang="ru-RU" dirty="0" smtClean="0">
                <a:solidFill>
                  <a:srgbClr val="00B0F0"/>
                </a:solidFill>
              </a:rPr>
              <a:t>Попробуйте сформулировать вывод, когда гласные е, ё , </a:t>
            </a:r>
            <a:r>
              <a:rPr lang="ru-RU" dirty="0" err="1" smtClean="0">
                <a:solidFill>
                  <a:srgbClr val="00B0F0"/>
                </a:solidFill>
              </a:rPr>
              <a:t>ю</a:t>
            </a:r>
            <a:r>
              <a:rPr lang="ru-RU" dirty="0" smtClean="0">
                <a:solidFill>
                  <a:srgbClr val="00B0F0"/>
                </a:solidFill>
              </a:rPr>
              <a:t>, я будут обозначать 2 звука.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Проверь </a:t>
            </a:r>
            <a:r>
              <a:rPr lang="ru-RU" dirty="0" smtClean="0"/>
              <a:t>себя!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Тема урока: Двойная роль букв Е, Ё, Ю, Я.</a:t>
            </a:r>
          </a:p>
          <a:p>
            <a:r>
              <a:rPr lang="ru-RU" dirty="0" smtClean="0"/>
              <a:t>Задача</a:t>
            </a:r>
            <a:r>
              <a:rPr lang="ru-RU" b="1" dirty="0" smtClean="0"/>
              <a:t>:</a:t>
            </a:r>
            <a:r>
              <a:rPr lang="ru-RU" dirty="0" smtClean="0"/>
              <a:t> узнать, в каких позициях буквы е, ё, </a:t>
            </a:r>
            <a:r>
              <a:rPr lang="ru-RU" dirty="0" err="1" smtClean="0"/>
              <a:t>ю</a:t>
            </a:r>
            <a:r>
              <a:rPr lang="ru-RU" dirty="0" smtClean="0"/>
              <a:t>, я обозначают один звук, а в каких – два звука.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Заполните таблицу</a:t>
            </a:r>
            <a:br>
              <a:rPr lang="ru-RU" b="1" dirty="0" smtClean="0"/>
            </a:br>
            <a:r>
              <a:rPr lang="ru-RU" b="1" dirty="0" smtClean="0"/>
              <a:t>Двойная роль букв е, ё, </a:t>
            </a:r>
            <a:r>
              <a:rPr lang="ru-RU" b="1" dirty="0" err="1" smtClean="0"/>
              <a:t>ю</a:t>
            </a:r>
            <a:r>
              <a:rPr lang="ru-RU" b="1" dirty="0" smtClean="0"/>
              <a:t>, 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25593" y="2311400"/>
          <a:ext cx="6096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Один звук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[э, о, у, а]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Два звука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й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] +[э, о, у, а]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Проверь себя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94604" y="1992222"/>
          <a:ext cx="60960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147897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Один звук </a:t>
                      </a:r>
                    </a:p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[э, о, у, а]</a:t>
                      </a:r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Два звука</a:t>
                      </a:r>
                    </a:p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u-RU" sz="2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й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] +[э, о, у, а]</a:t>
                      </a:r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</a:tr>
              <a:tr h="1492266"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После согласных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1.В начале слова</a:t>
                      </a:r>
                    </a:p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После разделительного Ъ и Ь</a:t>
                      </a:r>
                    </a:p>
                    <a:p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После гласной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Юнга</a:t>
            </a:r>
            <a:r>
              <a:rPr lang="ru-RU" sz="3600" dirty="0" smtClean="0"/>
              <a:t>, хлеб, барьер, люстра, пень, клюква, память, ружье, озеро, памятник</a:t>
            </a:r>
            <a:r>
              <a:rPr lang="ru-RU" sz="3600" dirty="0" smtClean="0"/>
              <a:t>,   </a:t>
            </a:r>
            <a:r>
              <a:rPr lang="ru-RU" sz="3600" dirty="0" smtClean="0"/>
              <a:t> вьюга, свёкла, каюта, баян. 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u="sng" dirty="0" smtClean="0"/>
              <a:t>Подчеркните </a:t>
            </a:r>
            <a:r>
              <a:rPr lang="ru-RU" sz="4000" b="1" u="sng" dirty="0" smtClean="0"/>
              <a:t>слова, в которых буквы </a:t>
            </a:r>
            <a:r>
              <a:rPr lang="ru-RU" sz="4000" b="1" i="1" u="sng" dirty="0" smtClean="0"/>
              <a:t>е, ё, </a:t>
            </a:r>
            <a:r>
              <a:rPr lang="ru-RU" sz="4000" b="1" i="1" u="sng" dirty="0" err="1" smtClean="0"/>
              <a:t>ю</a:t>
            </a:r>
            <a:r>
              <a:rPr lang="ru-RU" sz="4000" b="1" i="1" u="sng" dirty="0" smtClean="0"/>
              <a:t>, я</a:t>
            </a:r>
            <a:r>
              <a:rPr lang="ru-RU" sz="4000" b="1" u="sng" dirty="0" smtClean="0"/>
              <a:t> обозначают 1 звук.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Юнга, </a:t>
            </a:r>
            <a:r>
              <a:rPr lang="ru-RU" u="sng" dirty="0" smtClean="0"/>
              <a:t>хлеб</a:t>
            </a:r>
            <a:r>
              <a:rPr lang="ru-RU" dirty="0" smtClean="0"/>
              <a:t>, барьер, </a:t>
            </a:r>
            <a:r>
              <a:rPr lang="ru-RU" u="sng" dirty="0" smtClean="0"/>
              <a:t>люстра</a:t>
            </a:r>
            <a:r>
              <a:rPr lang="ru-RU" dirty="0" smtClean="0"/>
              <a:t>, </a:t>
            </a:r>
            <a:r>
              <a:rPr lang="ru-RU" u="sng" dirty="0" smtClean="0"/>
              <a:t>пень</a:t>
            </a:r>
            <a:r>
              <a:rPr lang="ru-RU" dirty="0" smtClean="0"/>
              <a:t>, </a:t>
            </a:r>
            <a:r>
              <a:rPr lang="ru-RU" u="sng" dirty="0" smtClean="0"/>
              <a:t>клюква</a:t>
            </a:r>
            <a:r>
              <a:rPr lang="ru-RU" dirty="0" smtClean="0"/>
              <a:t>, </a:t>
            </a:r>
            <a:r>
              <a:rPr lang="ru-RU" u="sng" dirty="0" smtClean="0"/>
              <a:t>память</a:t>
            </a:r>
            <a:r>
              <a:rPr lang="ru-RU" dirty="0" smtClean="0"/>
              <a:t>, ружье,</a:t>
            </a:r>
            <a:r>
              <a:rPr lang="ru-RU" u="sng" dirty="0" smtClean="0"/>
              <a:t> озеро</a:t>
            </a:r>
            <a:r>
              <a:rPr lang="ru-RU" dirty="0" smtClean="0"/>
              <a:t>, </a:t>
            </a:r>
            <a:r>
              <a:rPr lang="ru-RU" u="sng" dirty="0" smtClean="0"/>
              <a:t>памятник</a:t>
            </a:r>
            <a:r>
              <a:rPr lang="ru-RU" dirty="0" smtClean="0"/>
              <a:t>,    вьюга, </a:t>
            </a:r>
            <a:r>
              <a:rPr lang="ru-RU" u="sng" dirty="0" smtClean="0"/>
              <a:t>свёкла</a:t>
            </a:r>
            <a:r>
              <a:rPr lang="ru-RU" dirty="0" smtClean="0"/>
              <a:t>, каюта, </a:t>
            </a:r>
            <a:r>
              <a:rPr lang="ru-RU" dirty="0" smtClean="0"/>
              <a:t> баян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67750" y="430628"/>
            <a:ext cx="7996687" cy="163108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dirty="0" smtClean="0"/>
              <a:t>Распределите </a:t>
            </a:r>
            <a:r>
              <a:rPr lang="ru-RU" sz="2700" dirty="0" smtClean="0"/>
              <a:t>слова в группы в зависимости от того, сколько звуков обозначают в них буквы </a:t>
            </a:r>
            <a:r>
              <a:rPr lang="ru-RU" sz="2700" i="1" dirty="0" smtClean="0"/>
              <a:t>е, ё, </a:t>
            </a:r>
            <a:r>
              <a:rPr lang="ru-RU" sz="2700" i="1" dirty="0" err="1" smtClean="0"/>
              <a:t>ю</a:t>
            </a:r>
            <a:r>
              <a:rPr lang="ru-RU" sz="2700" i="1" dirty="0" smtClean="0"/>
              <a:t>, 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Маяк, день, озеро, вьюга, памятник, шью, ничьё, вред, клюв, юла, мечта, барьер, лютик, знамя, лью.</a:t>
            </a:r>
          </a:p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500332" y="2375770"/>
          <a:ext cx="809942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9713"/>
                <a:gridCol w="404971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Слова, в которых буквы Е, Ё, Ю, Я обозначают 1 звук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Слова, в которых буквы Е, Ё, Ю, Я обозначают 2 звука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9726" y="2742507"/>
            <a:ext cx="5386526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1703" y="589642"/>
            <a:ext cx="5386526" cy="165576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Проверь себя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332" y="2375770"/>
          <a:ext cx="809942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9713"/>
                <a:gridCol w="4049713"/>
              </a:tblGrid>
              <a:tr h="61522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Слова, в которых буквы Е, Ё, Ю, Я обозначают 1 звук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Слова, в которых буквы Е, Ё, Ю, Я обозначают 2 звука</a:t>
                      </a:r>
                      <a:endParaRPr lang="ru-RU" dirty="0"/>
                    </a:p>
                  </a:txBody>
                  <a:tcPr/>
                </a:tc>
              </a:tr>
              <a:tr h="2460899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Маяк</a:t>
                      </a:r>
                    </a:p>
                    <a:p>
                      <a:pPr algn="ctr"/>
                      <a:r>
                        <a:rPr lang="ru-RU" dirty="0" smtClean="0"/>
                        <a:t>Вьюга</a:t>
                      </a:r>
                    </a:p>
                    <a:p>
                      <a:pPr algn="ctr"/>
                      <a:r>
                        <a:rPr lang="ru-RU" dirty="0" smtClean="0"/>
                        <a:t>Шью</a:t>
                      </a:r>
                    </a:p>
                    <a:p>
                      <a:pPr algn="ctr"/>
                      <a:r>
                        <a:rPr lang="ru-RU" dirty="0" smtClean="0"/>
                        <a:t>Ничье</a:t>
                      </a:r>
                    </a:p>
                    <a:p>
                      <a:pPr algn="ctr"/>
                      <a:r>
                        <a:rPr lang="ru-RU" dirty="0" smtClean="0"/>
                        <a:t>Юла</a:t>
                      </a:r>
                    </a:p>
                    <a:p>
                      <a:pPr algn="ctr"/>
                      <a:r>
                        <a:rPr lang="ru-RU" dirty="0" smtClean="0"/>
                        <a:t>Барьер</a:t>
                      </a:r>
                    </a:p>
                    <a:p>
                      <a:pPr algn="ctr"/>
                      <a:r>
                        <a:rPr lang="ru-RU" dirty="0" smtClean="0"/>
                        <a:t>Лью</a:t>
                      </a:r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День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Озеро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П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амятник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Вред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Клюв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Мечта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Лютик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Знамя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1215" y="802257"/>
            <a:ext cx="7384212" cy="178566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Найдите в каждом ряду лишнее слово, выпишите его в тетрадь.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8737" y="2182483"/>
            <a:ext cx="5386526" cy="3565245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- Месяц</a:t>
            </a:r>
            <a:r>
              <a:rPr lang="ru-RU" sz="2800" i="1" dirty="0" smtClean="0">
                <a:solidFill>
                  <a:schemeClr val="bg1"/>
                </a:solidFill>
              </a:rPr>
              <a:t>, семья, перец, посёлок.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i="1" dirty="0" smtClean="0">
                <a:solidFill>
                  <a:schemeClr val="bg1"/>
                </a:solidFill>
              </a:rPr>
              <a:t> - Тяжесть</a:t>
            </a:r>
            <a:r>
              <a:rPr lang="ru-RU" sz="2800" i="1" dirty="0" smtClean="0">
                <a:solidFill>
                  <a:schemeClr val="bg1"/>
                </a:solidFill>
              </a:rPr>
              <a:t>, ящерица, яблоко, ясень.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i="1" dirty="0" smtClean="0">
                <a:solidFill>
                  <a:schemeClr val="bg1"/>
                </a:solidFill>
              </a:rPr>
              <a:t>- Юля</a:t>
            </a:r>
            <a:r>
              <a:rPr lang="ru-RU" sz="2800" i="1" dirty="0" smtClean="0">
                <a:solidFill>
                  <a:schemeClr val="bg1"/>
                </a:solidFill>
              </a:rPr>
              <a:t>, юрта, каюта, жюри.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i="1" dirty="0" smtClean="0">
                <a:solidFill>
                  <a:schemeClr val="bg1"/>
                </a:solidFill>
              </a:rPr>
              <a:t>- Салют</a:t>
            </a:r>
            <a:r>
              <a:rPr lang="ru-RU" sz="2800" i="1" dirty="0" smtClean="0">
                <a:solidFill>
                  <a:schemeClr val="bg1"/>
                </a:solidFill>
              </a:rPr>
              <a:t>, брошюра, ягода, земля.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Выполните тест</a:t>
            </a: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b="1" i="1" dirty="0" smtClean="0"/>
              <a:t>1 Вопрос</a:t>
            </a:r>
            <a:r>
              <a:rPr lang="ru-RU" b="1" i="1" dirty="0" smtClean="0"/>
              <a:t>.</a:t>
            </a:r>
            <a:endParaRPr lang="ru-RU" dirty="0" smtClean="0"/>
          </a:p>
          <a:p>
            <a:r>
              <a:rPr lang="ru-RU" dirty="0" smtClean="0"/>
              <a:t>Выберите слово, в котором требуется вставить </a:t>
            </a:r>
            <a:r>
              <a:rPr lang="ru-RU" dirty="0" err="1" smtClean="0"/>
              <a:t>ь</a:t>
            </a:r>
            <a:r>
              <a:rPr lang="ru-RU" dirty="0" smtClean="0"/>
              <a:t> :</a:t>
            </a:r>
          </a:p>
          <a:p>
            <a:r>
              <a:rPr lang="ru-RU" dirty="0" smtClean="0"/>
              <a:t>1) </a:t>
            </a:r>
            <a:r>
              <a:rPr lang="ru-RU" dirty="0" err="1" smtClean="0"/>
              <a:t>доч...ка</a:t>
            </a:r>
            <a:endParaRPr lang="ru-RU" dirty="0" smtClean="0"/>
          </a:p>
          <a:p>
            <a:r>
              <a:rPr lang="ru-RU" dirty="0" smtClean="0"/>
              <a:t>2) </a:t>
            </a:r>
            <a:r>
              <a:rPr lang="ru-RU" dirty="0" err="1" smtClean="0"/>
              <a:t>ел...ник</a:t>
            </a:r>
            <a:endParaRPr lang="ru-RU" dirty="0" smtClean="0"/>
          </a:p>
          <a:p>
            <a:r>
              <a:rPr lang="ru-RU" dirty="0" smtClean="0"/>
              <a:t>3) </a:t>
            </a:r>
            <a:r>
              <a:rPr lang="ru-RU" dirty="0" err="1" smtClean="0"/>
              <a:t>раз...ве</a:t>
            </a:r>
            <a:endParaRPr lang="ru-RU" dirty="0" smtClean="0"/>
          </a:p>
          <a:p>
            <a:r>
              <a:rPr lang="ru-RU" dirty="0" smtClean="0"/>
              <a:t>4) </a:t>
            </a:r>
            <a:r>
              <a:rPr lang="ru-RU" dirty="0" err="1" smtClean="0"/>
              <a:t>хищ...ник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23228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4128" y="491013"/>
            <a:ext cx="6521570" cy="1234270"/>
          </a:xfrm>
        </p:spPr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8737" y="2061713"/>
            <a:ext cx="5386526" cy="3686015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- Месяц</a:t>
            </a:r>
            <a:r>
              <a:rPr lang="ru-RU" sz="2800" i="1" dirty="0" smtClean="0">
                <a:solidFill>
                  <a:schemeClr val="bg1"/>
                </a:solidFill>
              </a:rPr>
              <a:t>, </a:t>
            </a:r>
            <a:r>
              <a:rPr lang="ru-RU" sz="2800" i="1" u="sng" dirty="0" smtClean="0">
                <a:solidFill>
                  <a:schemeClr val="bg1"/>
                </a:solidFill>
              </a:rPr>
              <a:t>семья,</a:t>
            </a:r>
            <a:r>
              <a:rPr lang="ru-RU" sz="2800" i="1" dirty="0" smtClean="0">
                <a:solidFill>
                  <a:schemeClr val="bg1"/>
                </a:solidFill>
              </a:rPr>
              <a:t> перец, посёлок.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i="1" u="sng" dirty="0" smtClean="0">
                <a:solidFill>
                  <a:schemeClr val="bg1"/>
                </a:solidFill>
              </a:rPr>
              <a:t>- Тяжесть</a:t>
            </a:r>
            <a:r>
              <a:rPr lang="ru-RU" sz="2800" i="1" dirty="0" smtClean="0">
                <a:solidFill>
                  <a:schemeClr val="bg1"/>
                </a:solidFill>
              </a:rPr>
              <a:t>, ящерица, яблоко, ясень.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i="1" dirty="0" smtClean="0">
                <a:solidFill>
                  <a:schemeClr val="bg1"/>
                </a:solidFill>
              </a:rPr>
              <a:t> - Юля</a:t>
            </a:r>
            <a:r>
              <a:rPr lang="ru-RU" sz="2800" i="1" dirty="0" smtClean="0">
                <a:solidFill>
                  <a:schemeClr val="bg1"/>
                </a:solidFill>
              </a:rPr>
              <a:t>, юрта, каюта, </a:t>
            </a:r>
            <a:r>
              <a:rPr lang="ru-RU" sz="2800" i="1" u="sng" dirty="0" smtClean="0">
                <a:solidFill>
                  <a:schemeClr val="bg1"/>
                </a:solidFill>
              </a:rPr>
              <a:t>жюри.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i="1" dirty="0" smtClean="0">
                <a:solidFill>
                  <a:schemeClr val="bg1"/>
                </a:solidFill>
              </a:rPr>
              <a:t> - Салют</a:t>
            </a:r>
            <a:r>
              <a:rPr lang="ru-RU" sz="2800" i="1" dirty="0" smtClean="0">
                <a:solidFill>
                  <a:schemeClr val="bg1"/>
                </a:solidFill>
              </a:rPr>
              <a:t>, брошюра, </a:t>
            </a:r>
            <a:r>
              <a:rPr lang="ru-RU" sz="2800" i="1" u="sng" dirty="0" smtClean="0">
                <a:solidFill>
                  <a:schemeClr val="bg1"/>
                </a:solidFill>
              </a:rPr>
              <a:t>ягода,</a:t>
            </a:r>
            <a:r>
              <a:rPr lang="ru-RU" sz="2800" i="1" dirty="0" smtClean="0">
                <a:solidFill>
                  <a:schemeClr val="bg1"/>
                </a:solidFill>
              </a:rPr>
              <a:t> земля.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6156" y="741179"/>
            <a:ext cx="5386526" cy="777070"/>
          </a:xfrm>
        </p:spPr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8737" y="1794294"/>
            <a:ext cx="5386526" cy="395343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-Что нового узнали на уроке?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- Какие трудности у вас появились в процессе работы?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- Понравилось ли вам на уроке?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- оцените свою работу на уроке.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7362" y="862642"/>
            <a:ext cx="6066191" cy="13112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урок!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Молодцы!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1622096338_1596559182_174-1745105_child-clip-art-happy-children-vector-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418" y="2180873"/>
            <a:ext cx="6358611" cy="36074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Выберите </a:t>
            </a:r>
            <a:r>
              <a:rPr lang="ru-RU" dirty="0" smtClean="0"/>
              <a:t>слова, в которых сделаны ошибки:</a:t>
            </a:r>
          </a:p>
          <a:p>
            <a:r>
              <a:rPr lang="ru-RU" dirty="0" smtClean="0"/>
              <a:t>1) начальник</a:t>
            </a:r>
          </a:p>
          <a:p>
            <a:r>
              <a:rPr lang="ru-RU" dirty="0" smtClean="0"/>
              <a:t>2) </a:t>
            </a:r>
            <a:r>
              <a:rPr lang="ru-RU" dirty="0" err="1" smtClean="0"/>
              <a:t>спорьщик</a:t>
            </a:r>
            <a:endParaRPr lang="ru-RU" dirty="0" smtClean="0"/>
          </a:p>
          <a:p>
            <a:r>
              <a:rPr lang="ru-RU" dirty="0" smtClean="0"/>
              <a:t>3) прильнул</a:t>
            </a:r>
          </a:p>
          <a:p>
            <a:r>
              <a:rPr lang="ru-RU" dirty="0" smtClean="0"/>
              <a:t>4) </a:t>
            </a:r>
            <a:r>
              <a:rPr lang="ru-RU" dirty="0" err="1" smtClean="0"/>
              <a:t>ноченка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2.Вопрос</a:t>
            </a:r>
            <a:r>
              <a:rPr lang="ru-RU" b="1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69062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Выберите </a:t>
            </a:r>
            <a:r>
              <a:rPr lang="ru-RU" dirty="0" smtClean="0"/>
              <a:t>слова, в которых сделаны ошибки:</a:t>
            </a:r>
          </a:p>
          <a:p>
            <a:r>
              <a:rPr lang="ru-RU" dirty="0" smtClean="0"/>
              <a:t>1) </a:t>
            </a:r>
            <a:r>
              <a:rPr lang="ru-RU" dirty="0" err="1" smtClean="0"/>
              <a:t>баньщик</a:t>
            </a:r>
            <a:endParaRPr lang="ru-RU" dirty="0" smtClean="0"/>
          </a:p>
          <a:p>
            <a:r>
              <a:rPr lang="ru-RU" dirty="0" smtClean="0"/>
              <a:t>2) </a:t>
            </a:r>
            <a:r>
              <a:rPr lang="ru-RU" dirty="0" err="1" smtClean="0"/>
              <a:t>вишенька</a:t>
            </a:r>
            <a:endParaRPr lang="ru-RU" dirty="0" smtClean="0"/>
          </a:p>
          <a:p>
            <a:r>
              <a:rPr lang="ru-RU" dirty="0" smtClean="0"/>
              <a:t>3) клубничка</a:t>
            </a:r>
          </a:p>
          <a:p>
            <a:r>
              <a:rPr lang="ru-RU" dirty="0" smtClean="0"/>
              <a:t>4) </a:t>
            </a:r>
            <a:r>
              <a:rPr lang="ru-RU" dirty="0" err="1" smtClean="0"/>
              <a:t>черешенька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</a:t>
            </a:r>
            <a:r>
              <a:rPr lang="ru-RU" b="1" i="1" dirty="0" smtClean="0"/>
              <a:t>Вопрос.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42053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Выберите </a:t>
            </a:r>
            <a:r>
              <a:rPr lang="ru-RU" dirty="0" smtClean="0"/>
              <a:t>слова, которые написаны без ошибок:</a:t>
            </a:r>
          </a:p>
          <a:p>
            <a:r>
              <a:rPr lang="ru-RU" dirty="0" smtClean="0"/>
              <a:t>1) на коньках</a:t>
            </a:r>
          </a:p>
          <a:p>
            <a:r>
              <a:rPr lang="ru-RU" dirty="0" smtClean="0"/>
              <a:t>2) ельник</a:t>
            </a:r>
          </a:p>
          <a:p>
            <a:r>
              <a:rPr lang="ru-RU" dirty="0" smtClean="0"/>
              <a:t>3) </a:t>
            </a:r>
            <a:r>
              <a:rPr lang="ru-RU" dirty="0" err="1" smtClean="0"/>
              <a:t>рыженкая</a:t>
            </a:r>
            <a:endParaRPr lang="ru-RU" dirty="0" smtClean="0"/>
          </a:p>
          <a:p>
            <a:r>
              <a:rPr lang="ru-RU" dirty="0" smtClean="0"/>
              <a:t>4) </a:t>
            </a:r>
            <a:r>
              <a:rPr lang="ru-RU" dirty="0" err="1" smtClean="0"/>
              <a:t>щавел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</a:t>
            </a:r>
            <a:r>
              <a:rPr lang="ru-RU" b="1" i="1" dirty="0" smtClean="0"/>
              <a:t>Вопрос: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6783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Найдите </a:t>
            </a:r>
            <a:r>
              <a:rPr lang="ru-RU" dirty="0" smtClean="0"/>
              <a:t>слово, написанное с ошибкой:</a:t>
            </a:r>
          </a:p>
          <a:p>
            <a:r>
              <a:rPr lang="ru-RU" dirty="0" smtClean="0"/>
              <a:t>1) каменщик</a:t>
            </a:r>
          </a:p>
          <a:p>
            <a:r>
              <a:rPr lang="ru-RU" dirty="0" smtClean="0"/>
              <a:t>2) </a:t>
            </a:r>
            <a:r>
              <a:rPr lang="ru-RU" dirty="0" err="1" smtClean="0"/>
              <a:t>пеньсия</a:t>
            </a:r>
            <a:endParaRPr lang="ru-RU" dirty="0" smtClean="0"/>
          </a:p>
          <a:p>
            <a:r>
              <a:rPr lang="ru-RU" dirty="0" smtClean="0"/>
              <a:t>3) январский</a:t>
            </a:r>
          </a:p>
          <a:p>
            <a:r>
              <a:rPr lang="ru-RU" dirty="0" smtClean="0"/>
              <a:t>4) сельский.</a:t>
            </a:r>
          </a:p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5</a:t>
            </a:r>
            <a:r>
              <a:rPr lang="ru-RU" b="1" dirty="0" smtClean="0"/>
              <a:t>. </a:t>
            </a:r>
            <a:r>
              <a:rPr lang="ru-RU" b="1" i="1" dirty="0" smtClean="0"/>
              <a:t>Вопрос: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5949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1 вопрос – 2</a:t>
            </a:r>
          </a:p>
          <a:p>
            <a:r>
              <a:rPr lang="ru-RU" dirty="0" smtClean="0">
                <a:latin typeface="Arial Black" pitchFamily="34" charset="0"/>
              </a:rPr>
              <a:t>2 вопрос – 2</a:t>
            </a:r>
            <a:r>
              <a:rPr lang="ru-RU" dirty="0" smtClean="0">
                <a:latin typeface="Arial Black" pitchFamily="34" charset="0"/>
              </a:rPr>
              <a:t>, 4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3 вопрос – 1</a:t>
            </a:r>
            <a:r>
              <a:rPr lang="ru-RU" dirty="0" smtClean="0">
                <a:latin typeface="Arial Black" pitchFamily="34" charset="0"/>
              </a:rPr>
              <a:t>, 2</a:t>
            </a:r>
            <a:r>
              <a:rPr lang="ru-RU" dirty="0" smtClean="0">
                <a:latin typeface="Arial Black" pitchFamily="34" charset="0"/>
              </a:rPr>
              <a:t>, 4</a:t>
            </a:r>
          </a:p>
          <a:p>
            <a:r>
              <a:rPr lang="ru-RU" dirty="0" smtClean="0">
                <a:latin typeface="Arial Black" pitchFamily="34" charset="0"/>
              </a:rPr>
              <a:t>4 вопрос – 1</a:t>
            </a:r>
            <a:r>
              <a:rPr lang="ru-RU" dirty="0" smtClean="0">
                <a:latin typeface="Arial Black" pitchFamily="34" charset="0"/>
              </a:rPr>
              <a:t>, 2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5 вопрос - 2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5949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u="sng" dirty="0" smtClean="0"/>
              <a:t>пень, лён, люк, ряд.</a:t>
            </a:r>
            <a:endParaRPr lang="ru-RU" sz="4800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ru-RU" sz="4800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Затранскрибируйте </a:t>
            </a:r>
            <a:r>
              <a:rPr lang="ru-RU" dirty="0" smtClean="0"/>
              <a:t>слова: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59499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[</a:t>
            </a:r>
            <a:r>
              <a:rPr lang="ru-RU" sz="4800" dirty="0" err="1" smtClean="0"/>
              <a:t>п</a:t>
            </a:r>
            <a:r>
              <a:rPr lang="en-US" sz="4800" dirty="0" smtClean="0"/>
              <a:t>’</a:t>
            </a:r>
            <a:r>
              <a:rPr lang="ru-RU" sz="4800" dirty="0" err="1" smtClean="0"/>
              <a:t>эн</a:t>
            </a:r>
            <a:r>
              <a:rPr lang="en-US" sz="4800" dirty="0" smtClean="0"/>
              <a:t>’]</a:t>
            </a:r>
            <a:r>
              <a:rPr lang="ru-RU" sz="4800" dirty="0" smtClean="0"/>
              <a:t>,</a:t>
            </a:r>
            <a:r>
              <a:rPr lang="en-US" sz="4800" dirty="0" smtClean="0"/>
              <a:t> [</a:t>
            </a:r>
            <a:r>
              <a:rPr lang="ru-RU" sz="4800" dirty="0" smtClean="0"/>
              <a:t>л</a:t>
            </a:r>
            <a:r>
              <a:rPr lang="en-US" sz="4800" dirty="0" smtClean="0"/>
              <a:t>’</a:t>
            </a:r>
            <a:r>
              <a:rPr lang="ru-RU" sz="4800" dirty="0" smtClean="0"/>
              <a:t>он</a:t>
            </a:r>
            <a:r>
              <a:rPr lang="en-US" sz="4800" dirty="0" smtClean="0"/>
              <a:t>]</a:t>
            </a:r>
            <a:r>
              <a:rPr lang="ru-RU" sz="4800" dirty="0" smtClean="0"/>
              <a:t>,</a:t>
            </a:r>
            <a:r>
              <a:rPr lang="en-US" sz="4800" dirty="0" smtClean="0"/>
              <a:t> [</a:t>
            </a:r>
            <a:r>
              <a:rPr lang="ru-RU" sz="4800" dirty="0" smtClean="0"/>
              <a:t>л</a:t>
            </a:r>
            <a:r>
              <a:rPr lang="en-US" sz="4800" dirty="0" smtClean="0"/>
              <a:t>’</a:t>
            </a:r>
            <a:r>
              <a:rPr lang="ru-RU" sz="4800" dirty="0" err="1" smtClean="0"/>
              <a:t>ук</a:t>
            </a:r>
            <a:r>
              <a:rPr lang="en-US" sz="4800" dirty="0" smtClean="0"/>
              <a:t>]</a:t>
            </a:r>
            <a:r>
              <a:rPr lang="ru-RU" sz="4800" dirty="0" smtClean="0"/>
              <a:t>,</a:t>
            </a:r>
            <a:r>
              <a:rPr lang="en-US" sz="4800" dirty="0" smtClean="0"/>
              <a:t> [</a:t>
            </a:r>
            <a:r>
              <a:rPr lang="ru-RU" sz="4800" dirty="0" err="1" smtClean="0"/>
              <a:t>р</a:t>
            </a:r>
            <a:r>
              <a:rPr lang="en-US" sz="4800" dirty="0" smtClean="0"/>
              <a:t>’</a:t>
            </a:r>
            <a:r>
              <a:rPr lang="ru-RU" sz="4800" dirty="0" err="1" smtClean="0"/>
              <a:t>ат</a:t>
            </a:r>
            <a:r>
              <a:rPr lang="en-US" sz="4800" dirty="0" smtClean="0"/>
              <a:t>]</a:t>
            </a:r>
            <a:endParaRPr lang="ru-RU" sz="4800" dirty="0" smtClean="0"/>
          </a:p>
          <a:p>
            <a:pPr>
              <a:buNone/>
            </a:pPr>
            <a:r>
              <a:rPr lang="ru-RU" sz="3200" dirty="0" smtClean="0">
                <a:solidFill>
                  <a:srgbClr val="00B0F0"/>
                </a:solidFill>
              </a:rPr>
              <a:t>-Проследите, где стоят буквы Е,Ё,Ю,Я? После каких букв?</a:t>
            </a:r>
          </a:p>
          <a:p>
            <a:pPr>
              <a:buNone/>
            </a:pPr>
            <a:r>
              <a:rPr lang="ru-RU" sz="3200" dirty="0" smtClean="0">
                <a:solidFill>
                  <a:srgbClr val="00B0F0"/>
                </a:solidFill>
              </a:rPr>
              <a:t>-Сколько звуков они обозначают?</a:t>
            </a:r>
          </a:p>
          <a:p>
            <a:pPr>
              <a:buNone/>
            </a:pPr>
            <a:r>
              <a:rPr lang="ru-RU" sz="3200" dirty="0" smtClean="0">
                <a:solidFill>
                  <a:srgbClr val="00B0F0"/>
                </a:solidFill>
              </a:rPr>
              <a:t>-Что еще обозначают буквы Е, Ё, Ю, Я?</a:t>
            </a:r>
          </a:p>
          <a:p>
            <a:pPr>
              <a:buNone/>
            </a:pPr>
            <a:r>
              <a:rPr lang="ru-RU" sz="3200" dirty="0" smtClean="0">
                <a:solidFill>
                  <a:srgbClr val="00B0F0"/>
                </a:solidFill>
              </a:rPr>
              <a:t>Попробуйте сформулировать вывод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Проверь </a:t>
            </a:r>
            <a:r>
              <a:rPr lang="ru-RU" dirty="0" smtClean="0"/>
              <a:t>себя!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AE3F213A2C54A4CB4400411E46A636A" ma:contentTypeVersion="49" ma:contentTypeDescription="Создание документа." ma:contentTypeScope="" ma:versionID="cef34c7af9a156a4bec4635812f9f64b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B24470-0702-43E9-ADB3-9CDB7DB160C0}"/>
</file>

<file path=customXml/itemProps2.xml><?xml version="1.0" encoding="utf-8"?>
<ds:datastoreItem xmlns:ds="http://schemas.openxmlformats.org/officeDocument/2006/customXml" ds:itemID="{B67CB136-C062-4C49-AE99-68CB724F5638}"/>
</file>

<file path=customXml/itemProps3.xml><?xml version="1.0" encoding="utf-8"?>
<ds:datastoreItem xmlns:ds="http://schemas.openxmlformats.org/officeDocument/2006/customXml" ds:itemID="{844DE41B-7C6E-4DA5-AD5B-87B922E5EF66}"/>
</file>

<file path=customXml/itemProps4.xml><?xml version="1.0" encoding="utf-8"?>
<ds:datastoreItem xmlns:ds="http://schemas.openxmlformats.org/officeDocument/2006/customXml" ds:itemID="{42CA95FB-4A1B-4B92-B4D4-38EA2839105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8502</TotalTime>
  <Words>654</Words>
  <Application>Microsoft Office PowerPoint</Application>
  <PresentationFormat>Экран (4:3)</PresentationFormat>
  <Paragraphs>125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Двойная роль букв Е, Ё, Ю, Я</vt:lpstr>
      <vt:lpstr>Выполните тест</vt:lpstr>
      <vt:lpstr> 2.Вопрос. </vt:lpstr>
      <vt:lpstr> 3. Вопрос. </vt:lpstr>
      <vt:lpstr> 4. Вопрос: </vt:lpstr>
      <vt:lpstr> 5. Вопрос: </vt:lpstr>
      <vt:lpstr>Ключ</vt:lpstr>
      <vt:lpstr> Затранскрибируйте слова:  </vt:lpstr>
      <vt:lpstr> Проверь себя! </vt:lpstr>
      <vt:lpstr> Затранскрибируйте слова: </vt:lpstr>
      <vt:lpstr> Проверь себя! </vt:lpstr>
      <vt:lpstr>Слайд 12</vt:lpstr>
      <vt:lpstr>  Заполните таблицу Двойная роль букв е, ё, ю, я  </vt:lpstr>
      <vt:lpstr>              Проверь себя</vt:lpstr>
      <vt:lpstr> Подчеркните слова, в которых буквы е, ё, ю, я обозначают 1 звук. </vt:lpstr>
      <vt:lpstr>Проверь себя</vt:lpstr>
      <vt:lpstr>     Распределите слова в группы в зависимости от того, сколько звуков обозначают в них буквы е, ё, ю, я. </vt:lpstr>
      <vt:lpstr>Слайд 18</vt:lpstr>
      <vt:lpstr>Найдите в каждом ряду лишнее слово, выпишите его в тетрадь.  </vt:lpstr>
      <vt:lpstr>Проверь себя</vt:lpstr>
      <vt:lpstr>Рефлексия</vt:lpstr>
      <vt:lpstr>Спасибо за урок! Молодцы!</vt:lpstr>
    </vt:vector>
  </TitlesOfParts>
  <Manager>Полшкова Виктория Валерьяновна</Manager>
  <Company>МАОУ ДО ЦРТДиЮ Каменского района Пензенской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Русский язык</dc:title>
  <dc:subject>русский язык</dc:subject>
  <dc:creator>Viktoriya Polshkova</dc:creator>
  <cp:keywords>русский язык;книги;школа</cp:keywords>
  <cp:lastModifiedBy>Пользователь</cp:lastModifiedBy>
  <cp:revision>206</cp:revision>
  <dcterms:created xsi:type="dcterms:W3CDTF">2019-04-16T15:48:18Z</dcterms:created>
  <dcterms:modified xsi:type="dcterms:W3CDTF">2022-01-16T20:20:11Z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0x0101007AE3F213A2C54A4CB4400411E46A636A</vt:lpwstr>
  </property>
</Properties>
</file>