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81" d="100"/>
          <a:sy n="81" d="100"/>
        </p:scale>
        <p:origin x="-14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7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4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7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5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6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3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2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7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7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3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0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9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tiff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9306" y="2412778"/>
            <a:ext cx="6328013" cy="174872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Публичный отчет</a:t>
            </a:r>
            <a:b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Костромской областной организации профессионального союза работников образования и науки РФ</a:t>
            </a:r>
            <a:b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2022 год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59091" y="5275611"/>
            <a:ext cx="6428445" cy="45719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3797" y="557601"/>
            <a:ext cx="8679915" cy="1371600"/>
          </a:xfrm>
          <a:prstGeom prst="rect">
            <a:avLst/>
          </a:prstGeom>
        </p:spPr>
        <p:txBody>
          <a:bodyPr vert="horz" lIns="228600" tIns="228600" rIns="228600" bIns="0" rtlCol="0" anchor="b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sz="3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183857" y="179949"/>
            <a:ext cx="1260000" cy="1094687"/>
          </a:xfrm>
          <a:prstGeom prst="rect">
            <a:avLst/>
          </a:prstGeom>
        </p:spPr>
      </p:pic>
      <p:pic>
        <p:nvPicPr>
          <p:cNvPr id="8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590" y="172342"/>
            <a:ext cx="1063502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8163" y="183006"/>
            <a:ext cx="5725563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«Точка движения…..»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-33144" y="49318"/>
            <a:ext cx="1260000" cy="1094687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629" y="-1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2445" y="1815738"/>
            <a:ext cx="3978683" cy="342246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Совершенствование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форм и методов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профсоюзной работы 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с учетом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требований  современной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общественной и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социально-экономической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ситуации</a:t>
            </a:r>
            <a:endParaRPr kumimoji="0" lang="ru-RU" alt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17715" y="1763487"/>
            <a:ext cx="3831771" cy="3422467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Укрепление профсоюзных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рядов, повышение  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профессионализма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профсоюзного актива,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поддержка и реализация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передовых, 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общественно-значимых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проектов в профсоюзе</a:t>
            </a:r>
            <a:endParaRPr lang="ru-RU" altLang="ru-RU" sz="1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796" y="1929201"/>
            <a:ext cx="8679915" cy="1748729"/>
          </a:xfrm>
        </p:spPr>
        <p:txBody>
          <a:bodyPr>
            <a:noAutofit/>
          </a:bodyPr>
          <a:lstStyle/>
          <a:p>
            <a:r>
              <a:rPr lang="ru-RU" alt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7 апреля 2023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3797" y="557601"/>
            <a:ext cx="8679915" cy="1371600"/>
          </a:xfrm>
          <a:prstGeom prst="rect">
            <a:avLst/>
          </a:prstGeom>
        </p:spPr>
        <p:txBody>
          <a:bodyPr vert="horz" lIns="228600" tIns="228600" rIns="228600" bIns="0" rtlCol="0" anchor="b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ru-RU" sz="3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8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314" y="183006"/>
            <a:ext cx="6473372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СОЦИАЛЬНОГО ПАРТНЕРСТВА</a:t>
            </a:r>
          </a:p>
        </p:txBody>
      </p:sp>
      <p:pic>
        <p:nvPicPr>
          <p:cNvPr id="12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0" y="49319"/>
            <a:ext cx="1260000" cy="1094687"/>
          </a:xfrm>
          <a:prstGeom prst="rect">
            <a:avLst/>
          </a:prstGeom>
        </p:spPr>
      </p:pic>
      <p:pic>
        <p:nvPicPr>
          <p:cNvPr id="13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11" y="49319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"/>
          <p:cNvSpPr>
            <a:spLocks noChangeArrowheads="1"/>
          </p:cNvSpPr>
          <p:nvPr/>
        </p:nvSpPr>
        <p:spPr bwMode="auto">
          <a:xfrm>
            <a:off x="1335314" y="1193327"/>
            <a:ext cx="6473372" cy="55076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600" b="1" dirty="0">
                <a:solidFill>
                  <a:schemeClr val="bg1"/>
                </a:solidFill>
              </a:rPr>
              <a:t>КОСТРОМСКАЯ ОБЛАСТНАЯ ОРГАНИЗАЦИЯ ПРОФСОЮЗА</a:t>
            </a:r>
          </a:p>
        </p:txBody>
      </p:sp>
      <p:sp>
        <p:nvSpPr>
          <p:cNvPr id="34" name="Скругленный прямоугольник 18"/>
          <p:cNvSpPr>
            <a:spLocks noChangeArrowheads="1"/>
          </p:cNvSpPr>
          <p:nvPr/>
        </p:nvSpPr>
        <p:spPr bwMode="auto">
          <a:xfrm>
            <a:off x="404948" y="4297680"/>
            <a:ext cx="8530045" cy="90133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           За период 2022 года в региональное (муниципальные  )   отраслевое Соглашение внесено 4 дополнения, касающихся регулирования социально-трудовых отношений в отрасли </a:t>
            </a:r>
            <a:r>
              <a:rPr kumimoji="0" lang="ru-RU" altLang="ru-RU" sz="1400" b="1" smtClean="0">
                <a:solidFill>
                  <a:schemeClr val="accent5">
                    <a:lumMod val="50000"/>
                  </a:schemeClr>
                </a:solidFill>
              </a:rPr>
              <a:t>«Образование»</a:t>
            </a:r>
            <a:endParaRPr kumimoji="0" lang="ru-RU" alt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628098"/>
              </p:ext>
            </p:extLst>
          </p:nvPr>
        </p:nvGraphicFramePr>
        <p:xfrm>
          <a:off x="0" y="2025775"/>
          <a:ext cx="9068688" cy="1078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896">
                  <a:extLst>
                    <a:ext uri="{9D8B030D-6E8A-4147-A177-3AD203B41FA5}">
                      <a16:colId xmlns:a16="http://schemas.microsoft.com/office/drawing/2014/main" xmlns="" val="353986525"/>
                    </a:ext>
                  </a:extLst>
                </a:gridCol>
                <a:gridCol w="3022896">
                  <a:extLst>
                    <a:ext uri="{9D8B030D-6E8A-4147-A177-3AD203B41FA5}">
                      <a16:colId xmlns:a16="http://schemas.microsoft.com/office/drawing/2014/main" xmlns="" val="276805772"/>
                    </a:ext>
                  </a:extLst>
                </a:gridCol>
                <a:gridCol w="3022896">
                  <a:extLst>
                    <a:ext uri="{9D8B030D-6E8A-4147-A177-3AD203B41FA5}">
                      <a16:colId xmlns:a16="http://schemas.microsoft.com/office/drawing/2014/main" xmlns="" val="2932150804"/>
                    </a:ext>
                  </a:extLst>
                </a:gridCol>
              </a:tblGrid>
              <a:tr h="10786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ДЕПАРТАМЕНТ ОБРАЗОВАНИЯ И НАУКИ КОСТРОМСКОЙ ОБЛАСТИ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МУНИЦИПАЛЬНЫЕ ОБРАЗОВАНИЯ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ОБРАЗОВАТЕЛЬНЫЕ ОРГАНИЗАЦИИ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7892410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289392"/>
              </p:ext>
            </p:extLst>
          </p:nvPr>
        </p:nvGraphicFramePr>
        <p:xfrm>
          <a:off x="0" y="3248958"/>
          <a:ext cx="9068688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896">
                  <a:extLst>
                    <a:ext uri="{9D8B030D-6E8A-4147-A177-3AD203B41FA5}">
                      <a16:colId xmlns:a16="http://schemas.microsoft.com/office/drawing/2014/main" xmlns="" val="353986525"/>
                    </a:ext>
                  </a:extLst>
                </a:gridCol>
                <a:gridCol w="3022896">
                  <a:extLst>
                    <a:ext uri="{9D8B030D-6E8A-4147-A177-3AD203B41FA5}">
                      <a16:colId xmlns:a16="http://schemas.microsoft.com/office/drawing/2014/main" xmlns="" val="276805772"/>
                    </a:ext>
                  </a:extLst>
                </a:gridCol>
                <a:gridCol w="3022896">
                  <a:extLst>
                    <a:ext uri="{9D8B030D-6E8A-4147-A177-3AD203B41FA5}">
                      <a16:colId xmlns:a16="http://schemas.microsoft.com/office/drawing/2014/main" xmlns="" val="2932150804"/>
                    </a:ext>
                  </a:extLst>
                </a:gridCol>
              </a:tblGrid>
              <a:tr h="814487"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kumimoji="0" lang="ru-RU" alt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РЕГИОНАЛЬНОЕ СОГЛАШЕНИЕ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kumimoji="0" lang="ru-RU" alt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МУНИЦИПАЛЬНОЕ СОГЛАШЕНИЕ</a:t>
                      </a:r>
                      <a:endParaRPr kumimoji="0" lang="ru-RU" alt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КОЛЛЕКТИВНЫЙ ДОГОВОР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7892410"/>
                  </a:ext>
                </a:extLst>
              </a:tr>
            </a:tbl>
          </a:graphicData>
        </a:graphic>
      </p:graphicFrame>
      <p:cxnSp>
        <p:nvCxnSpPr>
          <p:cNvPr id="44" name="Прямая со стрелкой 43"/>
          <p:cNvCxnSpPr/>
          <p:nvPr/>
        </p:nvCxnSpPr>
        <p:spPr>
          <a:xfrm flipH="1">
            <a:off x="3004458" y="1809408"/>
            <a:ext cx="14515" cy="25729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6069875" y="1783282"/>
            <a:ext cx="14515" cy="25729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3" descr="C:\Users\пользователь\Desktop\для Марии Юрьевны\фото к слайдам\слайд Социальное партнерство\DSCN63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563" y="5434149"/>
            <a:ext cx="1745751" cy="114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C:\Users\пользователь\Desktop\для Марии Юрьевны\фото к слайдам\слайд Социальное партнерство\IMG_05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2471" y="5421086"/>
            <a:ext cx="1776548" cy="1136468"/>
          </a:xfrm>
          <a:prstGeom prst="rect">
            <a:avLst/>
          </a:prstGeom>
          <a:noFill/>
        </p:spPr>
      </p:pic>
      <p:pic>
        <p:nvPicPr>
          <p:cNvPr id="3" name="Picture 1" descr="C:\Users\пользователь\Desktop\для Марии Юрьевны\фото к слайдам\слайд Социальное партнерство\IMG_21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7109" y="5408023"/>
            <a:ext cx="1737360" cy="1162595"/>
          </a:xfrm>
          <a:prstGeom prst="rect">
            <a:avLst/>
          </a:prstGeom>
          <a:noFill/>
        </p:spPr>
      </p:pic>
      <p:pic>
        <p:nvPicPr>
          <p:cNvPr id="15" name="Picture 23" descr="C:\Users\пользователь\Desktop\для Марии Юрьевны\фото к слайдам\слайд Социальное партнерство\DSCN63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963" y="5586549"/>
            <a:ext cx="1745751" cy="114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3" descr="C:\Users\пользователь\Desktop\для Марии Юрьевны\фото к слайдам\слайд Социальное партнерство\DSCN63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706" y="5423445"/>
            <a:ext cx="1745751" cy="114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65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3029" y="183006"/>
            <a:ext cx="6295571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ПРАВОЗАЩИТНАЯ ДЕЯТЕЛЬНОСТЬ</a:t>
            </a: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100519" y="62427"/>
            <a:ext cx="1260000" cy="1094687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25" y="-1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48194" y="1532966"/>
            <a:ext cx="8634549" cy="5155218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>
                <a:solidFill>
                  <a:schemeClr val="bg1"/>
                </a:solidFill>
              </a:rPr>
              <a:t>1.ИНДИВИДУАЛЬНЫЕ КОНСУЛЬТАЦИИ  -  БОЛЕЕ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3 ТЫСЯЧ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ОБРАЩЕНИЙ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2.МЕТОДИЧЕСКИЕ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СБОРНИКИ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 ДЛЯ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РУКОВОДИТЕЛЕЙ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 ОБРАЗОВАТЕЛЬНЫХ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ОРГАНИЗАЦИЙ </a:t>
            </a:r>
            <a:endParaRPr kumimoji="0" lang="ru-RU" altLang="ru-RU" sz="1400" b="1" dirty="0" smtClean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И 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ПРОФАКТИВА ,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ИНФОРМАЦИОННЫЕ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ЛИСТКИ –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25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400" b="1" dirty="0" smtClean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3.ТЕМАТИЧЕСКИЕ  ПРОВЕРКИ: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-  « СОБЛЮДЕНИЕ ТРУДОВОГО ЗАКОНОДАТЕЛЬСТВА В ЧАСТИ: </a:t>
            </a:r>
            <a:br>
              <a:rPr kumimoji="0" lang="ru-RU" altLang="ru-RU" sz="1400" b="1" dirty="0" smtClean="0">
                <a:solidFill>
                  <a:schemeClr val="bg1"/>
                </a:solidFill>
              </a:rPr>
            </a:br>
            <a:r>
              <a:rPr kumimoji="0" lang="ru-RU" altLang="ru-RU" sz="1400" b="1" dirty="0" smtClean="0">
                <a:solidFill>
                  <a:schemeClr val="bg1"/>
                </a:solidFill>
              </a:rPr>
              <a:t>ЗАКЛЮЧЕНИЯ И ВЫПОЛНЕНИЯ КОЛЛЕКТИВНЫХ ДОГОВОРОВ» - 61 ОУ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 -  «ОПРЕДЕЛЕНИЕ УЧЕБНОЙ  НАГРУЗКИ ПЕДАГОГИЧЕСКИХ РАБОТНИКОВ»  -  50  ОУ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400" b="1" dirty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					2.ЭКОНОМИЧЕСКИЙ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ЭФФЕКТ ОТ ВСЕХ ФОРМ  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					ПРАВОЗАЩИТНОЙ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ДЕЯТЕЛЬНОСТИ –БОЛЕЕ 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11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МЛН.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543 ТЫС,РУБ</a:t>
            </a:r>
            <a:endParaRPr kumimoji="0" lang="ru-RU" altLang="ru-RU" sz="1400" b="1" dirty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400" b="1" dirty="0" smtClean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3.СОВМЕСТНЫЕ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СОВЕЩАНИЯ С УЧАСТИЕМ  РУКОВОДИТЕЛЕЙ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ОРГАНОВ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 УПРАВЛЕНИЯ ОБРАЗОВАНИЕМ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,  РУКОВОДИТЕЛЕЙ   ОБРАЗОВАТЕЛЬНЫХ </a:t>
            </a:r>
            <a:endParaRPr kumimoji="0" lang="ru-RU" altLang="ru-RU" sz="1400" b="1" dirty="0" smtClean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ОРГАНИЗАЦИЙ 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 И </a:t>
            </a:r>
            <a:r>
              <a:rPr kumimoji="0" lang="ru-RU" altLang="ru-RU" sz="1400" b="1" dirty="0">
                <a:solidFill>
                  <a:schemeClr val="bg1"/>
                </a:solidFill>
              </a:rPr>
              <a:t>ПРОФСОЮЗНЫХ </a:t>
            </a:r>
            <a:r>
              <a:rPr kumimoji="0" lang="ru-RU" altLang="ru-RU" sz="1400" b="1" dirty="0" smtClean="0">
                <a:solidFill>
                  <a:schemeClr val="bg1"/>
                </a:solidFill>
              </a:rPr>
              <a:t>ЛИДЕРОВ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400" b="1" dirty="0" smtClean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bg1"/>
                </a:solidFill>
              </a:rPr>
              <a:t>4.ОБРАЩЕНИЯ В СУДЕБНЫЕ ИНСИТАНЦИИ – 15   ИСКОВЫХ ЗАЯВЛЕНИЯ</a:t>
            </a:r>
            <a:endParaRPr kumimoji="0"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6100" y="183006"/>
            <a:ext cx="5473700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ОХРАНА ТРУДА</a:t>
            </a: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0" y="49319"/>
            <a:ext cx="1260000" cy="1094687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768" y="0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26571" y="1280160"/>
            <a:ext cx="7249886" cy="4088675"/>
          </a:xfrm>
          <a:prstGeom prst="roundRect">
            <a:avLst>
              <a:gd name="adj" fmla="val 16667"/>
            </a:avLst>
          </a:prstGeom>
          <a:ln w="19050"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kumimoji="0" lang="ru-RU" altLang="ru-RU" sz="1400" b="1" dirty="0">
                <a:solidFill>
                  <a:schemeClr val="accent5">
                    <a:lumMod val="50000"/>
                  </a:schemeClr>
                </a:solidFill>
              </a:rPr>
              <a:t>1.ВНЕШТАТНЫЕ ТЕХНИЧЕСКИЕ ИНСПЕКТОРА </a:t>
            </a: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ГОДА.УПОЛНОМОЧЕННЫЕ </a:t>
            </a:r>
          </a:p>
          <a:p>
            <a:pPr algn="just">
              <a:spcBef>
                <a:spcPct val="0"/>
              </a:spcBef>
              <a:buNone/>
            </a:pP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 ОХРАНЕ ТРУДА ТРУДА  </a:t>
            </a:r>
            <a:r>
              <a:rPr kumimoji="0" lang="ru-RU" altLang="ru-RU" sz="1400" b="1" dirty="0">
                <a:solidFill>
                  <a:schemeClr val="accent5">
                    <a:lumMod val="50000"/>
                  </a:schemeClr>
                </a:solidFill>
              </a:rPr>
              <a:t>ВХОДЯТ В СОСТАВ </a:t>
            </a: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КОМИССИЙ ПО ОЦЕНКЕ </a:t>
            </a:r>
          </a:p>
          <a:p>
            <a:pPr algn="just">
              <a:spcBef>
                <a:spcPct val="0"/>
              </a:spcBef>
              <a:buNone/>
            </a:pP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ГОТОВНОСТИ  </a:t>
            </a:r>
            <a:r>
              <a:rPr kumimoji="0" lang="ru-RU" altLang="ru-RU" sz="1400" b="1" dirty="0">
                <a:solidFill>
                  <a:schemeClr val="accent5">
                    <a:lumMod val="50000"/>
                  </a:schemeClr>
                </a:solidFill>
              </a:rPr>
              <a:t>ОБРАЗОВАТЕЛЬНЫХ ОРГАНИЗАЦИЙ </a:t>
            </a: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К </a:t>
            </a:r>
            <a:r>
              <a:rPr kumimoji="0" lang="ru-RU" altLang="ru-RU" sz="1400" b="1" dirty="0">
                <a:solidFill>
                  <a:schemeClr val="accent5">
                    <a:lumMod val="50000"/>
                  </a:schemeClr>
                </a:solidFill>
              </a:rPr>
              <a:t>НАЧАЛУ УЧЕБНОГО </a:t>
            </a:r>
            <a:endParaRPr kumimoji="0" lang="ru-RU" altLang="ru-RU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>
                <a:solidFill>
                  <a:schemeClr val="accent5">
                    <a:lumMod val="50000"/>
                  </a:schemeClr>
                </a:solidFill>
              </a:rPr>
              <a:t>2.В </a:t>
            </a: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2022 ГОДУ </a:t>
            </a:r>
            <a:r>
              <a:rPr kumimoji="0" lang="ru-RU" altLang="ru-RU" sz="1400" b="1" dirty="0">
                <a:solidFill>
                  <a:schemeClr val="accent5">
                    <a:lumMod val="50000"/>
                  </a:schemeClr>
                </a:solidFill>
              </a:rPr>
              <a:t>МЕХАНИЗМОМ ВОЗВРАТА СТРАХОВЫХ ВЗНОСОВ </a:t>
            </a:r>
            <a:endParaRPr kumimoji="0" lang="ru-RU" altLang="ru-RU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ВОСПОЛЬЗОВАЛИСЬ   -  </a:t>
            </a:r>
            <a:r>
              <a:rPr kumimoji="0" lang="ru-RU" altLang="ru-RU" sz="1400" b="1" dirty="0" smtClean="0">
                <a:solidFill>
                  <a:srgbClr val="C00000"/>
                </a:solidFill>
              </a:rPr>
              <a:t>179   ОБРАЗОВАТЕЛЬНЫХ </a:t>
            </a:r>
            <a:r>
              <a:rPr kumimoji="0" lang="ru-RU" altLang="ru-RU" sz="1400" b="1" dirty="0">
                <a:solidFill>
                  <a:srgbClr val="C00000"/>
                </a:solidFill>
              </a:rPr>
              <a:t>ОРГАНИЗАЦИЙ</a:t>
            </a:r>
            <a:r>
              <a:rPr kumimoji="0" lang="ru-RU" altLang="ru-RU" sz="1400" b="1" dirty="0" smtClean="0">
                <a:solidFill>
                  <a:srgbClr val="C00000"/>
                </a:solidFill>
              </a:rPr>
              <a:t>,.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4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rgbClr val="002060"/>
                </a:solidFill>
              </a:rPr>
              <a:t>3.   УЧАСТИЕ В МЕРОПРИЯТИЯХ ВСЕМИРНОГО ДНЯ ОХРАНЫ ТРУДА: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kumimoji="0" lang="ru-RU" altLang="ru-RU" sz="1400" b="1" dirty="0" smtClean="0">
                <a:solidFill>
                  <a:srgbClr val="002060"/>
                </a:solidFill>
              </a:rPr>
              <a:t>  НЕЙСКАЯ РАЙОННАЯ ОРГАНИЗАЦИЯ ПРОФСОЮЗА ВЫПУСК ПАМЯТКИ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400" b="1" dirty="0" smtClean="0">
                <a:solidFill>
                  <a:srgbClr val="002060"/>
                </a:solidFill>
              </a:rPr>
              <a:t> « ПО ОХРАНЕ ТРУДА МОЛОДОМУ СПЕЦИАЛИСТУ», ТЕМАТИЧЕСКАЯ ИГРА</a:t>
            </a:r>
            <a:br>
              <a:rPr kumimoji="0" lang="ru-RU" altLang="ru-RU" sz="1400" b="1" dirty="0" smtClean="0">
                <a:solidFill>
                  <a:srgbClr val="002060"/>
                </a:solidFill>
              </a:rPr>
            </a:br>
            <a:r>
              <a:rPr kumimoji="0" lang="ru-RU" altLang="ru-RU" sz="1400" b="1" dirty="0" smtClean="0">
                <a:solidFill>
                  <a:srgbClr val="002060"/>
                </a:solidFill>
              </a:rPr>
              <a:t>«СВОЯ ИГРА»;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400" b="1" dirty="0" smtClean="0">
                <a:solidFill>
                  <a:srgbClr val="002060"/>
                </a:solidFill>
              </a:rPr>
              <a:t> - КОСТРОМСКАЯ ГОРОДСКАЯ ОРГАНИЗАЦИЯ ПРОФСОЮЗА – КОНКУРС</a:t>
            </a:r>
            <a:br>
              <a:rPr kumimoji="0" lang="ru-RU" altLang="ru-RU" sz="1400" b="1" dirty="0" smtClean="0">
                <a:solidFill>
                  <a:srgbClr val="002060"/>
                </a:solidFill>
              </a:rPr>
            </a:br>
            <a:r>
              <a:rPr kumimoji="0" lang="ru-RU" altLang="ru-RU" sz="1400" b="1" dirty="0" smtClean="0">
                <a:solidFill>
                  <a:srgbClr val="002060"/>
                </a:solidFill>
              </a:rPr>
              <a:t>РИСУНКОВ И ПЛАКАТОВ;</a:t>
            </a:r>
            <a:br>
              <a:rPr kumimoji="0" lang="ru-RU" altLang="ru-RU" sz="1400" b="1" dirty="0" smtClean="0">
                <a:solidFill>
                  <a:srgbClr val="002060"/>
                </a:solidFill>
              </a:rPr>
            </a:br>
            <a:r>
              <a:rPr kumimoji="0" lang="ru-RU" altLang="ru-RU" sz="1400" b="1" dirty="0" smtClean="0">
                <a:solidFill>
                  <a:srgbClr val="002060"/>
                </a:solidFill>
              </a:rPr>
              <a:t>- КОСТРОМСКАЯ РАЙОННАЯ ОРГАНИЗАЦИЯ ПРОФСОЮЗА – СОВМЕСТНЫЙ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400" b="1" dirty="0" smtClean="0">
                <a:solidFill>
                  <a:srgbClr val="002060"/>
                </a:solidFill>
              </a:rPr>
              <a:t>СЕМИНАР  С РУКОВОДИТЕЛЯМИ ОУ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kumimoji="0" lang="ru-RU" altLang="ru-RU" sz="1400" b="1" dirty="0">
              <a:solidFill>
                <a:srgbClr val="C00000"/>
              </a:solidFill>
            </a:endParaRPr>
          </a:p>
        </p:txBody>
      </p:sp>
      <p:pic>
        <p:nvPicPr>
          <p:cNvPr id="5121" name="Picture 1" descr="C:\Users\пользователь\Desktop\для Марии Юрьевны\фото к слайдам\слайд Укрепление профсоюзных рядов\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596" y="5157906"/>
            <a:ext cx="1741714" cy="1400991"/>
          </a:xfrm>
          <a:prstGeom prst="rect">
            <a:avLst/>
          </a:prstGeom>
          <a:noFill/>
        </p:spPr>
      </p:pic>
      <p:pic>
        <p:nvPicPr>
          <p:cNvPr id="7" name="Picture 1" descr="C:\Users\пользователь\Desktop\конференция фото\DSCN02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213" y="2939144"/>
            <a:ext cx="1643787" cy="1423851"/>
          </a:xfrm>
          <a:prstGeom prst="rect">
            <a:avLst/>
          </a:prstGeom>
          <a:noFill/>
        </p:spPr>
      </p:pic>
      <p:pic>
        <p:nvPicPr>
          <p:cNvPr id="8" name="Picture 1" descr="C:\Users\пользователь\Desktop\конференция фото\DSCN02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4526" y="4959276"/>
            <a:ext cx="1617662" cy="1201782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509451" y="6903717"/>
            <a:ext cx="6897189" cy="1240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9530" y="183006"/>
            <a:ext cx="7210699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политика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156756" y="195946"/>
            <a:ext cx="972000" cy="844472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37" y="0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222068" y="1345475"/>
            <a:ext cx="8765177" cy="4302292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1.Работает сайт    </a:t>
            </a: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организации </a:t>
            </a: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Профсоюз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Размещены профсоюзные   странички на сайтах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-органов  управления образованием    </a:t>
            </a:r>
            <a:r>
              <a:rPr kumimoji="0"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kumimoji="0"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kumimoji="0"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</a:t>
            </a: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         –  </a:t>
            </a:r>
            <a:r>
              <a:rPr kumimoji="0"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kumimoji="0"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2.Сформированы группы в социальных сетях ВК и </a:t>
            </a:r>
            <a:r>
              <a:rPr kumimoji="0" lang="ru-RU" alt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Телеграмм-канал</a:t>
            </a: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kumimoji="0" lang="ru-RU" alt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3.Публикации в газете «Трудовая Слобода», сформирована </a:t>
            </a: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сеть внештатных </a:t>
            </a:r>
            <a:endParaRPr kumimoji="0" lang="ru-RU" alt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корреспондентов из </a:t>
            </a: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числа  Председателей  </a:t>
            </a: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Районных (Городских) </a:t>
            </a: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kumimoji="0" lang="ru-RU" alt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4.Интервью на канале </a:t>
            </a:r>
            <a:r>
              <a:rPr kumimoji="0" lang="ru-RU" altLang="ru-RU" sz="1800" b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«Русь»</a:t>
            </a:r>
            <a:endParaRPr kumimoji="0" lang="ru-RU" alt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kumimoji="0"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kumimoji="0"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16" y="5677514"/>
            <a:ext cx="1747616" cy="11804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V="1">
            <a:off x="509451" y="5747657"/>
            <a:ext cx="8125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b="1" dirty="0" smtClean="0">
                <a:solidFill>
                  <a:schemeClr val="bg1"/>
                </a:solidFill>
              </a:rPr>
              <a:t>  </a:t>
            </a:r>
            <a:endParaRPr lang="ru-RU" alt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2037" y="183006"/>
            <a:ext cx="5725563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Финансовая деятельность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-33144" y="49318"/>
            <a:ext cx="1260000" cy="1094687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629" y="-1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791" y="1350083"/>
            <a:ext cx="8677275" cy="147115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1.Обеспечение контроля за рациональным и эффективным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  расходованием   средств профсоюзного бюджета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2.Перевод местных организаций на централизованный финансовый учет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17715" y="3239589"/>
            <a:ext cx="8620351" cy="27432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1. Расходование финансовых средств: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информационная работа – </a:t>
            </a:r>
            <a:r>
              <a:rPr kumimoji="0" lang="ru-RU" altLang="ru-RU" sz="1800" b="1" dirty="0">
                <a:solidFill>
                  <a:srgbClr val="C00000"/>
                </a:solidFill>
              </a:rPr>
              <a:t>6 %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культурно-массовая работа – </a:t>
            </a:r>
            <a:r>
              <a:rPr kumimoji="0" lang="ru-RU" altLang="ru-RU" sz="1800" b="1" dirty="0">
                <a:solidFill>
                  <a:srgbClr val="C00000"/>
                </a:solidFill>
              </a:rPr>
              <a:t>18 %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материальная помощь членам профсоюза - </a:t>
            </a:r>
            <a:r>
              <a:rPr kumimoji="0" lang="ru-RU" altLang="ru-RU" sz="1800" b="1" dirty="0">
                <a:solidFill>
                  <a:srgbClr val="C00000"/>
                </a:solidFill>
              </a:rPr>
              <a:t>34%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2. На централизованный учет переведено   -   </a:t>
            </a:r>
            <a:r>
              <a:rPr kumimoji="0" lang="ru-RU" altLang="ru-RU" sz="1800" b="1" dirty="0">
                <a:solidFill>
                  <a:srgbClr val="C00000"/>
                </a:solidFill>
              </a:rPr>
              <a:t>16 местных  организаций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9006" y="1358792"/>
            <a:ext cx="8608423" cy="147115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1.Обеспечение контроля за рациональным и эффективным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  расходованием   средств профсоюзного бюджета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accent5">
                    <a:lumMod val="50000"/>
                  </a:schemeClr>
                </a:solidFill>
              </a:rPr>
              <a:t>2.Перевод местных организаций на централизованный финансовый учет</a:t>
            </a:r>
          </a:p>
        </p:txBody>
      </p:sp>
    </p:spTree>
    <p:extLst>
      <p:ext uri="{BB962C8B-B14F-4D97-AF65-F5344CB8AC3E}">
        <p14:creationId xmlns:p14="http://schemas.microsoft.com/office/powerpoint/2010/main" val="30490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7500" y="183006"/>
            <a:ext cx="5029200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 корпоративной культуры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27711" y="0"/>
            <a:ext cx="1260000" cy="1094687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49" y="0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65760" y="1188721"/>
            <a:ext cx="8425543" cy="2534194"/>
          </a:xfrm>
          <a:prstGeom prst="roundRect">
            <a:avLst>
              <a:gd name="adj" fmla="val 16667"/>
            </a:avLst>
          </a:prstGeom>
          <a:ln w="19050"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Фото- галерея в социальных сетях «Профсоюз в лицах»;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1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Конкурс «На лучшее представительство первичной профсоюзной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 организации  в сети Интернет» - 3 </a:t>
            </a:r>
            <a:r>
              <a:rPr kumimoji="0" lang="ru-RU" altLang="ru-RU" sz="1500" b="1" dirty="0" err="1" smtClean="0">
                <a:solidFill>
                  <a:schemeClr val="accent5">
                    <a:lumMod val="50000"/>
                  </a:schemeClr>
                </a:solidFill>
              </a:rPr>
              <a:t>ппо</a:t>
            </a:r>
            <a:endParaRPr kumimoji="0" lang="ru-RU" altLang="ru-RU" sz="1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Конкурс «Профсоюзный кроссворд» -  7  РК (ГК) Профсоюза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1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Региональный отраслевой   конкурс «На лучший Коллективный договор» -4 </a:t>
            </a:r>
            <a:r>
              <a:rPr kumimoji="0" lang="ru-RU" altLang="ru-RU" sz="1500" b="1" dirty="0" err="1" smtClean="0">
                <a:solidFill>
                  <a:schemeClr val="accent5">
                    <a:lumMod val="50000"/>
                  </a:schemeClr>
                </a:solidFill>
              </a:rPr>
              <a:t>ппо</a:t>
            </a: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kumimoji="0" lang="ru-RU" altLang="ru-RU" sz="1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1 место в региональном конкурсе «На лучший коллективный договор»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среди учреждений бюджетной сферы – КД ФГБУ ВО «Костромской Государственный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 Университет»</a:t>
            </a:r>
            <a:endParaRPr kumimoji="0" lang="ru-RU" altLang="ru-RU" sz="1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09451" y="3827417"/>
            <a:ext cx="8177350" cy="1789612"/>
          </a:xfrm>
          <a:prstGeom prst="roundRect">
            <a:avLst>
              <a:gd name="adj" fmla="val 16667"/>
            </a:avLst>
          </a:prstGeom>
          <a:ln w="19050"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	 Межрегиональный семинар «Секреты конгломерации в учреждениях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высшего  профессионального образования» (Костромская, Ивановская,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Владимирская и Ярославская региональные организации);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	Встречи с представителями законодательной и исполнительной власти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Костромской области;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	Семинар для руководителей образовательных организаций по вопросам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 smtClean="0">
                <a:solidFill>
                  <a:schemeClr val="accent5">
                    <a:lumMod val="50000"/>
                  </a:schemeClr>
                </a:solidFill>
              </a:rPr>
              <a:t>трудового законодательства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kumimoji="0" lang="ru-RU" altLang="ru-RU" sz="1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44" y="5682769"/>
            <a:ext cx="1500815" cy="100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C:\Users\пользователь\Desktop\для Марии Юрьевны\фото к слайдам\слайд Укрепление профсоюзных рядов\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610" y="5682343"/>
            <a:ext cx="1546384" cy="117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C:\Users\пользователь\Desktop\ФОТКИ\1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0000">
            <a:off x="2965270" y="5508470"/>
            <a:ext cx="1412286" cy="111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C:\Users\пользователь\Desktop\ФОТКИ\1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0000">
            <a:off x="7637577" y="5612897"/>
            <a:ext cx="1324193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60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4300" y="183006"/>
            <a:ext cx="6121400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ПРОФСОЮЗЫ ОБРАЗОВАНИЯ НА КАРТЕ КОСТРОМСКОЙ ОБЛАСТИ</a:t>
            </a: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45925" y="148366"/>
            <a:ext cx="1260000" cy="1094687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5B3DB84-621D-9F49-8980-BA066EABB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4" y="501511"/>
            <a:ext cx="9209841" cy="5439229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869" y="49726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пользователь\Desktop\фото\DSCN02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961" y="5031195"/>
            <a:ext cx="1552348" cy="1356541"/>
          </a:xfrm>
          <a:prstGeom prst="rect">
            <a:avLst/>
          </a:prstGeom>
          <a:noFill/>
        </p:spPr>
      </p:pic>
      <p:pic>
        <p:nvPicPr>
          <p:cNvPr id="5" name="Picture 9" descr="C:\Users\пользователь\Desktop\конференция фото\DSCN05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075" y="5368834"/>
            <a:ext cx="1539285" cy="1110343"/>
          </a:xfrm>
          <a:prstGeom prst="rect">
            <a:avLst/>
          </a:prstGeom>
          <a:noFill/>
        </p:spPr>
      </p:pic>
      <p:pic>
        <p:nvPicPr>
          <p:cNvPr id="8" name="Picture 9" descr="C:\Users\пользователь\Desktop\конференция фото\DSCN048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46321" y="5005070"/>
            <a:ext cx="1537698" cy="1147536"/>
          </a:xfrm>
          <a:prstGeom prst="rect">
            <a:avLst/>
          </a:prstGeom>
          <a:noFill/>
        </p:spPr>
      </p:pic>
      <p:pic>
        <p:nvPicPr>
          <p:cNvPr id="9" name="Picture 9" descr="F:\IMG_20180501_095518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7925" y="4673103"/>
            <a:ext cx="1787435" cy="1401126"/>
          </a:xfrm>
          <a:prstGeom prst="rect">
            <a:avLst/>
          </a:prstGeom>
          <a:noFill/>
        </p:spPr>
      </p:pic>
      <p:pic>
        <p:nvPicPr>
          <p:cNvPr id="10" name="Picture 9" descr="F:\ШМР 1 мая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80068" y="2932612"/>
            <a:ext cx="1841863" cy="1338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17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2037" y="183006"/>
            <a:ext cx="5725563" cy="8273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Коллегиальные </a:t>
            </a:r>
            <a:r>
              <a:rPr lang="ru-RU" sz="2600" b="1" smtClean="0">
                <a:latin typeface="Arial" panose="020B0604020202020204" pitchFamily="34" charset="0"/>
                <a:cs typeface="Arial" panose="020B0604020202020204" pitchFamily="34" charset="0"/>
              </a:rPr>
              <a:t>органы 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11" descr="gerb1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>
          <a:xfrm flipH="1">
            <a:off x="-33144" y="49318"/>
            <a:ext cx="1260000" cy="1094687"/>
          </a:xfrm>
          <a:prstGeom prst="rect">
            <a:avLst/>
          </a:prstGeom>
        </p:spPr>
      </p:pic>
      <p:pic>
        <p:nvPicPr>
          <p:cNvPr id="4" name="Picture 2" descr="http://www.eduportal44.ru/deko/SiteAssets/1_%D1%81%D1%82%D1%80%D0%B0%D0%BD%D0%B8%D1%86%D0%B0/%D0%9F%D1%80%D0%BE%D1%84%D1%81%D0%BE%D1%8E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629" y="-1"/>
            <a:ext cx="869275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791" y="1193328"/>
            <a:ext cx="8677275" cy="14711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Проведено 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2 заседания Комитета 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Костромской областной организации 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профсоюза работников народного образования и науки</a:t>
            </a:r>
            <a:endParaRPr lang="ru-RU" altLang="ru-RU" sz="1800" b="1" dirty="0">
              <a:solidFill>
                <a:srgbClr val="000099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17716" y="2847489"/>
            <a:ext cx="8482148" cy="189432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Проведено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38 заседаний Президиума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Костромской областной организации работников </a:t>
            </a:r>
          </a:p>
          <a:p>
            <a:pPr algn="ctr"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народного образования и науки</a:t>
            </a:r>
            <a:endParaRPr kumimoji="0" lang="ru-RU" alt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 descr="C:\Users\пользователь\Desktop\для Марии Юрьевны\фото к слайдам\коллегиальные органы\DSCN02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936" y="5031195"/>
            <a:ext cx="1404937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пользователь\Desktop\для Марии Юрьевны\фото к слайдам\коллегиальные органы\DSCN0182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3429" y="5292452"/>
            <a:ext cx="140493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Users\пользователь\Desktop\для Марии Юрьевны\фото к слайдам\коллегиальные органы\DSCN01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1434" y="4587057"/>
            <a:ext cx="1404937" cy="1054100"/>
          </a:xfrm>
          <a:prstGeom prst="rect">
            <a:avLst/>
          </a:prstGeom>
          <a:noFill/>
        </p:spPr>
      </p:pic>
      <p:pic>
        <p:nvPicPr>
          <p:cNvPr id="11" name="Picture 2" descr="C:\Users\пользователь\Desktop\конференция фото\DSCN001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8510" y="4195173"/>
            <a:ext cx="1404937" cy="1054100"/>
          </a:xfrm>
          <a:prstGeom prst="rect">
            <a:avLst/>
          </a:prstGeom>
          <a:noFill/>
        </p:spPr>
      </p:pic>
      <p:pic>
        <p:nvPicPr>
          <p:cNvPr id="13" name="Picture 2" descr="C:\Users\пользователь\Desktop\конференция фото\DSCN017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750" y="5553710"/>
            <a:ext cx="1404937" cy="1054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0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tlas" id="{5156B0E4-0EB1-49FE-A26B-15F6F698AEC6}" vid="{508F7963-D0B5-43F7-BB2C-FCE3009C0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AE3F213A2C54A4CB4400411E46A636A" ma:contentTypeVersion="49" ma:contentTypeDescription="Создание документа." ma:contentTypeScope="" ma:versionID="cef34c7af9a156a4bec4635812f9f64b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8D1494-4BB5-4777-9A41-A4B5CB6BEAAD}"/>
</file>

<file path=customXml/itemProps2.xml><?xml version="1.0" encoding="utf-8"?>
<ds:datastoreItem xmlns:ds="http://schemas.openxmlformats.org/officeDocument/2006/customXml" ds:itemID="{E446508E-E933-4C2C-AF9F-693413626104}"/>
</file>

<file path=customXml/itemProps3.xml><?xml version="1.0" encoding="utf-8"?>
<ds:datastoreItem xmlns:ds="http://schemas.openxmlformats.org/officeDocument/2006/customXml" ds:itemID="{CEEDCCD0-4B75-4319-9072-E5572D16ACB7}"/>
</file>

<file path=customXml/itemProps4.xml><?xml version="1.0" encoding="utf-8"?>
<ds:datastoreItem xmlns:ds="http://schemas.openxmlformats.org/officeDocument/2006/customXml" ds:itemID="{D4B0B5DF-5802-43FE-8C18-0A41A3CDC909}"/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1777</TotalTime>
  <Words>406</Words>
  <Application>Microsoft Office PowerPoint</Application>
  <PresentationFormat>Экран (4:3)</PresentationFormat>
  <Paragraphs>119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Atlas</vt:lpstr>
      <vt:lpstr>Публичный отчет  Костромской областной организации профессионального союза работников образования и науки РФ  за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отчетно-выборная конференция Профсоюза работников народного образования и науки</dc:title>
  <dc:creator>Пользователь</dc:creator>
  <cp:lastModifiedBy>Профсоюз</cp:lastModifiedBy>
  <cp:revision>136</cp:revision>
  <dcterms:created xsi:type="dcterms:W3CDTF">2019-11-28T16:10:49Z</dcterms:created>
  <dcterms:modified xsi:type="dcterms:W3CDTF">2023-04-07T08:24:48Z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0x0101007AE3F213A2C54A4CB4400411E46A636A</vt:lpwstr>
  </property>
</Properties>
</file>