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89" r:id="rId3"/>
    <p:sldId id="278" r:id="rId4"/>
    <p:sldId id="279" r:id="rId5"/>
    <p:sldId id="275" r:id="rId6"/>
    <p:sldId id="261" r:id="rId7"/>
    <p:sldId id="262" r:id="rId8"/>
    <p:sldId id="283" r:id="rId9"/>
    <p:sldId id="263" r:id="rId10"/>
    <p:sldId id="264" r:id="rId11"/>
    <p:sldId id="294" r:id="rId12"/>
    <p:sldId id="295" r:id="rId13"/>
    <p:sldId id="268" r:id="rId14"/>
    <p:sldId id="266" r:id="rId15"/>
    <p:sldId id="306" r:id="rId16"/>
    <p:sldId id="270" r:id="rId17"/>
    <p:sldId id="271" r:id="rId18"/>
    <p:sldId id="296" r:id="rId19"/>
    <p:sldId id="297" r:id="rId20"/>
    <p:sldId id="257" r:id="rId21"/>
    <p:sldId id="300" r:id="rId22"/>
    <p:sldId id="287" r:id="rId23"/>
    <p:sldId id="288" r:id="rId24"/>
    <p:sldId id="284" r:id="rId25"/>
    <p:sldId id="292" r:id="rId26"/>
    <p:sldId id="285" r:id="rId27"/>
    <p:sldId id="286" r:id="rId28"/>
    <p:sldId id="301" r:id="rId29"/>
    <p:sldId id="274" r:id="rId30"/>
    <p:sldId id="258" r:id="rId31"/>
    <p:sldId id="303" r:id="rId32"/>
    <p:sldId id="277" r:id="rId33"/>
    <p:sldId id="290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5F5F5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8" autoAdjust="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BA63-F11A-4BE4-A3E2-07D31D9A1A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9660697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A0839-6FED-4CB9-ABE0-65ECDECF7BF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4037005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40DB-29D9-4EB8-BB07-6859F6C5C82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6558843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4716-0536-4368-ADA6-9FC65993B4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45459369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E97A6-CB04-439F-85A2-C45ACE5383F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8221334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2D8D-61A5-432F-B525-29617E053C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76290384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2BD13-8D6C-4A93-B0A7-D6BF48B3A9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033026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18B7A-D208-407F-9B51-7123DF107CF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92910871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5C16E-DC7B-4947-898C-8A63AF164EF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821133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4DAA-62A3-48E5-86E6-98F8836DC3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53658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A862-DA03-4283-A406-66B80EFFC27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969776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1DEA-8C22-45DA-B98C-883E70053E8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881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5B8D-AA24-4FC3-8D79-68256D35B8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393484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423A-0F47-486F-A3B3-C3E7CEC140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746998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A186-2A34-4B2E-A6A6-98C628310D4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970579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2AF5-B9E3-4C45-A5AD-751AF14A93D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0018401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FA8C-63AF-4CFE-9D8F-AAFB0C66914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0056002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3D8C-5C6F-4206-9670-A111EBF1AA6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752441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6539D4B-78F1-4D39-B3F6-4CE57B23987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52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51;&#1077;&#1085;&#1072;\&#1080;&#1085;&#1090;&#1077;&#1088;&#1085;&#1077;&#1090;%20&#1043;&#1059;\&#1082;&#1083;&#1072;&#1089;&#1089;&#1085;&#1099;&#1077;%20&#1095;&#1072;&#1089;&#1099;\&#1044;&#1045;&#1053;&#1068;%20&#1053;&#1040;&#1056;&#1054;&#1044;&#1053;&#1054;&#1043;&#1054;%20&#1045;&#1044;&#1048;&#1053;&#1057;&#1058;&#1042;&#1040;%202009\&#1044;&#1045;&#1053;&#1068;%20&#1053;&#1040;&#1056;&#1054;&#1044;&#1053;&#1054;&#1043;&#1054;%20&#1045;&#1044;&#1048;&#1053;&#1057;&#1058;&#1042;&#1040;%20&#1056;&#1054;&#1057;&#1057;&#1048;&#1048;\&#1043;&#1048;&#1052;&#1053;%20&#1084;&#1077;&#1083;&#1086;&#1076;&#1080;&#1103;.mp3" TargetMode="External"/><Relationship Id="rId6" Type="http://schemas.openxmlformats.org/officeDocument/2006/relationships/image" Target="../media/image5.png"/><Relationship Id="rId5" Type="http://schemas.openxmlformats.org/officeDocument/2006/relationships/hyperlink" Target="&#1043;&#1048;&#1052;&#1053;%20&#1084;&#1077;&#1083;&#1086;&#1076;&#1080;&#1103;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solnet.ee/" TargetMode="Externa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714356"/>
            <a:ext cx="8494713" cy="180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993300"/>
                </a:solidFill>
                <a:latin typeface="Comic Sans MS" pitchFamily="66" charset="0"/>
              </a:rPr>
              <a:t/>
            </a:r>
            <a:br>
              <a:rPr lang="ru-RU" sz="3200" dirty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ru-RU" sz="4400" b="0" dirty="0">
                <a:solidFill>
                  <a:srgbClr val="993300"/>
                </a:solidFill>
                <a:latin typeface="Comic Sans MS" pitchFamily="66" charset="0"/>
              </a:rPr>
              <a:t>4 ноября </a:t>
            </a:r>
            <a:br>
              <a:rPr lang="ru-RU" sz="4400" b="0" dirty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ru-RU" sz="4400" dirty="0">
                <a:solidFill>
                  <a:srgbClr val="993300"/>
                </a:solidFill>
                <a:latin typeface="Comic Sans MS" pitchFamily="66" charset="0"/>
              </a:rPr>
              <a:t>ДЕНЬ НАРОДНОГО ЕДИНСТВА</a:t>
            </a:r>
            <a:r>
              <a:rPr lang="ru-RU" sz="4400" b="0" dirty="0"/>
              <a:t> </a:t>
            </a:r>
            <a:r>
              <a:rPr lang="ru-RU" sz="3200" b="0" dirty="0"/>
              <a:t/>
            </a:r>
            <a:br>
              <a:rPr lang="ru-RU" sz="3200" b="0" dirty="0"/>
            </a:br>
            <a:endParaRPr lang="ru-RU" sz="3200" b="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1889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smtClean="0"/>
              <a:t>Муниципальное общеобразовательное учреждение  основная общеобразовательная школа № 7 г.о. Тольятти</a:t>
            </a:r>
          </a:p>
        </p:txBody>
      </p:sp>
      <p:pic>
        <p:nvPicPr>
          <p:cNvPr id="2053" name="Picture 5" descr="t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53"/>
          <a:stretch>
            <a:fillRect/>
          </a:stretch>
        </p:blipFill>
        <p:spPr bwMode="auto">
          <a:xfrm>
            <a:off x="571472" y="2143116"/>
            <a:ext cx="821537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1979613" y="5949950"/>
            <a:ext cx="500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ru-RU" sz="1600"/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3357563" y="5929313"/>
            <a:ext cx="5429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/>
              <a:t>Учитель – логопед, учитель начальных классов Ксенафонтова Елизавета Витальевна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115888"/>
            <a:ext cx="8918575" cy="1878012"/>
          </a:xfrm>
        </p:spPr>
      </p:pic>
      <p:pic>
        <p:nvPicPr>
          <p:cNvPr id="16392" name="Picture 8" descr="353481453_tonn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7438" y="1143000"/>
            <a:ext cx="4286250" cy="5568950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692275" y="60213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Rectangle 6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115888"/>
            <a:ext cx="8107363" cy="1311275"/>
          </a:xfrm>
        </p:spPr>
      </p:pic>
      <p:pic>
        <p:nvPicPr>
          <p:cNvPr id="89096" name="Picture 8" descr="Zygmunt_III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7438" y="1071563"/>
            <a:ext cx="4143375" cy="5670550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1838325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3" name="Picture 7" descr="5550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65963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5263"/>
            <a:ext cx="8242300" cy="1262062"/>
          </a:xfrm>
        </p:spPr>
      </p:pic>
      <p:pic>
        <p:nvPicPr>
          <p:cNvPr id="27655" name="Picture 7" descr="15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7438" y="1428750"/>
            <a:ext cx="4143375" cy="5375275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1619250" y="594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9213"/>
            <a:ext cx="7559675" cy="1377950"/>
          </a:xfrm>
        </p:spPr>
      </p:pic>
      <p:pic>
        <p:nvPicPr>
          <p:cNvPr id="18440" name="Picture 8" descr="m_218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0" y="1357313"/>
            <a:ext cx="3571875" cy="3571875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355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013325"/>
            <a:ext cx="8229600" cy="13731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/>
              <a:t>Призвал русский народ выступать против захватчиков. </a:t>
            </a:r>
          </a:p>
          <a:p>
            <a:pPr algn="ctr" eaLnBrk="1" hangingPunct="1"/>
            <a:endParaRPr lang="ru-RU" b="1" smtClean="0"/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1116013" y="5661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8" name="Picture 8" descr="m_218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63" y="3857625"/>
            <a:ext cx="2357437" cy="235743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3127" name="Picture 7" descr="1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25" y="285750"/>
            <a:ext cx="2360613" cy="3143250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4581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3857625" y="1571625"/>
            <a:ext cx="4038600" cy="4411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 Дворянин  </a:t>
            </a:r>
            <a:br>
              <a:rPr lang="ru-RU" b="1" smtClean="0"/>
            </a:br>
            <a:r>
              <a:rPr lang="ru-RU" b="1" smtClean="0"/>
              <a:t>Прокопий Петрович Ляпунов</a:t>
            </a:r>
          </a:p>
          <a:p>
            <a:pPr eaLnBrk="1" hangingPunct="1"/>
            <a:endParaRPr lang="ru-RU" b="1" smtClean="0"/>
          </a:p>
          <a:p>
            <a:pPr eaLnBrk="1" hangingPunct="1">
              <a:buFont typeface="Wingdings" pitchFamily="2" charset="2"/>
              <a:buNone/>
            </a:pPr>
            <a:endParaRPr lang="ru-RU" b="1" smtClean="0"/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Патриарх Гермоген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2339975" y="5661025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70008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49213"/>
            <a:ext cx="8235950" cy="1382712"/>
          </a:xfrm>
        </p:spPr>
      </p:pic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1619250" y="6237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62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1285875"/>
            <a:ext cx="3929062" cy="5467350"/>
          </a:xfr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0" name="Picture 12" descr="m_218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313" y="3571875"/>
            <a:ext cx="2128837" cy="212883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4216" name="Picture 8" descr="img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642938"/>
            <a:ext cx="3960813" cy="2508250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653" name="Rectangle 13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214438"/>
            <a:ext cx="4038600" cy="441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Минин и Пожарский. 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 </a:t>
            </a:r>
            <a:r>
              <a:rPr lang="ru-RU" smtClean="0">
                <a:solidFill>
                  <a:srgbClr val="993300"/>
                </a:solidFill>
              </a:rPr>
              <a:t>художник Скотти М.И.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b="1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Патриарх Гермоген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34475" cy="6858000"/>
          </a:xfr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675687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Россия — священная наша держава,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Россия — любимая наша страна.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Могучая воля, великая слава —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Твоё достоянье на все времена!</a:t>
            </a:r>
          </a:p>
          <a:p>
            <a:pPr eaLnBrk="1" hangingPunct="1">
              <a:buFont typeface="Wingdings" pitchFamily="2" charset="2"/>
              <a:buNone/>
            </a:pPr>
            <a:endParaRPr lang="ru-RU" b="1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Славься, Отечество наше свободное,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Братских народов союз вековой,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Предками данная мудрость народная!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Славься, страна! Мы гордимся тобой!...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sz="2600" smtClean="0">
                <a:solidFill>
                  <a:srgbClr val="993300"/>
                </a:solidFill>
              </a:rPr>
              <a:t/>
            </a:r>
            <a:br>
              <a:rPr lang="ru-RU" sz="2600" smtClean="0">
                <a:solidFill>
                  <a:srgbClr val="993300"/>
                </a:solidFill>
              </a:rPr>
            </a:br>
            <a:endParaRPr lang="ru-RU" sz="2600" smtClean="0">
              <a:solidFill>
                <a:srgbClr val="993300"/>
              </a:solidFill>
            </a:endParaRPr>
          </a:p>
        </p:txBody>
      </p:sp>
      <p:pic>
        <p:nvPicPr>
          <p:cNvPr id="67593" name="Picture 9" descr="04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323975" cy="16002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7594" name="ГИМН мелоди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7" name="AutoShape 13" descr="Рисунок1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348038" y="549275"/>
            <a:ext cx="2663825" cy="1150938"/>
          </a:xfrm>
          <a:prstGeom prst="actionButtonBlank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ГИМН 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РОССИИ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solnet-ee-p1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549275"/>
            <a:ext cx="3905250" cy="5726113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9700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3141663"/>
            <a:ext cx="4038600" cy="22145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Памятник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Минину и Пожарскому на Красной площади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2700338" y="60213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3072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143000"/>
            <a:ext cx="4214813" cy="5572125"/>
          </a:xfr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2339975" y="5942013"/>
            <a:ext cx="659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5543" name="Rectangle 7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5563"/>
            <a:ext cx="8120062" cy="1724025"/>
          </a:xfrm>
        </p:spPr>
      </p:pic>
      <p:pic>
        <p:nvPicPr>
          <p:cNvPr id="65545" name="Picture 9" descr="57263_o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357313"/>
            <a:ext cx="7918450" cy="5357812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Rectangle 7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5563"/>
            <a:ext cx="7620000" cy="1938337"/>
          </a:xfrm>
        </p:spPr>
      </p:pic>
      <p:pic>
        <p:nvPicPr>
          <p:cNvPr id="66570" name="Picture 10" descr="Фёдор Никитич Романов (патриарх Филарет)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50" y="1357313"/>
            <a:ext cx="4357688" cy="5314950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1042988" y="11969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1979613" y="621665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1452" name="Rectangle 1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96838"/>
            <a:ext cx="8266113" cy="1446212"/>
          </a:xfrm>
        </p:spPr>
      </p:pic>
      <p:pic>
        <p:nvPicPr>
          <p:cNvPr id="61454" name="Picture 14" descr="Susanindeath (396x274, 45Kb)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628775"/>
            <a:ext cx="6408737" cy="443388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34963"/>
            <a:ext cx="7553325" cy="1444625"/>
          </a:xfrm>
        </p:spPr>
      </p:pic>
      <p:pic>
        <p:nvPicPr>
          <p:cNvPr id="80901" name="Picture 5" descr="Скотти М.И. Иван Сусанин. 1851 г.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25" y="1000125"/>
            <a:ext cx="5786438" cy="5651500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62471" name="Picture 7" descr="c0e752fcb2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1258888" y="5805488"/>
            <a:ext cx="648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4572000" y="4868863"/>
            <a:ext cx="3781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4526" name="Picture 14" descr="Romano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"/>
            <a:ext cx="4214813" cy="662463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6869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993300"/>
                </a:solidFill>
              </a:rPr>
              <a:t>Дореволюционный памятник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Михаилу Романову и Ивану Осиповичу  Сусанину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в Костроме.  </a:t>
            </a:r>
            <a:br>
              <a:rPr lang="ru-RU" b="1" smtClean="0">
                <a:solidFill>
                  <a:srgbClr val="993300"/>
                </a:solidFill>
              </a:rPr>
            </a:br>
            <a:endParaRPr lang="ru-RU" b="1" smtClean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5" name="Rectangle 7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95263"/>
            <a:ext cx="8570913" cy="1262062"/>
          </a:xfrm>
        </p:spPr>
      </p:pic>
      <p:pic>
        <p:nvPicPr>
          <p:cNvPr id="104462" name="Picture 14" descr="kostroma_susanin_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71813" y="1571625"/>
            <a:ext cx="2589212" cy="487838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9213"/>
            <a:ext cx="7761288" cy="1382712"/>
          </a:xfrm>
        </p:spPr>
      </p:pic>
      <p:pic>
        <p:nvPicPr>
          <p:cNvPr id="43015" name="Picture 7" descr="solnet-ee-k1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04888" y="1700213"/>
            <a:ext cx="2954337" cy="4430712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891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И до наших дней эта икона особо почитается русским православным народом.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2268538" y="5876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-323850"/>
            <a:ext cx="7553325" cy="1311275"/>
          </a:xfrm>
        </p:spPr>
      </p:pic>
      <p:pic>
        <p:nvPicPr>
          <p:cNvPr id="4108" name="Picture 12" descr="solnet-ee-s2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84438" y="1125538"/>
            <a:ext cx="4103687" cy="3201987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9940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437063"/>
            <a:ext cx="8229600" cy="2187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993300"/>
                </a:solidFill>
              </a:rPr>
              <a:t>В благодарность за помощь и заступничество князь Дмитрий Пожарский на свои средства построил в 20-х годах XVII века деревянный собор во имя Казанской иконы Божией Матери.</a:t>
            </a: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1763713" y="594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5" descr="04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5525" y="188913"/>
            <a:ext cx="1609725" cy="1944687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98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565400"/>
            <a:ext cx="8229600" cy="3565525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b="1">
                <a:solidFill>
                  <a:srgbClr val="CC0000"/>
                </a:solidFill>
              </a:rPr>
              <a:t>4 ноября</a:t>
            </a:r>
            <a:r>
              <a:rPr lang="ru-RU"/>
              <a:t> – это день </a:t>
            </a:r>
            <a:r>
              <a:rPr lang="ru-RU" b="1">
                <a:solidFill>
                  <a:srgbClr val="CC0000"/>
                </a:solidFill>
              </a:rPr>
              <a:t>единства всех российских народов</a:t>
            </a:r>
            <a:r>
              <a:rPr lang="ru-RU"/>
              <a:t>;</a:t>
            </a:r>
            <a:endParaRPr lang="ru-RU" b="1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b="1">
                <a:solidFill>
                  <a:srgbClr val="CC0000"/>
                </a:solidFill>
              </a:rPr>
              <a:t>4 ноября</a:t>
            </a:r>
            <a:r>
              <a:rPr lang="ru-RU"/>
              <a:t> – это день </a:t>
            </a:r>
            <a:r>
              <a:rPr lang="ru-RU" b="1">
                <a:solidFill>
                  <a:srgbClr val="CC0000"/>
                </a:solidFill>
              </a:rPr>
              <a:t>спасения России</a:t>
            </a:r>
            <a:r>
              <a:rPr lang="ru-RU"/>
              <a:t> от самой большой опасности, которая когда-либо ей грозила;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b="1">
                <a:solidFill>
                  <a:srgbClr val="CC0000"/>
                </a:solidFill>
              </a:rPr>
              <a:t>4 ноября</a:t>
            </a:r>
            <a:r>
              <a:rPr lang="ru-RU"/>
              <a:t> – это </a:t>
            </a:r>
            <a:r>
              <a:rPr lang="ru-RU" b="1">
                <a:solidFill>
                  <a:srgbClr val="CC0000"/>
                </a:solidFill>
              </a:rPr>
              <a:t>возрожденный праздник</a:t>
            </a:r>
            <a:r>
              <a:rPr lang="ru-RU"/>
              <a:t> со своей историей;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b="1">
                <a:solidFill>
                  <a:srgbClr val="CC0000"/>
                </a:solidFill>
              </a:rPr>
              <a:t>4 ноября</a:t>
            </a:r>
            <a:r>
              <a:rPr lang="ru-RU"/>
              <a:t> – это день </a:t>
            </a:r>
            <a:r>
              <a:rPr lang="ru-RU" b="1">
                <a:solidFill>
                  <a:srgbClr val="CC0000"/>
                </a:solidFill>
              </a:rPr>
              <a:t>реальных дел</a:t>
            </a:r>
            <a:r>
              <a:rPr lang="ru-RU"/>
              <a:t>, а не сомнительных маршей.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25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425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ChangeArrowheads="1"/>
          </p:cNvSpPr>
          <p:nvPr/>
        </p:nvSpPr>
        <p:spPr bwMode="auto">
          <a:xfrm>
            <a:off x="2124075" y="6165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1" name="Picture 13" descr="478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68413"/>
            <a:ext cx="4392612" cy="4338637"/>
          </a:xfrm>
          <a:ln w="76200" cmpd="tri">
            <a:solidFill>
              <a:srgbClr val="5F5F5F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3744" name="AutoShape 16" descr="Рисунок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3068638"/>
            <a:ext cx="2808287" cy="1008062"/>
          </a:xfrm>
          <a:prstGeom prst="actionButtonBlank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</a:rPr>
              <a:t>ВИКТОРИНА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5888"/>
            <a:ext cx="7559675" cy="1311275"/>
          </a:xfrm>
        </p:spPr>
      </p:pic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3600" b="1">
                <a:solidFill>
                  <a:srgbClr val="993300"/>
                </a:solidFill>
              </a:rPr>
              <a:t>1. Как называлось государство, которое вмешивалось в дела России в Смутное время? </a:t>
            </a:r>
            <a:r>
              <a:rPr lang="ru-RU" sz="3600">
                <a:solidFill>
                  <a:srgbClr val="993300"/>
                </a:solidFill>
              </a:rPr>
              <a:t/>
            </a:r>
            <a:br>
              <a:rPr lang="ru-RU" sz="3600">
                <a:solidFill>
                  <a:srgbClr val="993300"/>
                </a:solidFill>
              </a:rPr>
            </a:br>
            <a:endParaRPr lang="ru-RU" sz="3600">
              <a:solidFill>
                <a:srgbClr val="993300"/>
              </a:solidFill>
            </a:endParaRPr>
          </a:p>
        </p:txBody>
      </p:sp>
      <p:pic>
        <p:nvPicPr>
          <p:cNvPr id="143365" name="Picture 5" descr="555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357188"/>
            <a:ext cx="7786687" cy="6100762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3813"/>
            <a:ext cx="7723188" cy="1403350"/>
          </a:xfrm>
        </p:spPr>
      </p:pic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993300"/>
                </a:solidFill>
              </a:rPr>
              <a:t>2. Кто возглавил первое ополчение 1611 года?</a:t>
            </a:r>
            <a:r>
              <a:rPr lang="ru-RU" sz="3600" smtClean="0">
                <a:solidFill>
                  <a:srgbClr val="993300"/>
                </a:solidFill>
              </a:rPr>
              <a:t/>
            </a:r>
            <a:br>
              <a:rPr lang="ru-RU" sz="3600" smtClean="0">
                <a:solidFill>
                  <a:srgbClr val="993300"/>
                </a:solidFill>
              </a:rPr>
            </a:br>
            <a:endParaRPr lang="ru-RU" sz="3600" smtClean="0">
              <a:solidFill>
                <a:srgbClr val="993300"/>
              </a:solidFill>
            </a:endParaRPr>
          </a:p>
        </p:txBody>
      </p:sp>
      <p:pic>
        <p:nvPicPr>
          <p:cNvPr id="144389" name="Picture 5" descr="1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1844675"/>
            <a:ext cx="3111500" cy="414178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  <p:bldP spid="144387" grpI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44500"/>
            <a:ext cx="7673975" cy="1549400"/>
          </a:xfrm>
        </p:spPr>
      </p:pic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3600" b="1">
                <a:solidFill>
                  <a:srgbClr val="993300"/>
                </a:solidFill>
              </a:rPr>
              <a:t>3. Какое историческое событие произошло 4 ноября (22 октября по старому стилю) 1612 года?</a:t>
            </a:r>
            <a:br>
              <a:rPr lang="ru-RU" sz="3600" b="1">
                <a:solidFill>
                  <a:srgbClr val="993300"/>
                </a:solidFill>
              </a:rPr>
            </a:br>
            <a:endParaRPr lang="ru-RU" sz="3600" b="1">
              <a:solidFill>
                <a:srgbClr val="993300"/>
              </a:solidFill>
            </a:endParaRPr>
          </a:p>
        </p:txBody>
      </p:sp>
      <p:pic>
        <p:nvPicPr>
          <p:cNvPr id="145413" name="Picture 5" descr="32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642938"/>
            <a:ext cx="7548563" cy="5286375"/>
          </a:xfrm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  <p:bldP spid="145411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3813"/>
            <a:ext cx="7559675" cy="1403350"/>
          </a:xfrm>
        </p:spPr>
      </p:pic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229600" cy="2128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993300"/>
                </a:solidFill>
              </a:rPr>
              <a:t>4. Как звали национального героя того времени? </a:t>
            </a:r>
            <a:br>
              <a:rPr lang="ru-RU" sz="3600" b="1" smtClean="0">
                <a:solidFill>
                  <a:srgbClr val="993300"/>
                </a:solidFill>
              </a:rPr>
            </a:br>
            <a:endParaRPr lang="ru-RU" sz="3600" b="1" smtClean="0">
              <a:solidFill>
                <a:srgbClr val="993300"/>
              </a:solidFill>
            </a:endParaRPr>
          </a:p>
        </p:txBody>
      </p:sp>
      <p:pic>
        <p:nvPicPr>
          <p:cNvPr id="146437" name="Picture 5" descr="Скотти М.И. Иван Сусанин. 1851 г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3" y="1844675"/>
            <a:ext cx="4475162" cy="437038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146435" grpI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993300"/>
                </a:solidFill>
              </a:rPr>
              <a:t>5. Кто стал царём Российского государства после Ивана Грозного?</a:t>
            </a:r>
          </a:p>
        </p:txBody>
      </p:sp>
      <p:pic>
        <p:nvPicPr>
          <p:cNvPr id="147460" name="Picture 4" descr="Godoun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557338"/>
            <a:ext cx="3421063" cy="48133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  <p:bldP spid="147459" grpI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b="1" smtClean="0">
                <a:solidFill>
                  <a:srgbClr val="993300"/>
                </a:solidFill>
              </a:rPr>
              <a:t>6. Кого из претендентов на Московский трон называли "тушинским вором"?</a:t>
            </a:r>
            <a:r>
              <a:rPr lang="ru-RU" sz="4000" smtClean="0">
                <a:solidFill>
                  <a:srgbClr val="993300"/>
                </a:solidFill>
              </a:rPr>
              <a:t/>
            </a:r>
            <a:br>
              <a:rPr lang="ru-RU" sz="4000" smtClean="0">
                <a:solidFill>
                  <a:srgbClr val="993300"/>
                </a:solidFill>
              </a:rPr>
            </a:br>
            <a:endParaRPr lang="ru-RU" sz="4000" smtClean="0">
              <a:solidFill>
                <a:srgbClr val="993300"/>
              </a:solidFill>
            </a:endParaRPr>
          </a:p>
        </p:txBody>
      </p:sp>
      <p:pic>
        <p:nvPicPr>
          <p:cNvPr id="148484" name="Picture 4" descr="353481453_ton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214438"/>
            <a:ext cx="4016375" cy="5218112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  <p:bldP spid="14848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1258888" y="5516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84213" y="333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5563"/>
            <a:ext cx="7620000" cy="1724025"/>
          </a:xfrm>
        </p:spPr>
      </p:pic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7. </a:t>
            </a:r>
            <a:r>
              <a:rPr lang="ru-RU" sz="3600" b="1" smtClean="0">
                <a:solidFill>
                  <a:srgbClr val="993300"/>
                </a:solidFill>
              </a:rPr>
              <a:t>В благодарность за помощь и заступничество князь Пожарский на свои средства построил в 20-х годах XVII века деревянный собор во имя Казанской иконы Божией Матери. О каком Храме идёт речь?</a:t>
            </a:r>
            <a:r>
              <a:rPr lang="ru-RU" sz="3600" smtClean="0">
                <a:solidFill>
                  <a:srgbClr val="993300"/>
                </a:solidFill>
              </a:rPr>
              <a:t/>
            </a:r>
            <a:br>
              <a:rPr lang="ru-RU" sz="3600" smtClean="0">
                <a:solidFill>
                  <a:srgbClr val="993300"/>
                </a:solidFill>
              </a:rPr>
            </a:br>
            <a:endParaRPr lang="ru-RU" sz="3600" smtClean="0">
              <a:solidFill>
                <a:srgbClr val="993300"/>
              </a:solidFill>
            </a:endParaRPr>
          </a:p>
        </p:txBody>
      </p:sp>
      <p:pic>
        <p:nvPicPr>
          <p:cNvPr id="149508" name="Picture 4" descr="solnet-ee-s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060575"/>
            <a:ext cx="5040313" cy="3932238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  <p:bldP spid="149507" grpI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96838"/>
            <a:ext cx="8242300" cy="1446212"/>
          </a:xfrm>
        </p:spPr>
      </p:pic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993300"/>
                </a:solidFill>
              </a:rPr>
              <a:t>8. С каким событием связано окончание Смутного времени на Руси?</a:t>
            </a:r>
            <a:br>
              <a:rPr lang="ru-RU" sz="3600" b="1" smtClean="0">
                <a:solidFill>
                  <a:srgbClr val="993300"/>
                </a:solidFill>
              </a:rPr>
            </a:br>
            <a:endParaRPr lang="ru-RU" sz="3600" b="1" smtClean="0">
              <a:solidFill>
                <a:srgbClr val="993300"/>
              </a:solidFill>
            </a:endParaRPr>
          </a:p>
        </p:txBody>
      </p:sp>
      <p:pic>
        <p:nvPicPr>
          <p:cNvPr id="150532" name="Picture 4" descr="57263_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989013"/>
            <a:ext cx="7096125" cy="4802187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  <p:bldP spid="150531" grpI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090613"/>
            <a:ext cx="9064625" cy="3567112"/>
          </a:xfrm>
        </p:spPr>
      </p:pic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060575"/>
            <a:ext cx="8229600" cy="3889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9. </a:t>
            </a:r>
            <a:r>
              <a:rPr lang="ru-RU" sz="3600" b="1" smtClean="0">
                <a:solidFill>
                  <a:srgbClr val="993300"/>
                </a:solidFill>
              </a:rPr>
              <a:t>В каком году впервые было установлено Празднование в честь Казанской иконы Пресвятой Богородицы 4 ноября?</a:t>
            </a:r>
            <a:br>
              <a:rPr lang="ru-RU" sz="3600" b="1" smtClean="0">
                <a:solidFill>
                  <a:srgbClr val="993300"/>
                </a:solidFill>
              </a:rPr>
            </a:br>
            <a:endParaRPr lang="ru-RU" sz="3600" b="1" smtClean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  <p:bldP spid="151555" grpI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96838"/>
            <a:ext cx="8242300" cy="1330325"/>
          </a:xfrm>
        </p:spPr>
      </p:pic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10. Как называется государственный праздник, который мы отмечаем 4 ноября?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152580" name="Picture 4" descr="478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557338"/>
            <a:ext cx="4392613" cy="4338637"/>
          </a:xfrm>
          <a:prstGeom prst="rect">
            <a:avLst/>
          </a:prstGeom>
          <a:noFill/>
          <a:ln w="76200" cmpd="tri">
            <a:solidFill>
              <a:srgbClr val="5F5F5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 useBgFill="1">
        <p:nvSpPr>
          <p:cNvPr id="5325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29688" y="6572250"/>
            <a:ext cx="214312" cy="285750"/>
          </a:xfrm>
          <a:prstGeom prst="actionButtonReturn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  <p:bldP spid="152579" grpI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714356"/>
            <a:ext cx="8494713" cy="180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993300"/>
                </a:solidFill>
                <a:latin typeface="Comic Sans MS" pitchFamily="66" charset="0"/>
              </a:rPr>
              <a:t/>
            </a:r>
            <a:br>
              <a:rPr lang="ru-RU" sz="3200" dirty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ru-RU" sz="4400" b="0" dirty="0">
                <a:solidFill>
                  <a:srgbClr val="993300"/>
                </a:solidFill>
                <a:latin typeface="Comic Sans MS" pitchFamily="66" charset="0"/>
              </a:rPr>
              <a:t>4 ноября </a:t>
            </a:r>
            <a:br>
              <a:rPr lang="ru-RU" sz="4400" b="0" dirty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ru-RU" sz="4400" dirty="0">
                <a:solidFill>
                  <a:srgbClr val="993300"/>
                </a:solidFill>
                <a:latin typeface="Comic Sans MS" pitchFamily="66" charset="0"/>
              </a:rPr>
              <a:t>ДЕНЬ НАРОДНОГО ЕДИНСТВА</a:t>
            </a:r>
            <a:r>
              <a:rPr lang="ru-RU" sz="4400" b="0" dirty="0"/>
              <a:t> </a:t>
            </a:r>
            <a:r>
              <a:rPr lang="ru-RU" sz="3200" b="0" dirty="0"/>
              <a:t/>
            </a:r>
            <a:br>
              <a:rPr lang="ru-RU" sz="3200" b="0" dirty="0"/>
            </a:br>
            <a:endParaRPr lang="ru-RU" sz="3200" b="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1889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smtClean="0"/>
              <a:t>Муниципальное общеобразовательное учреждение  основная общеобразовательная школа № 7 г.о. Тольятти</a:t>
            </a:r>
          </a:p>
        </p:txBody>
      </p:sp>
      <p:pic>
        <p:nvPicPr>
          <p:cNvPr id="2053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97"/>
          <a:stretch>
            <a:fillRect/>
          </a:stretch>
        </p:blipFill>
        <p:spPr bwMode="auto">
          <a:xfrm>
            <a:off x="539750" y="2133600"/>
            <a:ext cx="825976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10"/>
          <p:cNvSpPr>
            <a:spLocks noChangeArrowheads="1"/>
          </p:cNvSpPr>
          <p:nvPr/>
        </p:nvSpPr>
        <p:spPr bwMode="auto">
          <a:xfrm>
            <a:off x="1979613" y="5949950"/>
            <a:ext cx="500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ru-RU" sz="1600"/>
          </a:p>
        </p:txBody>
      </p:sp>
      <p:sp>
        <p:nvSpPr>
          <p:cNvPr id="54278" name="Прямоугольник 6"/>
          <p:cNvSpPr>
            <a:spLocks noChangeArrowheads="1"/>
          </p:cNvSpPr>
          <p:nvPr/>
        </p:nvSpPr>
        <p:spPr bwMode="auto">
          <a:xfrm>
            <a:off x="3357563" y="5929313"/>
            <a:ext cx="5429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/>
              <a:t>Учитель – логопед, учитель начальных классов Ксенафонтова Елизавета Витальевна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74" name="Picture 18" descr="edinstv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2875"/>
            <a:ext cx="9144000" cy="6715125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079" name="AutoShape 23" descr="Рисунок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0313" y="5286375"/>
            <a:ext cx="3313112" cy="1439863"/>
          </a:xfrm>
          <a:prstGeom prst="actionButtonBlank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</a:rPr>
              <a:t>ИСТОРИЯ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ПРАЗДНИКА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195263"/>
            <a:ext cx="8699500" cy="1236662"/>
          </a:xfrm>
        </p:spPr>
      </p:pic>
      <p:pic>
        <p:nvPicPr>
          <p:cNvPr id="15363" name="Picture 7" descr="1006271-PH0527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8875" y="1557338"/>
            <a:ext cx="3792538" cy="5195887"/>
          </a:xfrm>
          <a:noFill/>
          <a:ln w="76200" cmpd="tri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Godounov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071563"/>
            <a:ext cx="4000500" cy="5629275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266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79375"/>
            <a:ext cx="8242300" cy="1262063"/>
          </a:xfrm>
        </p:spPr>
      </p:pic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2051050" y="5876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afa7f049dc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800"/>
            <a:ext cx="8572500" cy="68072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763713" y="594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3" y="-6350"/>
            <a:ext cx="8242300" cy="1158875"/>
          </a:xfrm>
        </p:spPr>
      </p:pic>
      <p:pic>
        <p:nvPicPr>
          <p:cNvPr id="18435" name="Picture 8" descr="Pseudo-Dmitriu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3063" y="857250"/>
            <a:ext cx="5786437" cy="5786438"/>
          </a:xfrm>
          <a:noFill/>
        </p:spPr>
      </p:pic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755650" y="5876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7">
      <a:dk1>
        <a:sysClr val="windowText" lastClr="000000"/>
      </a:dk1>
      <a:lt1>
        <a:sysClr val="window" lastClr="FFFFFF"/>
      </a:lt1>
      <a:dk2>
        <a:srgbClr val="5FAAC3"/>
      </a:dk2>
      <a:lt2>
        <a:srgbClr val="92D05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AE3F213A2C54A4CB4400411E46A636A" ma:contentTypeVersion="49" ma:contentTypeDescription="Создание документа." ma:contentTypeScope="" ma:versionID="cef34c7af9a156a4bec4635812f9f64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AWJJH2MPE6E2-583845328-1466</_dlc_DocId>
    <_dlc_DocIdUrl xmlns="4a252ca3-5a62-4c1c-90a6-29f4710e47f8">
      <Url>https://xn--44-6kcadhwnl3cfdx.xn--p1ai/Sharya/School3/1/_layouts/15/DocIdRedir.aspx?ID=AWJJH2MPE6E2-583845328-1466</Url>
      <Description>AWJJH2MPE6E2-583845328-1466</Description>
    </_dlc_DocIdUrl>
  </documentManagement>
</p:properties>
</file>

<file path=customXml/itemProps1.xml><?xml version="1.0" encoding="utf-8"?>
<ds:datastoreItem xmlns:ds="http://schemas.openxmlformats.org/officeDocument/2006/customXml" ds:itemID="{9C3377B8-2E61-486A-BDDF-698019A0BDA0}"/>
</file>

<file path=customXml/itemProps2.xml><?xml version="1.0" encoding="utf-8"?>
<ds:datastoreItem xmlns:ds="http://schemas.openxmlformats.org/officeDocument/2006/customXml" ds:itemID="{8FAA9484-C1C2-4A0F-921A-E7683AE74D35}"/>
</file>

<file path=customXml/itemProps3.xml><?xml version="1.0" encoding="utf-8"?>
<ds:datastoreItem xmlns:ds="http://schemas.openxmlformats.org/officeDocument/2006/customXml" ds:itemID="{99B57D0C-C73D-45E8-99BA-E4E54C11AE67}"/>
</file>

<file path=customXml/itemProps4.xml><?xml version="1.0" encoding="utf-8"?>
<ds:datastoreItem xmlns:ds="http://schemas.openxmlformats.org/officeDocument/2006/customXml" ds:itemID="{8828FBA4-1862-4F8E-B9B5-C8AA891171C8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815</TotalTime>
  <Words>312</Words>
  <Application>Microsoft Office PowerPoint</Application>
  <PresentationFormat>Экран (4:3)</PresentationFormat>
  <Paragraphs>47</Paragraphs>
  <Slides>44</Slides>
  <Notes>0</Notes>
  <HiddenSlides>10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 4 ноября  ДЕНЬ НАРОДНОГО ЕДИНСТВА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4 ноября  ДЕНЬ НАРОДНОГО ЕДИНСТВА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Елена</dc:creator>
  <cp:lastModifiedBy>Игоревич</cp:lastModifiedBy>
  <cp:revision>143</cp:revision>
  <dcterms:created xsi:type="dcterms:W3CDTF">2009-10-24T12:01:32Z</dcterms:created>
  <dcterms:modified xsi:type="dcterms:W3CDTF">2015-10-09T17:36:11Z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0x0101007AE3F213A2C54A4CB4400411E46A636A</vt:lpwstr>
  </property>
  <property fmtid="{D5CDD505-2E9C-101B-9397-08002B2CF9AE}" pid="3" name="_dlc_DocIdItemGuid">
    <vt:lpwstr>eda9603b-64e5-469a-8f25-7fa447ad9c59</vt:lpwstr>
  </property>
</Properties>
</file>