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notesMasterIdLst>
    <p:notesMasterId r:id="rId24"/>
  </p:notesMasterIdLst>
  <p:handoutMasterIdLst>
    <p:handoutMasterId r:id="rId25"/>
  </p:handoutMasterIdLst>
  <p:sldIdLst>
    <p:sldId id="257" r:id="rId2"/>
    <p:sldId id="258" r:id="rId3"/>
    <p:sldId id="272" r:id="rId4"/>
    <p:sldId id="322" r:id="rId5"/>
    <p:sldId id="308" r:id="rId6"/>
    <p:sldId id="268" r:id="rId7"/>
    <p:sldId id="349" r:id="rId8"/>
    <p:sldId id="304" r:id="rId9"/>
    <p:sldId id="311" r:id="rId10"/>
    <p:sldId id="269" r:id="rId11"/>
    <p:sldId id="270" r:id="rId12"/>
    <p:sldId id="271" r:id="rId13"/>
    <p:sldId id="321" r:id="rId14"/>
    <p:sldId id="350" r:id="rId15"/>
    <p:sldId id="345" r:id="rId16"/>
    <p:sldId id="346" r:id="rId17"/>
    <p:sldId id="338" r:id="rId18"/>
    <p:sldId id="342" r:id="rId19"/>
    <p:sldId id="343" r:id="rId20"/>
    <p:sldId id="344" r:id="rId21"/>
    <p:sldId id="275" r:id="rId22"/>
    <p:sldId id="267" r:id="rId23"/>
  </p:sldIdLst>
  <p:sldSz cx="9144000" cy="6858000" type="screen4x3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/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3712"/>
          </a:xfrm>
          <a:prstGeom prst="rect">
            <a:avLst/>
          </a:prstGeom>
        </p:spPr>
        <p:txBody>
          <a:bodyPr vert="horz" lIns="92702" tIns="46351" rIns="92702" bIns="4635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1"/>
            <a:ext cx="2945659" cy="493712"/>
          </a:xfrm>
          <a:prstGeom prst="rect">
            <a:avLst/>
          </a:prstGeom>
        </p:spPr>
        <p:txBody>
          <a:bodyPr vert="horz" lIns="92702" tIns="46351" rIns="92702" bIns="46351" rtlCol="0"/>
          <a:lstStyle>
            <a:lvl1pPr algn="r">
              <a:defRPr sz="1200"/>
            </a:lvl1pPr>
          </a:lstStyle>
          <a:p>
            <a:fld id="{1DFE6ACC-7EBA-4B75-9E11-3E98E3E29096}" type="datetimeFigureOut">
              <a:rPr lang="ru-RU" smtClean="0"/>
              <a:pPr/>
              <a:t>20.11.2015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3712"/>
          </a:xfrm>
          <a:prstGeom prst="rect">
            <a:avLst/>
          </a:prstGeom>
        </p:spPr>
        <p:txBody>
          <a:bodyPr vert="horz" lIns="92702" tIns="46351" rIns="92702" bIns="4635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3712"/>
          </a:xfrm>
          <a:prstGeom prst="rect">
            <a:avLst/>
          </a:prstGeom>
        </p:spPr>
        <p:txBody>
          <a:bodyPr vert="horz" lIns="92702" tIns="46351" rIns="92702" bIns="46351" rtlCol="0" anchor="b"/>
          <a:lstStyle>
            <a:lvl1pPr algn="r">
              <a:defRPr sz="1200"/>
            </a:lvl1pPr>
          </a:lstStyle>
          <a:p>
            <a:fld id="{DFBBFE05-F47E-420D-BF91-331B1B8D05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30679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3712"/>
          </a:xfrm>
          <a:prstGeom prst="rect">
            <a:avLst/>
          </a:prstGeom>
        </p:spPr>
        <p:txBody>
          <a:bodyPr vert="horz" lIns="92702" tIns="46351" rIns="92702" bIns="4635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59" cy="493712"/>
          </a:xfrm>
          <a:prstGeom prst="rect">
            <a:avLst/>
          </a:prstGeom>
        </p:spPr>
        <p:txBody>
          <a:bodyPr vert="horz" lIns="92702" tIns="46351" rIns="92702" bIns="46351" rtlCol="0"/>
          <a:lstStyle>
            <a:lvl1pPr algn="r">
              <a:defRPr sz="1200"/>
            </a:lvl1pPr>
          </a:lstStyle>
          <a:p>
            <a:fld id="{EBC0A66A-DAC3-45BD-89DE-0E18C697F2D9}" type="datetimeFigureOut">
              <a:rPr lang="ru-RU" smtClean="0"/>
              <a:pPr/>
              <a:t>20.11.2015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41363"/>
            <a:ext cx="493712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702" tIns="46351" rIns="92702" bIns="4635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70"/>
            <a:ext cx="5438140" cy="4443412"/>
          </a:xfrm>
          <a:prstGeom prst="rect">
            <a:avLst/>
          </a:prstGeom>
        </p:spPr>
        <p:txBody>
          <a:bodyPr vert="horz" lIns="92702" tIns="46351" rIns="92702" bIns="46351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2"/>
          </a:xfrm>
          <a:prstGeom prst="rect">
            <a:avLst/>
          </a:prstGeom>
        </p:spPr>
        <p:txBody>
          <a:bodyPr vert="horz" lIns="92702" tIns="46351" rIns="92702" bIns="4635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2"/>
          </a:xfrm>
          <a:prstGeom prst="rect">
            <a:avLst/>
          </a:prstGeom>
        </p:spPr>
        <p:txBody>
          <a:bodyPr vert="horz" lIns="92702" tIns="46351" rIns="92702" bIns="46351" rtlCol="0" anchor="b"/>
          <a:lstStyle>
            <a:lvl1pPr algn="r">
              <a:defRPr sz="1200"/>
            </a:lvl1pPr>
          </a:lstStyle>
          <a:p>
            <a:fld id="{D0460CAB-18C6-4E45-A978-FDF616CAB0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211421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17575" y="746125"/>
            <a:ext cx="4962525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5939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60610A5B-78C8-4F91-BC82-F4B1F3E5F0B9}" type="slidenum">
              <a:rPr lang="ru-RU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10580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15CC57-758F-47CB-97D6-53E63E4C944B}" type="slidenum">
              <a:rPr lang="en-US" smtClean="0">
                <a:latin typeface="Arial" charset="0"/>
                <a:cs typeface="Arial" charset="0"/>
              </a:rPr>
              <a:pPr/>
              <a:t>15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kumimoji="0" lang="en-GB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3ABBBF0-47EC-4DEC-AB1C-87ED7B4C3813}" type="slidenum">
              <a:rPr lang="en-US" smtClean="0">
                <a:latin typeface="Arial" charset="0"/>
                <a:cs typeface="Arial" charset="0"/>
              </a:rPr>
              <a:pPr/>
              <a:t>16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kumimoji="0" lang="en-GB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918EC4D-0836-42C1-898B-48D61C9E3767}" type="slidenum">
              <a:rPr lang="en-US" smtClean="0">
                <a:latin typeface="Arial" charset="0"/>
                <a:cs typeface="Arial" charset="0"/>
              </a:rPr>
              <a:pPr/>
              <a:t>17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kumimoji="0" lang="en-GB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944529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155A4AB-ACAC-46E5-B81A-AF365F6FF249}" type="slidenum">
              <a:rPr lang="ru-RU" smtClean="0"/>
              <a:pPr/>
              <a:t>4</a:t>
            </a:fld>
            <a:endParaRPr lang="ru-RU" smtClean="0"/>
          </a:p>
        </p:txBody>
      </p:sp>
      <p:sp>
        <p:nvSpPr>
          <p:cNvPr id="163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31863" y="741363"/>
            <a:ext cx="4935537" cy="370205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9451" y="4689993"/>
            <a:ext cx="5440364" cy="4445228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30275" y="741363"/>
            <a:ext cx="4937125" cy="37020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5939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60610A5B-78C8-4F91-BC82-F4B1F3E5F0B9}" type="slidenum">
              <a:rPr lang="ru-RU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40681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3EB85C-B3D7-4606-83CF-7CC3FD9808FE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13964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30275" y="742950"/>
            <a:ext cx="4937125" cy="37020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939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60610A5B-78C8-4F91-BC82-F4B1F3E5F0B9}" type="slidenum">
              <a:rPr lang="ru-RU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30275" y="741363"/>
            <a:ext cx="4937125" cy="37020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5939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60610A5B-78C8-4F91-BC82-F4B1F3E5F0B9}" type="slidenum">
              <a:rPr lang="ru-RU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49935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30275" y="741363"/>
            <a:ext cx="4937125" cy="37020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5939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60610A5B-78C8-4F91-BC82-F4B1F3E5F0B9}" type="slidenum">
              <a:rPr lang="ru-RU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26040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3FA25FE-4800-436C-A107-5F004D7E81F0}" type="slidenum">
              <a:rPr lang="ru-RU" smtClean="0"/>
              <a:pPr/>
              <a:t>13</a:t>
            </a:fld>
            <a:endParaRPr lang="ru-RU" smtClean="0"/>
          </a:p>
        </p:txBody>
      </p:sp>
      <p:sp>
        <p:nvSpPr>
          <p:cNvPr id="15363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31863" y="741363"/>
            <a:ext cx="4935537" cy="370205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9451" y="4689993"/>
            <a:ext cx="5440364" cy="4445228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1E028B-145E-4C49-9229-8977819D8684}" type="slidenum">
              <a:rPr lang="en-US" smtClean="0">
                <a:solidFill>
                  <a:prstClr val="black"/>
                </a:solidFill>
                <a:latin typeface="Arial" charset="0"/>
                <a:cs typeface="Arial" charset="0"/>
              </a:rPr>
              <a:pPr/>
              <a:t>14</a:t>
            </a:fld>
            <a:endParaRPr lang="en-US" smtClean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kumimoji="0"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ED0E83-7C0C-499E-865E-653CFA46CDEF}" type="datetimeFigureOut">
              <a:rPr lang="ru-RU" smtClean="0"/>
              <a:pPr/>
              <a:t>20.11.2015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F6A752-A102-4ADB-A6C1-485C1A5034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ED0E83-7C0C-499E-865E-653CFA46CDEF}" type="datetimeFigureOut">
              <a:rPr lang="ru-RU" smtClean="0"/>
              <a:pPr/>
              <a:t>20.11.2015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F6A752-A102-4ADB-A6C1-485C1A5034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ED0E83-7C0C-499E-865E-653CFA46CDEF}" type="datetimeFigureOut">
              <a:rPr lang="ru-RU" smtClean="0"/>
              <a:pPr/>
              <a:t>20.11.2015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F6A752-A102-4ADB-A6C1-485C1A5034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3700463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F4A12C-E062-4336-8CE3-40DAD05684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ED0E83-7C0C-499E-865E-653CFA46CDEF}" type="datetimeFigureOut">
              <a:rPr lang="ru-RU" smtClean="0"/>
              <a:pPr/>
              <a:t>20.11.2015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F6A752-A102-4ADB-A6C1-485C1A5034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ED0E83-7C0C-499E-865E-653CFA46CDEF}" type="datetimeFigureOut">
              <a:rPr lang="ru-RU" smtClean="0"/>
              <a:pPr/>
              <a:t>20.11.2015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F6A752-A102-4ADB-A6C1-485C1A5034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ED0E83-7C0C-499E-865E-653CFA46CDEF}" type="datetimeFigureOut">
              <a:rPr lang="ru-RU" smtClean="0"/>
              <a:pPr/>
              <a:t>20.11.2015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F6A752-A102-4ADB-A6C1-485C1A5034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ED0E83-7C0C-499E-865E-653CFA46CDEF}" type="datetimeFigureOut">
              <a:rPr lang="ru-RU" smtClean="0"/>
              <a:pPr/>
              <a:t>20.11.2015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F6A752-A102-4ADB-A6C1-485C1A5034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ED0E83-7C0C-499E-865E-653CFA46CDEF}" type="datetimeFigureOut">
              <a:rPr lang="ru-RU" smtClean="0"/>
              <a:pPr/>
              <a:t>20.11.2015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F6A752-A102-4ADB-A6C1-485C1A5034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ED0E83-7C0C-499E-865E-653CFA46CDEF}" type="datetimeFigureOut">
              <a:rPr lang="ru-RU" smtClean="0"/>
              <a:pPr/>
              <a:t>20.11.2015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F6A752-A102-4ADB-A6C1-485C1A5034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ED0E83-7C0C-499E-865E-653CFA46CDEF}" type="datetimeFigureOut">
              <a:rPr lang="ru-RU" smtClean="0"/>
              <a:pPr/>
              <a:t>20.11.2015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F6A752-A102-4ADB-A6C1-485C1A5034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ED0E83-7C0C-499E-865E-653CFA46CDEF}" type="datetimeFigureOut">
              <a:rPr lang="ru-RU" smtClean="0"/>
              <a:pPr/>
              <a:t>20.11.2015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CF6A752-A102-4ADB-A6C1-485C1A5034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90ED0E83-7C0C-499E-865E-653CFA46CDEF}" type="datetimeFigureOut">
              <a:rPr lang="ru-RU" smtClean="0"/>
              <a:pPr/>
              <a:t>20.11.2015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CF6A752-A102-4ADB-A6C1-485C1A50343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video" Target="file:///\\OBMEN-NEW\Public\&#1054;&#1090;&#1076;&#1077;&#1083;%20&#1054;&#1050;&#1054;\&#1089;&#1086;&#1074;&#1077;&#1097;&#1072;&#1085;&#1080;&#1103;\&#1087;&#1086;%20&#1088;&#1086;&#1076;&#1080;&#1090;.&#1089;&#1086;&#1073;&#1088;&#1072;&#1085;&#1080;&#1103;&#1084;\ege-kostroma.wmv" TargetMode="External"/><Relationship Id="rId5" Type="http://schemas.openxmlformats.org/officeDocument/2006/relationships/image" Target="../media/image7.png"/><Relationship Id="rId4" Type="http://schemas.openxmlformats.org/officeDocument/2006/relationships/hyperlink" Target="http://www.ege-kostroma.ru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e.edu.ru/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e.edu.ru/" TargetMode="External"/><Relationship Id="rId2" Type="http://schemas.openxmlformats.org/officeDocument/2006/relationships/hyperlink" Target="http://www.fipi.ru/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6.jpeg"/><Relationship Id="rId7" Type="http://schemas.openxmlformats.org/officeDocument/2006/relationships/image" Target="../media/image19.jpeg"/><Relationship Id="rId2" Type="http://schemas.openxmlformats.org/officeDocument/2006/relationships/hyperlink" Target="http://reshuege.ru/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hyperlink" Target="http://sdamgia.ru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ge-kostroma.ru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500042"/>
            <a:ext cx="8001056" cy="2708434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Областное родительское собрание</a:t>
            </a:r>
            <a:endParaRPr lang="ru-RU" sz="2800" dirty="0" smtClean="0"/>
          </a:p>
          <a:p>
            <a:pPr algn="ctr"/>
            <a:r>
              <a:rPr lang="ru-RU" sz="2800" b="1" dirty="0" smtClean="0"/>
              <a:t> </a:t>
            </a:r>
            <a:r>
              <a:rPr lang="ru-RU" sz="3400" b="1" dirty="0" smtClean="0"/>
              <a:t>«Готовимся</a:t>
            </a:r>
          </a:p>
          <a:p>
            <a:pPr algn="ctr"/>
            <a:r>
              <a:rPr lang="ru-RU" sz="3400" b="1" dirty="0" smtClean="0"/>
              <a:t>к государственной итоговой аттестации»</a:t>
            </a:r>
          </a:p>
          <a:p>
            <a:pPr algn="ctr"/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видеоконференция директора  департамента образования и науки Костромской области Т.Е. </a:t>
            </a:r>
            <a:r>
              <a:rPr lang="ru-RU" sz="20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Быстряковой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2000" dirty="0"/>
          </a:p>
        </p:txBody>
      </p:sp>
      <p:pic>
        <p:nvPicPr>
          <p:cNvPr id="21505" name="Picture 1" descr="\\OBMEN-NEW\Public\Отдел ОКО\совещания\ban_e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5085184"/>
            <a:ext cx="2357454" cy="857255"/>
          </a:xfrm>
          <a:prstGeom prst="rect">
            <a:avLst/>
          </a:prstGeom>
          <a:noFill/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28596" y="3214686"/>
            <a:ext cx="82868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ГАУ КО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РЦОКО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Эксперт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 ноября 2015г.</a:t>
            </a:r>
            <a:endParaRPr lang="ru-RU" sz="1400" b="1" dirty="0" smtClean="0"/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000364" y="3643315"/>
            <a:ext cx="564360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Особенности проведения ГИА-9, ГИА-11 в 2016 году;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Создание специальных условий на экзаменах для обучающихся с ОВЗ;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Правила поведения выпускников на экзаменах;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Особенности выполнения и оценивания экзаменационных заданий по обязательным предметам: по русскому языку и математике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Психолого-педагогические рекомендации по подготовке детей к экзаменам.</a:t>
            </a:r>
          </a:p>
        </p:txBody>
      </p:sp>
      <p:pic>
        <p:nvPicPr>
          <p:cNvPr id="21508" name="Picture 4" descr="http://www.ege.edu.ru/common/upload/img/infogr/logo_gi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5503" y="3933056"/>
            <a:ext cx="1285884" cy="4675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515829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5698385" y="5197395"/>
            <a:ext cx="288925" cy="613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8750" y="549841"/>
            <a:ext cx="7488238" cy="46166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ru-RU" sz="2400" b="1" dirty="0" smtClean="0">
                <a:solidFill>
                  <a:srgbClr val="2E3192"/>
                </a:solidFill>
                <a:latin typeface="Cambria" panose="02040503050406030204" pitchFamily="18" charset="0"/>
              </a:rPr>
              <a:t>Для лиц с ОВЗ и инвалидов, детей-инвалидов:</a:t>
            </a: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4716016" y="-3491869"/>
            <a:ext cx="5976664" cy="460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400" dirty="0">
              <a:solidFill>
                <a:srgbClr val="2E3192"/>
              </a:solidFill>
              <a:latin typeface="Cambria" panose="020405030504060302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5219" y="1285860"/>
            <a:ext cx="8138747" cy="714380"/>
          </a:xfrm>
          <a:prstGeom prst="rect">
            <a:avLst/>
          </a:prstGeom>
          <a:solidFill>
            <a:schemeClr val="bg1">
              <a:alpha val="31000"/>
            </a:scheme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>
              <a:spcBef>
                <a:spcPct val="0"/>
              </a:spcBef>
            </a:pPr>
            <a:r>
              <a:rPr lang="ru-RU" sz="1400" dirty="0" smtClean="0">
                <a:solidFill>
                  <a:srgbClr val="2E3192"/>
                </a:solidFill>
                <a:latin typeface="Cambria" panose="02040503050406030204" pitchFamily="18" charset="0"/>
              </a:rPr>
              <a:t>Срок подачи заявлений на участие в ГИА с указанием выбора формы (ОГЭ-9, ЕГЭ-11/ГВЭ):     </a:t>
            </a:r>
          </a:p>
          <a:p>
            <a:pPr>
              <a:spcBef>
                <a:spcPct val="0"/>
              </a:spcBef>
            </a:pPr>
            <a:r>
              <a:rPr lang="ru-RU" sz="1400" b="1" dirty="0" smtClean="0">
                <a:solidFill>
                  <a:srgbClr val="2E3192"/>
                </a:solidFill>
                <a:latin typeface="Cambria" panose="02040503050406030204" pitchFamily="18" charset="0"/>
              </a:rPr>
              <a:t>1 февраля </a:t>
            </a:r>
            <a:r>
              <a:rPr lang="ru-RU" sz="1400" dirty="0" smtClean="0">
                <a:solidFill>
                  <a:srgbClr val="2E3192"/>
                </a:solidFill>
                <a:latin typeface="Cambria" panose="02040503050406030204" pitchFamily="18" charset="0"/>
              </a:rPr>
              <a:t>с предоставлением подтверждающих документов (справка об инвалидности, рекомендации ПМПК)</a:t>
            </a:r>
            <a:endParaRPr lang="ru-RU" sz="1400" dirty="0">
              <a:solidFill>
                <a:srgbClr val="2E3192"/>
              </a:solidFill>
              <a:latin typeface="Cambria" panose="020405030504060302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00034" y="2143117"/>
            <a:ext cx="8143932" cy="1428760"/>
          </a:xfrm>
          <a:prstGeom prst="rect">
            <a:avLst/>
          </a:prstGeom>
          <a:solidFill>
            <a:schemeClr val="bg1">
              <a:alpha val="31000"/>
            </a:scheme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>
              <a:spcBef>
                <a:spcPct val="0"/>
              </a:spcBef>
            </a:pPr>
            <a:r>
              <a:rPr lang="ru-RU" sz="1400" b="1" dirty="0" smtClean="0">
                <a:solidFill>
                  <a:srgbClr val="2E3192"/>
                </a:solidFill>
                <a:latin typeface="Cambria" panose="02040503050406030204" pitchFamily="18" charset="0"/>
              </a:rPr>
              <a:t>Для лиц с ОВЗ и инвалидов, детей-инвалидов</a:t>
            </a:r>
            <a:r>
              <a:rPr lang="ru-RU" sz="1400" b="1" dirty="0">
                <a:solidFill>
                  <a:srgbClr val="2E3192"/>
                </a:solidFill>
                <a:latin typeface="Cambria" panose="02040503050406030204" pitchFamily="18" charset="0"/>
              </a:rPr>
              <a:t>:</a:t>
            </a:r>
            <a:endParaRPr lang="ru-RU" sz="1400" b="1" dirty="0" smtClean="0">
              <a:solidFill>
                <a:srgbClr val="2E3192"/>
              </a:solidFill>
              <a:latin typeface="Cambria" panose="02040503050406030204" pitchFamily="18" charset="0"/>
            </a:endParaRPr>
          </a:p>
          <a:p>
            <a:pPr marL="285750" indent="-285750">
              <a:spcBef>
                <a:spcPct val="0"/>
              </a:spcBef>
              <a:buFontTx/>
              <a:buChar char="-"/>
            </a:pPr>
            <a:r>
              <a:rPr lang="ru-RU" sz="1400" dirty="0" smtClean="0">
                <a:solidFill>
                  <a:srgbClr val="2E3192"/>
                </a:solidFill>
                <a:latin typeface="Cambria" panose="02040503050406030204" pitchFamily="18" charset="0"/>
              </a:rPr>
              <a:t>время устной части ЕГЭ по иностранным языкам увеличивается </a:t>
            </a:r>
            <a:r>
              <a:rPr lang="ru-RU" sz="1400" b="1" dirty="0" smtClean="0">
                <a:solidFill>
                  <a:srgbClr val="2E3192"/>
                </a:solidFill>
                <a:latin typeface="Cambria" panose="02040503050406030204" pitchFamily="18" charset="0"/>
              </a:rPr>
              <a:t>на 30 мин</a:t>
            </a:r>
            <a:r>
              <a:rPr lang="ru-RU" sz="1400" dirty="0" smtClean="0">
                <a:solidFill>
                  <a:srgbClr val="2E3192"/>
                </a:solidFill>
                <a:latin typeface="Cambria" panose="02040503050406030204" pitchFamily="18" charset="0"/>
              </a:rPr>
              <a:t>;</a:t>
            </a:r>
          </a:p>
          <a:p>
            <a:pPr marL="285750" indent="-285750">
              <a:spcBef>
                <a:spcPct val="0"/>
              </a:spcBef>
              <a:buFontTx/>
              <a:buChar char="-"/>
            </a:pPr>
            <a:r>
              <a:rPr lang="ru-RU" sz="1400" dirty="0">
                <a:solidFill>
                  <a:srgbClr val="2E3192"/>
                </a:solidFill>
                <a:latin typeface="Cambria" panose="02040503050406030204" pitchFamily="18" charset="0"/>
              </a:rPr>
              <a:t>д</a:t>
            </a:r>
            <a:r>
              <a:rPr lang="ru-RU" sz="1400" dirty="0" smtClean="0">
                <a:solidFill>
                  <a:srgbClr val="2E3192"/>
                </a:solidFill>
                <a:latin typeface="Cambria" panose="02040503050406030204" pitchFamily="18" charset="0"/>
              </a:rPr>
              <a:t>ля слепых участников обеспечивается </a:t>
            </a:r>
            <a:r>
              <a:rPr lang="ru-RU" sz="1400" b="1" dirty="0" smtClean="0">
                <a:solidFill>
                  <a:srgbClr val="2E3192"/>
                </a:solidFill>
                <a:latin typeface="Cambria" panose="02040503050406030204" pitchFamily="18" charset="0"/>
              </a:rPr>
              <a:t>достаточное</a:t>
            </a:r>
            <a:r>
              <a:rPr lang="ru-RU" sz="1400" dirty="0" smtClean="0">
                <a:solidFill>
                  <a:srgbClr val="2E3192"/>
                </a:solidFill>
                <a:latin typeface="Cambria" panose="02040503050406030204" pitchFamily="18" charset="0"/>
              </a:rPr>
              <a:t> </a:t>
            </a:r>
            <a:r>
              <a:rPr lang="ru-RU" sz="1400" dirty="0">
                <a:solidFill>
                  <a:srgbClr val="2E3192"/>
                </a:solidFill>
                <a:latin typeface="Cambria" panose="02040503050406030204" pitchFamily="18" charset="0"/>
              </a:rPr>
              <a:t>количество специальных принадлежностей для оформления ответов рельефно-точечным шрифтом Брайля, </a:t>
            </a:r>
            <a:r>
              <a:rPr lang="ru-RU" sz="1400" dirty="0" smtClean="0">
                <a:solidFill>
                  <a:srgbClr val="2E3192"/>
                </a:solidFill>
                <a:latin typeface="Cambria" panose="02040503050406030204" pitchFamily="18" charset="0"/>
              </a:rPr>
              <a:t>компьютер;</a:t>
            </a:r>
            <a:endParaRPr lang="ru-RU" sz="1400" dirty="0">
              <a:solidFill>
                <a:srgbClr val="2E3192"/>
              </a:solidFill>
              <a:latin typeface="Cambria" panose="02040503050406030204" pitchFamily="18" charset="0"/>
            </a:endParaRPr>
          </a:p>
          <a:p>
            <a:pPr marL="285750" indent="-285750">
              <a:spcBef>
                <a:spcPct val="0"/>
              </a:spcBef>
              <a:buFontTx/>
              <a:buChar char="-"/>
            </a:pPr>
            <a:r>
              <a:rPr lang="ru-RU" sz="1400" dirty="0" smtClean="0">
                <a:solidFill>
                  <a:srgbClr val="2E3192"/>
                </a:solidFill>
                <a:latin typeface="Cambria" panose="02040503050406030204" pitchFamily="18" charset="0"/>
              </a:rPr>
              <a:t>ГВЭ для всех категорий ОВЗ проводится </a:t>
            </a:r>
            <a:r>
              <a:rPr lang="ru-RU" sz="1400" b="1" dirty="0" smtClean="0">
                <a:solidFill>
                  <a:srgbClr val="2E3192"/>
                </a:solidFill>
                <a:latin typeface="Cambria" panose="02040503050406030204" pitchFamily="18" charset="0"/>
              </a:rPr>
              <a:t>в устной форме </a:t>
            </a:r>
            <a:r>
              <a:rPr lang="ru-RU" sz="1400" dirty="0" smtClean="0">
                <a:solidFill>
                  <a:srgbClr val="2E3192"/>
                </a:solidFill>
                <a:latin typeface="Cambria" panose="02040503050406030204" pitchFamily="18" charset="0"/>
              </a:rPr>
              <a:t>по желанию.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00035" y="3643314"/>
            <a:ext cx="8143931" cy="500066"/>
          </a:xfrm>
          <a:prstGeom prst="rect">
            <a:avLst/>
          </a:prstGeom>
          <a:solidFill>
            <a:schemeClr val="bg1">
              <a:alpha val="31000"/>
            </a:scheme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r>
              <a:rPr lang="ru-RU" sz="1400" dirty="0" smtClean="0">
                <a:solidFill>
                  <a:srgbClr val="2E3192"/>
                </a:solidFill>
                <a:latin typeface="Cambria" panose="02040503050406030204" pitchFamily="18" charset="0"/>
              </a:rPr>
              <a:t>На сайте ФИПИ опубликованы </a:t>
            </a:r>
            <a:r>
              <a:rPr lang="ru-RU" sz="1400" b="1" dirty="0" smtClean="0">
                <a:solidFill>
                  <a:srgbClr val="2E3192"/>
                </a:solidFill>
                <a:latin typeface="Cambria" panose="02040503050406030204" pitchFamily="18" charset="0"/>
              </a:rPr>
              <a:t>тренировочные сборники заданий </a:t>
            </a:r>
            <a:r>
              <a:rPr lang="ru-RU" sz="1400" dirty="0" smtClean="0">
                <a:solidFill>
                  <a:srgbClr val="2E3192"/>
                </a:solidFill>
                <a:latin typeface="Cambria" panose="02040503050406030204" pitchFamily="18" charset="0"/>
              </a:rPr>
              <a:t>для подготовки к ГИА учащихся с ОВЗ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00035" y="4214818"/>
            <a:ext cx="8143932" cy="500066"/>
          </a:xfrm>
          <a:prstGeom prst="rect">
            <a:avLst/>
          </a:prstGeom>
          <a:solidFill>
            <a:schemeClr val="bg1">
              <a:alpha val="31000"/>
            </a:scheme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r>
              <a:rPr lang="ru-RU" sz="1400" dirty="0" smtClean="0">
                <a:solidFill>
                  <a:srgbClr val="2E3192"/>
                </a:solidFill>
                <a:latin typeface="Cambria" panose="02040503050406030204" pitchFamily="18" charset="0"/>
              </a:rPr>
              <a:t>Для лиц, имеющих медицинские показания для обучения на дому и соответствующие </a:t>
            </a:r>
            <a:r>
              <a:rPr lang="ru-RU" sz="1400" b="1" dirty="0" smtClean="0">
                <a:solidFill>
                  <a:srgbClr val="2E3192"/>
                </a:solidFill>
                <a:latin typeface="Cambria" panose="02040503050406030204" pitchFamily="18" charset="0"/>
              </a:rPr>
              <a:t>рекомендации</a:t>
            </a:r>
            <a:r>
              <a:rPr lang="ru-RU" sz="1400" dirty="0" smtClean="0">
                <a:solidFill>
                  <a:srgbClr val="2E3192"/>
                </a:solidFill>
                <a:latin typeface="Cambria" panose="02040503050406030204" pitchFamily="18" charset="0"/>
              </a:rPr>
              <a:t> </a:t>
            </a:r>
            <a:r>
              <a:rPr lang="ru-RU" sz="1400" dirty="0" err="1" smtClean="0">
                <a:solidFill>
                  <a:srgbClr val="2E3192"/>
                </a:solidFill>
                <a:latin typeface="Cambria" panose="02040503050406030204" pitchFamily="18" charset="0"/>
              </a:rPr>
              <a:t>психолого-медико-педагогической</a:t>
            </a:r>
            <a:r>
              <a:rPr lang="ru-RU" sz="1400" dirty="0" smtClean="0">
                <a:solidFill>
                  <a:srgbClr val="2E3192"/>
                </a:solidFill>
                <a:latin typeface="Cambria" panose="02040503050406030204" pitchFamily="18" charset="0"/>
              </a:rPr>
              <a:t> комиссии, </a:t>
            </a:r>
            <a:r>
              <a:rPr lang="ru-RU" sz="1400" b="1" dirty="0" smtClean="0">
                <a:solidFill>
                  <a:srgbClr val="2E3192"/>
                </a:solidFill>
                <a:latin typeface="Cambria" panose="02040503050406030204" pitchFamily="18" charset="0"/>
              </a:rPr>
              <a:t>экзамен организуется на дому</a:t>
            </a:r>
            <a:r>
              <a:rPr lang="ru-RU" sz="1400" dirty="0" smtClean="0">
                <a:solidFill>
                  <a:srgbClr val="2E3192"/>
                </a:solidFill>
                <a:latin typeface="Cambria" panose="02040503050406030204" pitchFamily="18" charset="0"/>
              </a:rPr>
              <a:t>.</a:t>
            </a:r>
            <a:endParaRPr lang="ru-RU" sz="1400" dirty="0">
              <a:solidFill>
                <a:srgbClr val="2E3192"/>
              </a:solidFill>
              <a:latin typeface="Cambria" panose="020405030504060302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286000" y="2136339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00035" y="4786322"/>
            <a:ext cx="8143932" cy="1071570"/>
          </a:xfrm>
          <a:prstGeom prst="rect">
            <a:avLst/>
          </a:prstGeom>
          <a:solidFill>
            <a:schemeClr val="bg1">
              <a:alpha val="31000"/>
            </a:scheme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>
              <a:defRPr/>
            </a:pPr>
            <a:r>
              <a:rPr lang="ru-RU" sz="1400" dirty="0" smtClean="0">
                <a:solidFill>
                  <a:srgbClr val="2E3192"/>
                </a:solidFill>
                <a:latin typeface="Cambria" panose="02040503050406030204" pitchFamily="18" charset="0"/>
              </a:rPr>
              <a:t>Имеют право на написание </a:t>
            </a:r>
            <a:r>
              <a:rPr lang="ru-RU" sz="1400" b="1" dirty="0" smtClean="0">
                <a:solidFill>
                  <a:srgbClr val="2E3192"/>
                </a:solidFill>
                <a:latin typeface="Cambria" panose="02040503050406030204" pitchFamily="18" charset="0"/>
              </a:rPr>
              <a:t>итогового изложения </a:t>
            </a:r>
            <a:r>
              <a:rPr lang="ru-RU" sz="1400" dirty="0" smtClean="0">
                <a:solidFill>
                  <a:srgbClr val="2E3192"/>
                </a:solidFill>
                <a:latin typeface="Cambria" panose="02040503050406030204" pitchFamily="18" charset="0"/>
              </a:rPr>
              <a:t>(11 </a:t>
            </a:r>
            <a:r>
              <a:rPr lang="ru-RU" sz="1400" dirty="0" err="1" smtClean="0">
                <a:solidFill>
                  <a:srgbClr val="2E3192"/>
                </a:solidFill>
                <a:latin typeface="Cambria" panose="02040503050406030204" pitchFamily="18" charset="0"/>
              </a:rPr>
              <a:t>кл</a:t>
            </a:r>
            <a:r>
              <a:rPr lang="ru-RU" sz="1400" dirty="0" smtClean="0">
                <a:solidFill>
                  <a:srgbClr val="2E3192"/>
                </a:solidFill>
                <a:latin typeface="Cambria" panose="02040503050406030204" pitchFamily="18" charset="0"/>
              </a:rPr>
              <a:t>.)</a:t>
            </a:r>
            <a:r>
              <a:rPr lang="ru-RU" sz="1400" b="1" dirty="0" smtClean="0">
                <a:solidFill>
                  <a:srgbClr val="2E3192"/>
                </a:solidFill>
                <a:latin typeface="Cambria" panose="02040503050406030204" pitchFamily="18" charset="0"/>
              </a:rPr>
              <a:t> </a:t>
            </a:r>
            <a:r>
              <a:rPr lang="ru-RU" sz="1400" dirty="0" smtClean="0">
                <a:solidFill>
                  <a:srgbClr val="2E3192"/>
                </a:solidFill>
                <a:latin typeface="Cambria" panose="02040503050406030204" pitchFamily="18" charset="0"/>
              </a:rPr>
              <a:t>обучающиеся с </a:t>
            </a:r>
            <a:r>
              <a:rPr lang="ru-RU" sz="1400" dirty="0" smtClean="0">
                <a:solidFill>
                  <a:srgbClr val="2E3192"/>
                </a:solidFill>
                <a:latin typeface="Cambria" panose="02040503050406030204" pitchFamily="18" charset="0"/>
              </a:rPr>
              <a:t>ОВЗ, инвалиды, дети-инвалиды, </a:t>
            </a:r>
            <a:r>
              <a:rPr lang="ru-RU" sz="1400" dirty="0" smtClean="0">
                <a:solidFill>
                  <a:srgbClr val="2E3192"/>
                </a:solidFill>
                <a:latin typeface="Cambria" panose="02040503050406030204" pitchFamily="18" charset="0"/>
              </a:rPr>
              <a:t>о</a:t>
            </a:r>
            <a:r>
              <a:rPr lang="ru-RU" sz="1400" dirty="0" smtClean="0">
                <a:solidFill>
                  <a:srgbClr val="2E3192"/>
                </a:solidFill>
                <a:latin typeface="Cambria" panose="02040503050406030204" pitchFamily="18" charset="0"/>
              </a:rPr>
              <a:t>бучающиеся по здоровью </a:t>
            </a:r>
            <a:r>
              <a:rPr lang="ru-RU" sz="1400" dirty="0" smtClean="0">
                <a:solidFill>
                  <a:srgbClr val="2E3192"/>
                </a:solidFill>
                <a:latin typeface="Cambria" panose="02040503050406030204" pitchFamily="18" charset="0"/>
              </a:rPr>
              <a:t>на дому, в образовательных организациях, в том числе санаторно-курортных, в которых проводятся необходимые лечебные, реабилитационные и оздоровительные мероприятия для нуждающихся в длительном лечении на основании заключения медицинской организации.</a:t>
            </a:r>
          </a:p>
        </p:txBody>
      </p:sp>
    </p:spTree>
    <p:extLst>
      <p:ext uri="{BB962C8B-B14F-4D97-AF65-F5344CB8AC3E}">
        <p14:creationId xmlns:p14="http://schemas.microsoft.com/office/powerpoint/2010/main" xmlns="" val="3767141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бъект 2"/>
          <p:cNvSpPr txBox="1">
            <a:spLocks/>
          </p:cNvSpPr>
          <p:nvPr/>
        </p:nvSpPr>
        <p:spPr>
          <a:xfrm>
            <a:off x="4716016" y="-3491869"/>
            <a:ext cx="5976664" cy="460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400" dirty="0">
              <a:solidFill>
                <a:srgbClr val="2E3192"/>
              </a:solidFill>
              <a:latin typeface="Cambria" panose="020405030504060302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07704" y="476672"/>
            <a:ext cx="482453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 b="1" dirty="0">
                <a:solidFill>
                  <a:srgbClr val="2E3192"/>
                </a:solidFill>
                <a:latin typeface="Cambria" pitchFamily="18" charset="0"/>
              </a:rPr>
              <a:t>Повторный допуск к сдаче ЕГЭ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44313134"/>
              </p:ext>
            </p:extLst>
          </p:nvPr>
        </p:nvGraphicFramePr>
        <p:xfrm>
          <a:off x="467544" y="980728"/>
          <a:ext cx="8136903" cy="5153896"/>
        </p:xfrm>
        <a:graphic>
          <a:graphicData uri="http://schemas.openxmlformats.org/drawingml/2006/table">
            <a:tbl>
              <a:tblPr firstRow="1" firstCol="1" bandRow="1">
                <a:tableStyleId>{3C2FFA5D-87B4-456A-9821-1D502468CF0F}</a:tableStyleId>
              </a:tblPr>
              <a:tblGrid>
                <a:gridCol w="2188227"/>
                <a:gridCol w="3761015"/>
                <a:gridCol w="2187661"/>
              </a:tblGrid>
              <a:tr h="5440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mbria" panose="02040503050406030204" pitchFamily="18" charset="0"/>
                        </a:rPr>
                        <a:t>Сроки пересдачи</a:t>
                      </a:r>
                      <a:endParaRPr lang="ru-RU" sz="1400" dirty="0"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mbria" panose="02040503050406030204" pitchFamily="18" charset="0"/>
                        </a:rPr>
                        <a:t>Категории участников ЕГЭ</a:t>
                      </a:r>
                      <a:endParaRPr lang="ru-RU" sz="1400" dirty="0"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mbria" panose="02040503050406030204" pitchFamily="18" charset="0"/>
                        </a:rPr>
                        <a:t>Учебные предметы</a:t>
                      </a:r>
                      <a:endParaRPr lang="ru-RU" sz="1400" dirty="0"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982119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effectLst/>
                          <a:latin typeface="Cambria" panose="02040503050406030204" pitchFamily="18" charset="0"/>
                        </a:rPr>
                        <a:t>Дополнительные сроки в текущем году </a:t>
                      </a:r>
                    </a:p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effectLst/>
                          <a:latin typeface="Cambria" panose="02040503050406030204" pitchFamily="18" charset="0"/>
                        </a:rPr>
                        <a:t>(резервные дни до 1 сентября)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Cambria" pitchFamily="18" charset="0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mbria" panose="02040503050406030204" pitchFamily="18" charset="0"/>
                        </a:rPr>
                        <a:t>Выпускники текущего года,</a:t>
                      </a:r>
                      <a:r>
                        <a:rPr lang="ru-RU" sz="1400" baseline="0" dirty="0" smtClean="0">
                          <a:effectLst/>
                          <a:latin typeface="Cambria" panose="02040503050406030204" pitchFamily="18" charset="0"/>
                        </a:rPr>
                        <a:t> получившие </a:t>
                      </a:r>
                      <a:r>
                        <a:rPr lang="ru-RU" sz="1400" dirty="0" smtClean="0">
                          <a:effectLst/>
                          <a:latin typeface="Cambria" panose="02040503050406030204" pitchFamily="18" charset="0"/>
                        </a:rPr>
                        <a:t>неудовлетворительный результат по одному из обязательных предметов.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mbria" panose="02040503050406030204" pitchFamily="18" charset="0"/>
                        </a:rPr>
                        <a:t>Русский язык, математика</a:t>
                      </a:r>
                      <a:r>
                        <a:rPr lang="ru-RU" sz="1400" baseline="0" dirty="0" smtClean="0">
                          <a:effectLst/>
                          <a:latin typeface="Cambria" panose="02040503050406030204" pitchFamily="18" charset="0"/>
                        </a:rPr>
                        <a:t> (базовый уровень) и математика (профильный уровень)</a:t>
                      </a:r>
                      <a:endParaRPr lang="ru-RU" sz="1400" dirty="0"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13665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effectLst/>
                          <a:latin typeface="Cambria" panose="02040503050406030204" pitchFamily="18" charset="0"/>
                        </a:rPr>
                        <a:t>Не ранее 1 сентября текущего года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Cambria" pitchFamily="18" charset="0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400" dirty="0" smtClean="0">
                          <a:effectLst/>
                          <a:latin typeface="Cambria" panose="02040503050406030204" pitchFamily="18" charset="0"/>
                        </a:rPr>
                        <a:t>Выпускники текущего года, не прошедшие ГИА-11.</a:t>
                      </a:r>
                    </a:p>
                    <a:p>
                      <a:pPr marL="285750" indent="-285750" algn="ctr">
                        <a:spcAft>
                          <a:spcPts val="0"/>
                        </a:spcAft>
                        <a:buFontTx/>
                        <a:buChar char="-"/>
                      </a:pPr>
                      <a:endParaRPr lang="ru-RU" sz="1400" dirty="0" smtClean="0">
                        <a:effectLst/>
                        <a:latin typeface="Cambria" panose="02040503050406030204" pitchFamily="18" charset="0"/>
                      </a:endParaRPr>
                    </a:p>
                    <a:p>
                      <a:pPr marL="0" indent="0" algn="ctr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400" dirty="0" smtClean="0">
                          <a:effectLst/>
                          <a:latin typeface="Cambria" panose="02040503050406030204" pitchFamily="18" charset="0"/>
                        </a:rPr>
                        <a:t>Выпускники</a:t>
                      </a:r>
                      <a:r>
                        <a:rPr lang="ru-RU" sz="1400" baseline="0" dirty="0" smtClean="0">
                          <a:effectLst/>
                          <a:latin typeface="Cambria" panose="02040503050406030204" pitchFamily="18" charset="0"/>
                        </a:rPr>
                        <a:t> текущего года</a:t>
                      </a:r>
                      <a:r>
                        <a:rPr lang="ru-RU" sz="1400" dirty="0" smtClean="0">
                          <a:effectLst/>
                          <a:latin typeface="Cambria" panose="02040503050406030204" pitchFamily="18" charset="0"/>
                        </a:rPr>
                        <a:t>, получившие на ГИА-11 неудовлетворительные результаты более чем по одному обязательному учебному предмету, либо получившие повторно неудовлетворительный результат по одному из этих предметов на ГИА-11 в дополнительные сроки.</a:t>
                      </a:r>
                    </a:p>
                    <a:p>
                      <a:pPr marL="285750" indent="-285750" algn="ctr">
                        <a:spcAft>
                          <a:spcPts val="0"/>
                        </a:spcAft>
                        <a:buFontTx/>
                        <a:buChar char="-"/>
                      </a:pPr>
                      <a:endParaRPr lang="ru-RU" sz="1400" dirty="0" smtClean="0"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mbria" panose="02040503050406030204" pitchFamily="18" charset="0"/>
                        </a:rPr>
                        <a:t>Выпускники</a:t>
                      </a:r>
                      <a:r>
                        <a:rPr lang="ru-RU" sz="1400" baseline="0" dirty="0" smtClean="0">
                          <a:effectLst/>
                          <a:latin typeface="Cambria" panose="02040503050406030204" pitchFamily="18" charset="0"/>
                        </a:rPr>
                        <a:t> прошлых лет</a:t>
                      </a:r>
                      <a:r>
                        <a:rPr lang="ru-RU" sz="1400" dirty="0" smtClean="0">
                          <a:effectLst/>
                          <a:latin typeface="Cambria" panose="02040503050406030204" pitchFamily="18" charset="0"/>
                        </a:rPr>
                        <a:t>, изъявившие желание участвовать в ЕГЭ.</a:t>
                      </a:r>
                      <a:endParaRPr lang="ru-RU" sz="1400" dirty="0"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mbria" panose="02040503050406030204" pitchFamily="18" charset="0"/>
                        </a:rPr>
                        <a:t>Русский язык, математика</a:t>
                      </a:r>
                      <a:r>
                        <a:rPr lang="ru-RU" sz="1400" baseline="0" dirty="0" smtClean="0">
                          <a:effectLst/>
                          <a:latin typeface="Cambria" panose="02040503050406030204" pitchFamily="18" charset="0"/>
                        </a:rPr>
                        <a:t> (базовый уровень) и математика (профильный уровень)</a:t>
                      </a:r>
                      <a:endParaRPr lang="ru-RU" sz="1400" dirty="0"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9106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effectLst/>
                          <a:latin typeface="Cambria" panose="02040503050406030204" pitchFamily="18" charset="0"/>
                        </a:rPr>
                        <a:t>Не ранее чем через год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Cambria" pitchFamily="18" charset="0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mbria" panose="02040503050406030204" pitchFamily="18" charset="0"/>
                        </a:rPr>
                        <a:t>Все категории</a:t>
                      </a:r>
                      <a:r>
                        <a:rPr lang="ru-RU" sz="1400" baseline="0" dirty="0" smtClean="0">
                          <a:effectLst/>
                          <a:latin typeface="Cambria" panose="02040503050406030204" pitchFamily="18" charset="0"/>
                        </a:rPr>
                        <a:t> участников ЕГЭ</a:t>
                      </a:r>
                      <a:endParaRPr lang="ru-RU" sz="1400" dirty="0"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mbria" panose="02040503050406030204" pitchFamily="18" charset="0"/>
                        </a:rPr>
                        <a:t>Все учебные предметы</a:t>
                      </a:r>
                      <a:endParaRPr lang="ru-RU" sz="1400" dirty="0"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49086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07703231"/>
              </p:ext>
            </p:extLst>
          </p:nvPr>
        </p:nvGraphicFramePr>
        <p:xfrm>
          <a:off x="1475656" y="1700808"/>
          <a:ext cx="6090415" cy="408136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555185"/>
                <a:gridCol w="2535230"/>
              </a:tblGrid>
              <a:tr h="33812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"/>
                          <a:ea typeface=""/>
                          <a:cs typeface=""/>
                        </a:defRPr>
                      </a:lvl9pPr>
                    </a:lstStyle>
                    <a:p>
                      <a:pPr algn="ctr" fontAlgn="ctr"/>
                      <a:r>
                        <a:rPr lang="ru-RU" sz="1800" b="1" u="none" strike="noStrike" dirty="0" smtClean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</a:rPr>
                        <a:t>Предметы </a:t>
                      </a:r>
                      <a:endParaRPr lang="ru-RU" sz="1800" b="1" i="0" u="none" strike="noStrike" dirty="0">
                        <a:solidFill>
                          <a:srgbClr val="C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97" marR="9497" marT="949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en-US" sz="1800" b="1" u="none" strike="noStrike" dirty="0" smtClean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</a:rPr>
                        <a:t>2016</a:t>
                      </a:r>
                      <a:r>
                        <a:rPr lang="ru-RU" sz="1800" b="1" u="none" strike="noStrike" dirty="0" smtClean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</a:rPr>
                        <a:t> г.</a:t>
                      </a:r>
                      <a:endParaRPr lang="ru-RU" sz="1800" b="1" i="0" u="none" strike="noStrike" dirty="0">
                        <a:solidFill>
                          <a:srgbClr val="C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97" marR="9497" marT="949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3812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9pPr>
                    </a:lstStyle>
                    <a:p>
                      <a:pPr algn="l" fontAlgn="b"/>
                      <a:r>
                        <a:rPr lang="ru-RU" sz="1800" b="1" u="none" strike="noStrike" dirty="0">
                          <a:solidFill>
                            <a:srgbClr val="2E3192"/>
                          </a:solidFill>
                          <a:effectLst/>
                          <a:latin typeface="Cambria" panose="02040503050406030204" pitchFamily="18" charset="0"/>
                        </a:rPr>
                        <a:t>Русский язык</a:t>
                      </a:r>
                      <a:endParaRPr lang="ru-RU" sz="1800" b="1" i="0" u="none" strike="noStrike" dirty="0">
                        <a:solidFill>
                          <a:srgbClr val="2E3192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97" marR="9497" marT="949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ru-RU" sz="1800" b="1" u="none" strike="noStrike" dirty="0" smtClean="0">
                          <a:solidFill>
                            <a:srgbClr val="2E3192"/>
                          </a:solidFill>
                          <a:effectLst/>
                          <a:latin typeface="Cambria" panose="02040503050406030204" pitchFamily="18" charset="0"/>
                        </a:rPr>
                        <a:t>36</a:t>
                      </a:r>
                      <a:endParaRPr lang="ru-RU" sz="1800" b="1" i="0" u="none" strike="noStrike" dirty="0">
                        <a:solidFill>
                          <a:srgbClr val="2E3192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97" marR="9497" marT="949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12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9pPr>
                    </a:lstStyle>
                    <a:p>
                      <a:pPr algn="l" fontAlgn="b"/>
                      <a:r>
                        <a:rPr lang="ru-RU" sz="1800" b="1" u="none" strike="noStrike" dirty="0">
                          <a:solidFill>
                            <a:srgbClr val="2E3192"/>
                          </a:solidFill>
                          <a:effectLst/>
                          <a:latin typeface="Cambria" panose="02040503050406030204" pitchFamily="18" charset="0"/>
                        </a:rPr>
                        <a:t>Математика</a:t>
                      </a:r>
                      <a:endParaRPr lang="ru-RU" sz="1800" b="1" i="0" u="none" strike="noStrike" dirty="0">
                        <a:solidFill>
                          <a:srgbClr val="2E3192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97" marR="9497" marT="949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ru-RU" sz="1800" b="1" u="none" strike="noStrike" dirty="0" smtClean="0">
                          <a:solidFill>
                            <a:srgbClr val="2E3192"/>
                          </a:solidFill>
                          <a:effectLst/>
                          <a:latin typeface="Cambria" panose="02040503050406030204" pitchFamily="18" charset="0"/>
                        </a:rPr>
                        <a:t>27</a:t>
                      </a:r>
                      <a:endParaRPr lang="ru-RU" sz="1800" b="1" i="0" u="none" strike="noStrike" dirty="0">
                        <a:solidFill>
                          <a:srgbClr val="2E3192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97" marR="9497" marT="949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12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9pPr>
                    </a:lstStyle>
                    <a:p>
                      <a:pPr algn="l" fontAlgn="b"/>
                      <a:r>
                        <a:rPr lang="ru-RU" sz="1800" b="1" u="none" strike="noStrike" dirty="0">
                          <a:solidFill>
                            <a:srgbClr val="2E3192"/>
                          </a:solidFill>
                          <a:effectLst/>
                          <a:latin typeface="Cambria" panose="02040503050406030204" pitchFamily="18" charset="0"/>
                        </a:rPr>
                        <a:t>Физика</a:t>
                      </a:r>
                      <a:endParaRPr lang="ru-RU" sz="1800" b="1" i="0" u="none" strike="noStrike" dirty="0">
                        <a:solidFill>
                          <a:srgbClr val="2E3192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97" marR="9497" marT="949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ru-RU" sz="1800" b="1" u="none" strike="noStrike" dirty="0" smtClean="0">
                          <a:solidFill>
                            <a:srgbClr val="2E3192"/>
                          </a:solidFill>
                          <a:effectLst/>
                          <a:latin typeface="Cambria" panose="02040503050406030204" pitchFamily="18" charset="0"/>
                        </a:rPr>
                        <a:t>36</a:t>
                      </a:r>
                      <a:endParaRPr lang="ru-RU" sz="1800" b="1" i="0" u="none" strike="noStrike" dirty="0">
                        <a:solidFill>
                          <a:srgbClr val="2E3192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97" marR="9497" marT="949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03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9pPr>
                    </a:lstStyle>
                    <a:p>
                      <a:pPr algn="l" fontAlgn="b"/>
                      <a:r>
                        <a:rPr lang="ru-RU" sz="1800" b="1" u="none" strike="noStrike" dirty="0">
                          <a:solidFill>
                            <a:srgbClr val="2E3192"/>
                          </a:solidFill>
                          <a:effectLst/>
                          <a:latin typeface="Cambria" panose="02040503050406030204" pitchFamily="18" charset="0"/>
                        </a:rPr>
                        <a:t>Химия</a:t>
                      </a:r>
                      <a:endParaRPr lang="ru-RU" sz="1800" b="1" i="0" u="none" strike="noStrike" dirty="0">
                        <a:solidFill>
                          <a:srgbClr val="2E3192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97" marR="9497" marT="949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ru-RU" sz="1800" b="1" u="none" strike="noStrike" dirty="0" smtClean="0">
                          <a:solidFill>
                            <a:srgbClr val="2E3192"/>
                          </a:solidFill>
                          <a:effectLst/>
                          <a:latin typeface="Cambria" panose="02040503050406030204" pitchFamily="18" charset="0"/>
                        </a:rPr>
                        <a:t>36</a:t>
                      </a:r>
                      <a:endParaRPr lang="ru-RU" sz="1800" b="1" i="0" u="none" strike="noStrike" dirty="0">
                        <a:solidFill>
                          <a:srgbClr val="2E3192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97" marR="9497" marT="949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12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9pPr>
                    </a:lstStyle>
                    <a:p>
                      <a:pPr algn="l" fontAlgn="b"/>
                      <a:r>
                        <a:rPr lang="ru-RU" sz="1800" b="1" u="none" strike="noStrike" dirty="0">
                          <a:solidFill>
                            <a:srgbClr val="2E3192"/>
                          </a:solidFill>
                          <a:effectLst/>
                          <a:latin typeface="Cambria" panose="02040503050406030204" pitchFamily="18" charset="0"/>
                        </a:rPr>
                        <a:t>Информатика и ИКТ</a:t>
                      </a:r>
                      <a:endParaRPr lang="ru-RU" sz="1800" b="1" i="0" u="none" strike="noStrike" dirty="0">
                        <a:solidFill>
                          <a:srgbClr val="2E3192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97" marR="9497" marT="949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ru-RU" sz="1800" b="1" u="none" strike="noStrike" dirty="0" smtClean="0">
                          <a:solidFill>
                            <a:srgbClr val="2E3192"/>
                          </a:solidFill>
                          <a:effectLst/>
                          <a:latin typeface="Cambria" panose="02040503050406030204" pitchFamily="18" charset="0"/>
                        </a:rPr>
                        <a:t>40</a:t>
                      </a:r>
                      <a:endParaRPr lang="ru-RU" sz="1800" b="1" i="0" u="none" strike="noStrike" dirty="0">
                        <a:solidFill>
                          <a:srgbClr val="2E3192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97" marR="9497" marT="949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12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9pPr>
                    </a:lstStyle>
                    <a:p>
                      <a:pPr algn="l" fontAlgn="b"/>
                      <a:r>
                        <a:rPr lang="ru-RU" sz="1800" b="1" u="none" strike="noStrike" dirty="0">
                          <a:solidFill>
                            <a:srgbClr val="2E3192"/>
                          </a:solidFill>
                          <a:effectLst/>
                          <a:latin typeface="Cambria" panose="02040503050406030204" pitchFamily="18" charset="0"/>
                        </a:rPr>
                        <a:t>Биология</a:t>
                      </a:r>
                      <a:endParaRPr lang="ru-RU" sz="1800" b="1" i="0" u="none" strike="noStrike" dirty="0">
                        <a:solidFill>
                          <a:srgbClr val="2E3192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97" marR="9497" marT="949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ru-RU" sz="1800" b="1" u="none" strike="noStrike" dirty="0" smtClean="0">
                          <a:solidFill>
                            <a:srgbClr val="2E3192"/>
                          </a:solidFill>
                          <a:effectLst/>
                          <a:latin typeface="Cambria" panose="02040503050406030204" pitchFamily="18" charset="0"/>
                        </a:rPr>
                        <a:t>36</a:t>
                      </a:r>
                      <a:endParaRPr lang="ru-RU" sz="1800" b="1" i="0" u="none" strike="noStrike" dirty="0">
                        <a:solidFill>
                          <a:srgbClr val="2E3192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97" marR="9497" marT="949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12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9pPr>
                    </a:lstStyle>
                    <a:p>
                      <a:pPr algn="l" fontAlgn="b"/>
                      <a:r>
                        <a:rPr lang="ru-RU" sz="1800" b="1" u="none" strike="noStrike" dirty="0">
                          <a:solidFill>
                            <a:srgbClr val="2E3192"/>
                          </a:solidFill>
                          <a:effectLst/>
                          <a:latin typeface="Cambria" panose="02040503050406030204" pitchFamily="18" charset="0"/>
                        </a:rPr>
                        <a:t>История</a:t>
                      </a:r>
                      <a:endParaRPr lang="ru-RU" sz="1800" b="1" i="0" u="none" strike="noStrike" dirty="0">
                        <a:solidFill>
                          <a:srgbClr val="2E3192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97" marR="9497" marT="949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ru-RU" sz="1800" b="1" u="none" strike="noStrike" dirty="0" smtClean="0">
                          <a:solidFill>
                            <a:srgbClr val="2E3192"/>
                          </a:solidFill>
                          <a:effectLst/>
                          <a:latin typeface="Cambria" panose="02040503050406030204" pitchFamily="18" charset="0"/>
                        </a:rPr>
                        <a:t>32</a:t>
                      </a:r>
                      <a:endParaRPr lang="ru-RU" sz="1800" b="1" i="0" u="none" strike="noStrike" dirty="0">
                        <a:solidFill>
                          <a:srgbClr val="2E3192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97" marR="9497" marT="949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12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9pPr>
                    </a:lstStyle>
                    <a:p>
                      <a:pPr algn="l" fontAlgn="b"/>
                      <a:r>
                        <a:rPr lang="ru-RU" sz="1800" b="1" u="none" strike="noStrike">
                          <a:solidFill>
                            <a:srgbClr val="2E3192"/>
                          </a:solidFill>
                          <a:effectLst/>
                          <a:latin typeface="Cambria" panose="02040503050406030204" pitchFamily="18" charset="0"/>
                        </a:rPr>
                        <a:t>География</a:t>
                      </a:r>
                      <a:endParaRPr lang="ru-RU" sz="1800" b="1" i="0" u="none" strike="noStrike">
                        <a:solidFill>
                          <a:srgbClr val="2E3192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97" marR="9497" marT="949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ru-RU" sz="1800" b="1" u="none" strike="noStrike" dirty="0" smtClean="0">
                          <a:solidFill>
                            <a:srgbClr val="2E3192"/>
                          </a:solidFill>
                          <a:effectLst/>
                          <a:latin typeface="Cambria" panose="02040503050406030204" pitchFamily="18" charset="0"/>
                        </a:rPr>
                        <a:t>37</a:t>
                      </a:r>
                      <a:endParaRPr lang="ru-RU" sz="1800" b="1" i="0" u="none" strike="noStrike" dirty="0">
                        <a:solidFill>
                          <a:srgbClr val="2E3192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97" marR="9497" marT="949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12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9pPr>
                    </a:lstStyle>
                    <a:p>
                      <a:pPr algn="l" fontAlgn="b"/>
                      <a:r>
                        <a:rPr lang="ru-RU" sz="1800" b="1" u="none" strike="noStrike" dirty="0" smtClean="0">
                          <a:solidFill>
                            <a:srgbClr val="2E3192"/>
                          </a:solidFill>
                          <a:effectLst/>
                          <a:latin typeface="Cambria" panose="02040503050406030204" pitchFamily="18" charset="0"/>
                        </a:rPr>
                        <a:t>Иностранные</a:t>
                      </a:r>
                      <a:r>
                        <a:rPr lang="ru-RU" sz="1800" b="1" u="none" strike="noStrike" baseline="0" dirty="0" smtClean="0">
                          <a:solidFill>
                            <a:srgbClr val="2E3192"/>
                          </a:solidFill>
                          <a:effectLst/>
                          <a:latin typeface="Cambria" panose="02040503050406030204" pitchFamily="18" charset="0"/>
                        </a:rPr>
                        <a:t> языки</a:t>
                      </a:r>
                      <a:endParaRPr lang="ru-RU" sz="1800" b="1" i="0" u="none" strike="noStrike" dirty="0">
                        <a:solidFill>
                          <a:srgbClr val="2E3192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97" marR="9497" marT="949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ru-RU" sz="1800" b="1" u="none" strike="noStrike" dirty="0" smtClean="0">
                          <a:solidFill>
                            <a:srgbClr val="2E3192"/>
                          </a:solidFill>
                          <a:effectLst/>
                          <a:latin typeface="Cambria" panose="02040503050406030204" pitchFamily="18" charset="0"/>
                        </a:rPr>
                        <a:t>22</a:t>
                      </a:r>
                      <a:endParaRPr lang="ru-RU" sz="1800" b="1" i="0" u="none" strike="noStrike" dirty="0">
                        <a:solidFill>
                          <a:srgbClr val="2E3192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97" marR="9497" marT="949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12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9pPr>
                    </a:lstStyle>
                    <a:p>
                      <a:pPr algn="l" fontAlgn="b"/>
                      <a:r>
                        <a:rPr lang="ru-RU" sz="1800" b="1" u="none" strike="noStrike" dirty="0">
                          <a:solidFill>
                            <a:srgbClr val="2E3192"/>
                          </a:solidFill>
                          <a:effectLst/>
                          <a:latin typeface="Cambria" panose="02040503050406030204" pitchFamily="18" charset="0"/>
                        </a:rPr>
                        <a:t>Обществознание</a:t>
                      </a:r>
                      <a:endParaRPr lang="ru-RU" sz="1800" b="1" i="0" u="none" strike="noStrike" dirty="0">
                        <a:solidFill>
                          <a:srgbClr val="2E3192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97" marR="9497" marT="949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ru-RU" sz="1800" b="1" u="none" strike="noStrike" dirty="0" smtClean="0">
                          <a:solidFill>
                            <a:srgbClr val="2E3192"/>
                          </a:solidFill>
                          <a:effectLst/>
                          <a:latin typeface="Cambria" panose="02040503050406030204" pitchFamily="18" charset="0"/>
                        </a:rPr>
                        <a:t>42</a:t>
                      </a:r>
                      <a:endParaRPr lang="ru-RU" sz="1800" b="1" i="0" u="none" strike="noStrike" dirty="0">
                        <a:solidFill>
                          <a:srgbClr val="2E3192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97" marR="9497" marT="949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12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9pPr>
                    </a:lstStyle>
                    <a:p>
                      <a:pPr algn="l" fontAlgn="b"/>
                      <a:r>
                        <a:rPr lang="ru-RU" sz="1800" b="1" u="none" strike="noStrike" dirty="0">
                          <a:solidFill>
                            <a:srgbClr val="2E3192"/>
                          </a:solidFill>
                          <a:effectLst/>
                          <a:latin typeface="Cambria" panose="02040503050406030204" pitchFamily="18" charset="0"/>
                        </a:rPr>
                        <a:t>Литература</a:t>
                      </a:r>
                      <a:endParaRPr lang="ru-RU" sz="1800" b="1" i="0" u="none" strike="noStrike" dirty="0">
                        <a:solidFill>
                          <a:srgbClr val="2E3192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97" marR="9497" marT="949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"/>
                          <a:ea typeface=""/>
                          <a:cs typeface=""/>
                        </a:defRPr>
                      </a:lvl9pPr>
                    </a:lstStyle>
                    <a:p>
                      <a:pPr algn="ctr" fontAlgn="b"/>
                      <a:r>
                        <a:rPr lang="ru-RU" sz="1800" b="1" u="none" strike="noStrike" dirty="0" smtClean="0">
                          <a:solidFill>
                            <a:srgbClr val="2E3192"/>
                          </a:solidFill>
                          <a:effectLst/>
                          <a:latin typeface="Cambria" panose="02040503050406030204" pitchFamily="18" charset="0"/>
                        </a:rPr>
                        <a:t>32</a:t>
                      </a:r>
                      <a:endParaRPr lang="ru-RU" sz="1800" b="1" i="0" u="none" strike="noStrike" dirty="0">
                        <a:solidFill>
                          <a:srgbClr val="2E3192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497" marR="9497" marT="949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620688"/>
            <a:ext cx="8111872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dirty="0" smtClean="0">
                <a:solidFill>
                  <a:srgbClr val="2E3192"/>
                </a:solidFill>
                <a:latin typeface="Cambria" panose="02040503050406030204" pitchFamily="18" charset="0"/>
              </a:rPr>
              <a:t>Минимальное количество баллов ЕГЭ, необходимое для поступления на обучение по программам </a:t>
            </a:r>
            <a:r>
              <a:rPr lang="ru-RU" sz="2200" dirty="0" err="1" smtClean="0">
                <a:solidFill>
                  <a:srgbClr val="2E3192"/>
                </a:solidFill>
                <a:latin typeface="Cambria" panose="02040503050406030204" pitchFamily="18" charset="0"/>
              </a:rPr>
              <a:t>бакалавриата</a:t>
            </a:r>
            <a:r>
              <a:rPr lang="ru-RU" sz="2200" dirty="0" smtClean="0">
                <a:solidFill>
                  <a:srgbClr val="2E3192"/>
                </a:solidFill>
                <a:latin typeface="Cambria" panose="02040503050406030204" pitchFamily="18" charset="0"/>
              </a:rPr>
              <a:t> и программам </a:t>
            </a:r>
            <a:r>
              <a:rPr lang="ru-RU" sz="2200" dirty="0" err="1" smtClean="0">
                <a:solidFill>
                  <a:srgbClr val="2E3192"/>
                </a:solidFill>
                <a:latin typeface="Cambria" panose="02040503050406030204" pitchFamily="18" charset="0"/>
              </a:rPr>
              <a:t>специалитета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15450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1"/>
          <p:cNvSpPr txBox="1">
            <a:spLocks noChangeArrowheads="1"/>
          </p:cNvSpPr>
          <p:nvPr/>
        </p:nvSpPr>
        <p:spPr bwMode="auto">
          <a:xfrm>
            <a:off x="457200" y="255781"/>
            <a:ext cx="8291513" cy="65294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 dirty="0"/>
              <a:t>ИЗМЕНЕНИЯ в КИМ ЕГЭ</a:t>
            </a:r>
            <a:endParaRPr lang="ru-RU" sz="2800" b="1" dirty="0">
              <a:solidFill>
                <a:srgbClr val="000000"/>
              </a:solidFill>
            </a:endParaRPr>
          </a:p>
        </p:txBody>
      </p:sp>
      <p:sp>
        <p:nvSpPr>
          <p:cNvPr id="5123" name="Text Box 2"/>
          <p:cNvSpPr txBox="1">
            <a:spLocks noChangeArrowheads="1"/>
          </p:cNvSpPr>
          <p:nvPr/>
        </p:nvSpPr>
        <p:spPr bwMode="auto">
          <a:xfrm>
            <a:off x="457200" y="1412875"/>
            <a:ext cx="8291513" cy="5111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608013" indent="-606425" algn="just">
              <a:spcBef>
                <a:spcPts val="400"/>
              </a:spcBef>
              <a:tabLst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</a:pPr>
            <a:endParaRPr lang="ru-RU" sz="2400" b="1">
              <a:solidFill>
                <a:srgbClr val="0000FF"/>
              </a:solidFill>
              <a:latin typeface="Cambria" pitchFamily="18" charset="0"/>
            </a:endParaRPr>
          </a:p>
          <a:p>
            <a:pPr marL="608013" indent="-606425" algn="just">
              <a:spcBef>
                <a:spcPts val="400"/>
              </a:spcBef>
              <a:tabLst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</a:pPr>
            <a:endParaRPr lang="ru-RU" sz="2400" b="1">
              <a:solidFill>
                <a:srgbClr val="0000FF"/>
              </a:solidFill>
              <a:latin typeface="Cambria" pitchFamily="18" charset="0"/>
            </a:endParaRPr>
          </a:p>
          <a:p>
            <a:pPr marL="608013" indent="-606425" algn="just">
              <a:spcBef>
                <a:spcPts val="400"/>
              </a:spcBef>
              <a:tabLst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</a:pPr>
            <a:endParaRPr lang="ru-RU" sz="1600" b="1" i="1" u="sng">
              <a:solidFill>
                <a:srgbClr val="2E3192"/>
              </a:solidFill>
              <a:latin typeface="Cambria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45505468"/>
              </p:ext>
            </p:extLst>
          </p:nvPr>
        </p:nvGraphicFramePr>
        <p:xfrm>
          <a:off x="427472" y="836712"/>
          <a:ext cx="8286808" cy="53165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71702"/>
                <a:gridCol w="6215106"/>
              </a:tblGrid>
              <a:tr h="40019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ИЗМЕНЕНИЕ</a:t>
                      </a:r>
                      <a:endParaRPr lang="ru-RU" dirty="0"/>
                    </a:p>
                  </a:txBody>
                  <a:tcPr/>
                </a:tc>
              </a:tr>
              <a:tr h="57172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Русский</a:t>
                      </a:r>
                      <a:r>
                        <a:rPr lang="ru-RU" sz="1600" baseline="0" dirty="0" smtClean="0"/>
                        <a:t> язык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Уточнение формулировок отдельных заданий, критериев оценивания развернутого ответа</a:t>
                      </a:r>
                      <a:endParaRPr lang="ru-RU" sz="1600" dirty="0"/>
                    </a:p>
                  </a:txBody>
                  <a:tcPr/>
                </a:tc>
              </a:tr>
              <a:tr h="388839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Математика (пр.)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В части 1 сокращено 2 задания</a:t>
                      </a:r>
                      <a:endParaRPr lang="ru-RU" sz="1600" dirty="0"/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Обществознание</a:t>
                      </a:r>
                      <a:endParaRPr lang="ru-RU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/>
                        <a:t>Изъяты все задания с</a:t>
                      </a:r>
                      <a:r>
                        <a:rPr lang="ru-RU" sz="1600" baseline="0" dirty="0" smtClean="0"/>
                        <a:t> </a:t>
                      </a:r>
                      <a:r>
                        <a:rPr lang="ru-RU" sz="1600" dirty="0" smtClean="0"/>
                        <a:t>выбором одного ответа, общее количество заданий сократилось до 29 (с 36), максимальный первичный балл сохранен </a:t>
                      </a:r>
                      <a:endParaRPr lang="ru-RU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833224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История</a:t>
                      </a:r>
                      <a:endParaRPr lang="ru-RU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/>
                        <a:t>Изъяты</a:t>
                      </a:r>
                      <a:r>
                        <a:rPr lang="ru-RU" sz="1600" baseline="0" dirty="0" smtClean="0"/>
                        <a:t> все задания с выбором одного ответа, общее количество заданий сокращено до 31 (с 40) , максимальный п.б. – 53 (было 59). Время выполнения увеличено до 235 минут</a:t>
                      </a:r>
                      <a:endParaRPr lang="ru-RU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99056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География</a:t>
                      </a:r>
                      <a:endParaRPr lang="ru-RU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Изъяты все задания с</a:t>
                      </a:r>
                      <a:r>
                        <a:rPr lang="ru-RU" sz="1600" baseline="0" dirty="0" smtClean="0"/>
                        <a:t> </a:t>
                      </a:r>
                      <a:r>
                        <a:rPr lang="ru-RU" sz="1600" dirty="0" smtClean="0"/>
                        <a:t>выбором одного ответа, общее количество заданий сократилось до 34 (с 41), максимальный первичный балл</a:t>
                      </a:r>
                      <a:r>
                        <a:rPr lang="ru-RU" sz="1600" baseline="0" dirty="0" smtClean="0"/>
                        <a:t> – 46 (было 51). В КИМ в</a:t>
                      </a:r>
                      <a:r>
                        <a:rPr lang="ru-RU" sz="1600" dirty="0" smtClean="0"/>
                        <a:t>ключены</a:t>
                      </a:r>
                      <a:r>
                        <a:rPr lang="ru-RU" sz="1600" baseline="0" dirty="0" smtClean="0"/>
                        <a:t> карты-приложения</a:t>
                      </a:r>
                      <a:endParaRPr lang="ru-RU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5580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Химия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Изменен формат 8 заданий</a:t>
                      </a:r>
                      <a:endParaRPr lang="ru-RU" sz="1600" dirty="0"/>
                    </a:p>
                  </a:txBody>
                  <a:tcPr/>
                </a:tc>
              </a:tr>
              <a:tr h="636042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Информатика и</a:t>
                      </a:r>
                      <a:r>
                        <a:rPr lang="ru-RU" sz="1600" baseline="0" dirty="0" smtClean="0"/>
                        <a:t> ИКТ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Изменен формат 3 заданий, последовательность заданий 1-5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одним вырезанным углом 2"/>
          <p:cNvSpPr/>
          <p:nvPr/>
        </p:nvSpPr>
        <p:spPr>
          <a:xfrm flipH="1">
            <a:off x="3275856" y="449084"/>
            <a:ext cx="5400675" cy="684213"/>
          </a:xfrm>
          <a:prstGeom prst="snip1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FFFFFF"/>
                </a:solidFill>
                <a:cs typeface="Arial" pitchFamily="34" charset="0"/>
              </a:rPr>
              <a:t>Официальный сайт по ГИА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rgbClr val="FFFFFF"/>
                </a:solidFill>
                <a:cs typeface="Arial" pitchFamily="34" charset="0"/>
              </a:rPr>
              <a:t>в Костромской области </a:t>
            </a:r>
            <a:endParaRPr lang="ru-RU" sz="2000" b="1" dirty="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597" y="6072206"/>
            <a:ext cx="59587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hlinkClick r:id="rId4"/>
              </a:rPr>
              <a:t>http://www.ege-kostroma.ru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5" name="ege-kostroma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428596" y="1142984"/>
            <a:ext cx="8255058" cy="4643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89452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77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одним вырезанным углом 2"/>
          <p:cNvSpPr/>
          <p:nvPr/>
        </p:nvSpPr>
        <p:spPr>
          <a:xfrm flipH="1">
            <a:off x="3384550" y="657225"/>
            <a:ext cx="5400675" cy="684213"/>
          </a:xfrm>
          <a:prstGeom prst="snip1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000" b="1">
                <a:solidFill>
                  <a:srgbClr val="FFFFFF"/>
                </a:solidFill>
                <a:cs typeface="Arial" pitchFamily="34" charset="0"/>
              </a:rPr>
              <a:t>Просмотр бланков работ</a:t>
            </a:r>
          </a:p>
        </p:txBody>
      </p:sp>
      <p:pic>
        <p:nvPicPr>
          <p:cNvPr id="11267" name="Изображение 6" descr="Снимок экрана 2015-06-30 в 9.29.18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8838" y="1500175"/>
            <a:ext cx="2592387" cy="4357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043608" y="2708920"/>
            <a:ext cx="612068" cy="14468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267744" y="3717032"/>
            <a:ext cx="612068" cy="14468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1274" name="Изображение 8" descr="Снимок экрана 2015-06-30 в 9.31.39.png"/>
          <p:cNvPicPr>
            <a:picLocks noChangeAspect="1"/>
          </p:cNvPicPr>
          <p:nvPr/>
        </p:nvPicPr>
        <p:blipFill>
          <a:blip r:embed="rId4"/>
          <a:srcRect l="1096"/>
          <a:stretch>
            <a:fillRect/>
          </a:stretch>
        </p:blipFill>
        <p:spPr bwMode="auto">
          <a:xfrm>
            <a:off x="3451225" y="1700213"/>
            <a:ext cx="5153025" cy="4157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043608" y="2996952"/>
            <a:ext cx="612068" cy="14468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804248" y="3212976"/>
            <a:ext cx="792088" cy="1440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одним вырезанным углом 2"/>
          <p:cNvSpPr/>
          <p:nvPr/>
        </p:nvSpPr>
        <p:spPr>
          <a:xfrm flipH="1">
            <a:off x="3384550" y="657225"/>
            <a:ext cx="5400675" cy="684213"/>
          </a:xfrm>
          <a:prstGeom prst="snip1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000" b="1">
                <a:solidFill>
                  <a:srgbClr val="FFFFFF"/>
                </a:solidFill>
                <a:cs typeface="Arial" pitchFamily="34" charset="0"/>
              </a:rPr>
              <a:t>Просмотр бланков работ</a:t>
            </a:r>
          </a:p>
        </p:txBody>
      </p:sp>
      <p:pic>
        <p:nvPicPr>
          <p:cNvPr id="12291" name="Изображение 4" descr="Снимок экрана 2015-06-30 в 9.36.00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452540"/>
            <a:ext cx="3790973" cy="5054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Изображение 3" descr="Снимок экрана 2015-06-30 в 9.37.45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4391980" y="2132856"/>
            <a:ext cx="3039701" cy="37110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Изображение 1" descr="Снимок экрана 2015-06-30 в 9.38.05.png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5940152" y="2564904"/>
            <a:ext cx="2705233" cy="38610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3707904" y="1196752"/>
            <a:ext cx="612068" cy="14468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одним вырезанным углом 2"/>
          <p:cNvSpPr/>
          <p:nvPr/>
        </p:nvSpPr>
        <p:spPr>
          <a:xfrm flipH="1">
            <a:off x="428594" y="6093296"/>
            <a:ext cx="8286810" cy="469899"/>
          </a:xfrm>
          <a:prstGeom prst="snip1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4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Результаты по апелляциям – ЕГЭ-2015 </a:t>
            </a:r>
            <a:endParaRPr lang="ru-RU" sz="24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5748587"/>
              </p:ext>
            </p:extLst>
          </p:nvPr>
        </p:nvGraphicFramePr>
        <p:xfrm>
          <a:off x="428595" y="357169"/>
          <a:ext cx="8286808" cy="562469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14579"/>
                <a:gridCol w="785818"/>
                <a:gridCol w="857256"/>
                <a:gridCol w="792387"/>
                <a:gridCol w="909192"/>
                <a:gridCol w="909192"/>
                <a:gridCol w="909192"/>
                <a:gridCol w="909192"/>
              </a:tblGrid>
              <a:tr h="240291">
                <a:tc rowSpan="3"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/>
                          <a:cs typeface="Arial"/>
                        </a:rPr>
                        <a:t>Общеобразовательный предмет</a:t>
                      </a:r>
                      <a:endParaRPr lang="ru-RU" sz="1400" dirty="0">
                        <a:effectLst/>
                        <a:latin typeface="Arial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effectLst/>
                          <a:latin typeface="Arial"/>
                          <a:cs typeface="Arial"/>
                        </a:rPr>
                        <a:t>Количество</a:t>
                      </a:r>
                      <a:r>
                        <a:rPr lang="en-US" sz="1400" b="1" dirty="0">
                          <a:effectLst/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400" b="1" dirty="0" err="1" smtClean="0">
                          <a:effectLst/>
                          <a:latin typeface="Arial"/>
                          <a:cs typeface="Arial"/>
                        </a:rPr>
                        <a:t>апеляций</a:t>
                      </a:r>
                      <a:endParaRPr lang="ru-RU" sz="1400" b="1" dirty="0">
                        <a:effectLst/>
                        <a:latin typeface="Arial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05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effectLst/>
                          <a:latin typeface="Arial"/>
                          <a:cs typeface="Arial"/>
                        </a:rPr>
                        <a:t>Поступивших</a:t>
                      </a:r>
                      <a:endParaRPr lang="ru-RU" sz="1200" b="1" dirty="0">
                        <a:effectLst/>
                        <a:latin typeface="Arial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effectLst/>
                          <a:latin typeface="Arial"/>
                          <a:cs typeface="Arial"/>
                        </a:rPr>
                        <a:t>Отклонено</a:t>
                      </a:r>
                      <a:endParaRPr lang="ru-RU" sz="1200" b="1" dirty="0">
                        <a:effectLst/>
                        <a:latin typeface="Arial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effectLst/>
                          <a:latin typeface="Arial"/>
                          <a:cs typeface="Arial"/>
                        </a:rPr>
                        <a:t>Повлекших</a:t>
                      </a:r>
                      <a:r>
                        <a:rPr lang="en-US" sz="1200" b="1" dirty="0">
                          <a:effectLst/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200" b="1" dirty="0" err="1">
                          <a:effectLst/>
                          <a:latin typeface="Arial"/>
                          <a:cs typeface="Arial"/>
                        </a:rPr>
                        <a:t>изменение</a:t>
                      </a:r>
                      <a:r>
                        <a:rPr lang="en-US" sz="1200" b="1" dirty="0">
                          <a:effectLst/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200" b="1" dirty="0" err="1">
                          <a:effectLst/>
                          <a:latin typeface="Arial"/>
                          <a:cs typeface="Arial"/>
                        </a:rPr>
                        <a:t>первичного</a:t>
                      </a:r>
                      <a:r>
                        <a:rPr lang="en-US" sz="1200" b="1" dirty="0">
                          <a:effectLst/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200" b="1" dirty="0" err="1">
                          <a:effectLst/>
                          <a:latin typeface="Arial"/>
                          <a:cs typeface="Arial"/>
                        </a:rPr>
                        <a:t>балла</a:t>
                      </a:r>
                      <a:endParaRPr lang="ru-RU" sz="1200" b="1" dirty="0">
                        <a:effectLst/>
                        <a:latin typeface="Arial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915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  <a:latin typeface="Arial"/>
                          <a:cs typeface="Arial"/>
                        </a:rPr>
                        <a:t>по</a:t>
                      </a:r>
                      <a:r>
                        <a:rPr lang="en-US" sz="1000" dirty="0">
                          <a:effectLst/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000" dirty="0" err="1" smtClean="0">
                          <a:effectLst/>
                          <a:latin typeface="Arial"/>
                          <a:cs typeface="Arial"/>
                        </a:rPr>
                        <a:t>процедуре</a:t>
                      </a:r>
                      <a:endParaRPr lang="ru-RU" sz="1000" dirty="0">
                        <a:effectLst/>
                        <a:latin typeface="Arial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  <a:latin typeface="Arial"/>
                          <a:cs typeface="Arial"/>
                        </a:rPr>
                        <a:t>по</a:t>
                      </a:r>
                      <a:r>
                        <a:rPr lang="en-US" sz="1000" dirty="0">
                          <a:effectLst/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000" dirty="0" err="1" smtClean="0">
                          <a:effectLst/>
                          <a:latin typeface="Arial"/>
                          <a:cs typeface="Arial"/>
                        </a:rPr>
                        <a:t>результату</a:t>
                      </a:r>
                      <a:endParaRPr lang="ru-RU" sz="1000" dirty="0">
                        <a:effectLst/>
                        <a:latin typeface="Arial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  <a:latin typeface="Arial"/>
                          <a:cs typeface="Arial"/>
                        </a:rPr>
                        <a:t>по</a:t>
                      </a:r>
                      <a:r>
                        <a:rPr lang="en-US" sz="1000" dirty="0">
                          <a:effectLst/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000" dirty="0" err="1">
                          <a:effectLst/>
                          <a:latin typeface="Arial"/>
                          <a:cs typeface="Arial"/>
                        </a:rPr>
                        <a:t>процедуре</a:t>
                      </a:r>
                      <a:endParaRPr lang="ru-RU" sz="1000" dirty="0">
                        <a:effectLst/>
                        <a:latin typeface="Arial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  <a:latin typeface="Arial"/>
                          <a:cs typeface="Arial"/>
                        </a:rPr>
                        <a:t>по</a:t>
                      </a:r>
                      <a:r>
                        <a:rPr lang="en-US" sz="1000" dirty="0">
                          <a:effectLst/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000" dirty="0" err="1">
                          <a:effectLst/>
                          <a:latin typeface="Arial"/>
                          <a:cs typeface="Arial"/>
                        </a:rPr>
                        <a:t>результату</a:t>
                      </a:r>
                      <a:endParaRPr lang="ru-RU" sz="1000" dirty="0">
                        <a:effectLst/>
                        <a:latin typeface="Arial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/>
                          <a:cs typeface="Arial"/>
                        </a:rPr>
                        <a:t>в сторону увеличения </a:t>
                      </a:r>
                      <a:endParaRPr lang="ru-RU" sz="1000" dirty="0">
                        <a:effectLst/>
                        <a:latin typeface="Arial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0" marR="0" marT="0" marB="0" vert="vert27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/>
                          <a:cs typeface="Arial"/>
                        </a:rPr>
                        <a:t>в сторону уменьшения</a:t>
                      </a:r>
                      <a:endParaRPr lang="ru-RU" sz="1000" dirty="0">
                        <a:effectLst/>
                        <a:latin typeface="Arial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0" marR="0" marT="0" marB="0" vert="vert27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/>
                          <a:cs typeface="Arial"/>
                        </a:rPr>
                        <a:t>без изменений</a:t>
                      </a:r>
                      <a:endParaRPr lang="ru-RU" sz="1000" dirty="0">
                        <a:effectLst/>
                        <a:latin typeface="Arial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0" marR="0" marT="0" marB="0" vert="vert27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0291">
                <a:tc>
                  <a:txBody>
                    <a:bodyPr/>
                    <a:lstStyle/>
                    <a:p>
                      <a:pPr marL="71755"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cs typeface="Arial"/>
                        </a:rPr>
                        <a:t>Русский язык</a:t>
                      </a:r>
                      <a:endParaRPr lang="ru-RU" sz="1400">
                        <a:effectLst/>
                        <a:latin typeface="Arial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44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cs typeface="Arial"/>
                        </a:rPr>
                        <a:t> </a:t>
                      </a:r>
                      <a:endParaRPr lang="ru-RU" sz="140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22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/>
                          <a:cs typeface="Arial"/>
                        </a:rPr>
                        <a:t>11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/>
                          <a:cs typeface="Arial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0291">
                <a:tc>
                  <a:txBody>
                    <a:bodyPr/>
                    <a:lstStyle/>
                    <a:p>
                      <a:pPr marL="71755"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cs typeface="Arial"/>
                        </a:rPr>
                        <a:t>Математика</a:t>
                      </a: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 (базовый)</a:t>
                      </a:r>
                      <a:endParaRPr lang="ru-RU" sz="1400">
                        <a:effectLst/>
                        <a:latin typeface="Arial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19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18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1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0291">
                <a:tc>
                  <a:txBody>
                    <a:bodyPr/>
                    <a:lstStyle/>
                    <a:p>
                      <a:pPr marL="71755"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/>
                          <a:cs typeface="Arial"/>
                        </a:rPr>
                        <a:t>Математика (</a:t>
                      </a:r>
                      <a:r>
                        <a:rPr lang="ru-RU" sz="1400" dirty="0" err="1" smtClean="0">
                          <a:effectLst/>
                          <a:latin typeface="Arial"/>
                          <a:cs typeface="Arial"/>
                        </a:rPr>
                        <a:t>профильн</a:t>
                      </a: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.)</a:t>
                      </a:r>
                      <a:endParaRPr lang="ru-RU" sz="1400" dirty="0">
                        <a:effectLst/>
                        <a:latin typeface="Arial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105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92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3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0291">
                <a:tc>
                  <a:txBody>
                    <a:bodyPr/>
                    <a:lstStyle/>
                    <a:p>
                      <a:pPr marL="71755"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Математика (ГВЭ)</a:t>
                      </a:r>
                      <a:endParaRPr lang="ru-RU" sz="1400">
                        <a:effectLst/>
                        <a:latin typeface="Arial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-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-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-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0291">
                <a:tc>
                  <a:txBody>
                    <a:bodyPr/>
                    <a:lstStyle/>
                    <a:p>
                      <a:pPr marL="71755"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cs typeface="Arial"/>
                        </a:rPr>
                        <a:t>Физика</a:t>
                      </a:r>
                      <a:endParaRPr lang="ru-RU" sz="1400">
                        <a:effectLst/>
                        <a:latin typeface="Arial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/>
                          <a:cs typeface="Arial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1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/>
                          <a:cs typeface="Arial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-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-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0291">
                <a:tc>
                  <a:txBody>
                    <a:bodyPr/>
                    <a:lstStyle/>
                    <a:p>
                      <a:pPr marL="71755"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cs typeface="Arial"/>
                        </a:rPr>
                        <a:t>Химия</a:t>
                      </a:r>
                      <a:endParaRPr lang="ru-RU" sz="1400">
                        <a:effectLst/>
                        <a:latin typeface="Arial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10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10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0291">
                <a:tc>
                  <a:txBody>
                    <a:bodyPr/>
                    <a:lstStyle/>
                    <a:p>
                      <a:pPr marL="71755"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cs typeface="Arial"/>
                        </a:rPr>
                        <a:t>Информатика и ИКТ</a:t>
                      </a:r>
                      <a:endParaRPr lang="ru-RU" sz="1400">
                        <a:effectLst/>
                        <a:latin typeface="Arial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/>
                          <a:cs typeface="Arial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3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2</a:t>
                      </a:r>
                      <a:r>
                        <a:rPr lang="en-US" sz="1400" dirty="0">
                          <a:effectLst/>
                          <a:latin typeface="Arial"/>
                          <a:cs typeface="Arial"/>
                        </a:rPr>
                        <a:t> 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/>
                          <a:cs typeface="Arial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1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/>
                          <a:cs typeface="Arial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-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/>
                          <a:cs typeface="Arial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-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0291">
                <a:tc>
                  <a:txBody>
                    <a:bodyPr/>
                    <a:lstStyle/>
                    <a:p>
                      <a:pPr marL="71755"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cs typeface="Arial"/>
                        </a:rPr>
                        <a:t>Биология</a:t>
                      </a:r>
                      <a:endParaRPr lang="ru-RU" sz="1400">
                        <a:effectLst/>
                        <a:latin typeface="Arial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7</a:t>
                      </a:r>
                      <a:r>
                        <a:rPr lang="en-US" sz="1400" dirty="0">
                          <a:effectLst/>
                          <a:latin typeface="Arial"/>
                          <a:cs typeface="Arial"/>
                        </a:rPr>
                        <a:t> 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/>
                          <a:cs typeface="Arial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7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-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-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-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0291">
                <a:tc>
                  <a:txBody>
                    <a:bodyPr/>
                    <a:lstStyle/>
                    <a:p>
                      <a:pPr marL="71755"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cs typeface="Arial"/>
                        </a:rPr>
                        <a:t>История</a:t>
                      </a:r>
                      <a:endParaRPr lang="ru-RU" sz="1400">
                        <a:effectLst/>
                        <a:latin typeface="Arial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/>
                          <a:cs typeface="Arial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4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/>
                          <a:cs typeface="Arial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3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/>
                          <a:cs typeface="Arial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1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/>
                          <a:cs typeface="Arial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-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/>
                          <a:cs typeface="Arial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-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0291">
                <a:tc>
                  <a:txBody>
                    <a:bodyPr/>
                    <a:lstStyle/>
                    <a:p>
                      <a:pPr marL="71755"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cs typeface="Arial"/>
                        </a:rPr>
                        <a:t>География</a:t>
                      </a:r>
                      <a:endParaRPr lang="ru-RU" sz="1400">
                        <a:effectLst/>
                        <a:latin typeface="Arial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-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-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-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0291">
                <a:tc>
                  <a:txBody>
                    <a:bodyPr/>
                    <a:lstStyle/>
                    <a:p>
                      <a:pPr marL="71755"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cs typeface="Arial"/>
                        </a:rPr>
                        <a:t>Английский язык</a:t>
                      </a:r>
                      <a:endParaRPr lang="ru-RU" sz="1400">
                        <a:effectLst/>
                        <a:latin typeface="Arial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/>
                          <a:cs typeface="Arial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5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/>
                          <a:cs typeface="Arial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5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-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-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-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0291">
                <a:tc>
                  <a:txBody>
                    <a:bodyPr/>
                    <a:lstStyle/>
                    <a:p>
                      <a:pPr marL="71755"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/>
                          <a:cs typeface="Arial"/>
                        </a:rPr>
                        <a:t>Немецкий</a:t>
                      </a:r>
                      <a:r>
                        <a:rPr lang="en-US" sz="1400" dirty="0">
                          <a:effectLst/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/>
                          <a:cs typeface="Arial"/>
                        </a:rPr>
                        <a:t>язык</a:t>
                      </a:r>
                      <a:endParaRPr lang="ru-RU" sz="1400" dirty="0">
                        <a:effectLst/>
                        <a:latin typeface="Arial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1</a:t>
                      </a:r>
                      <a:r>
                        <a:rPr lang="ru-RU" sz="1400" dirty="0">
                          <a:effectLst/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/>
                          <a:cs typeface="Arial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-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/>
                          <a:cs typeface="Arial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-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/>
                          <a:cs typeface="Arial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-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1</a:t>
                      </a:r>
                      <a:r>
                        <a:rPr lang="ru-RU" sz="1400" dirty="0">
                          <a:effectLst/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0291">
                <a:tc>
                  <a:txBody>
                    <a:bodyPr/>
                    <a:lstStyle/>
                    <a:p>
                      <a:pPr marL="71755"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Французский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язык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/>
                          <a:cs typeface="Arial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-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-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-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-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-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0291">
                <a:tc>
                  <a:txBody>
                    <a:bodyPr/>
                    <a:lstStyle/>
                    <a:p>
                      <a:pPr marL="71755"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Обществознание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78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59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/>
                          <a:cs typeface="Arial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0291">
                <a:tc>
                  <a:txBody>
                    <a:bodyPr/>
                    <a:lstStyle/>
                    <a:p>
                      <a:pPr marL="71755"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cs typeface="Arial"/>
                        </a:rPr>
                        <a:t>Литература</a:t>
                      </a:r>
                      <a:endParaRPr lang="ru-RU" sz="1400">
                        <a:effectLst/>
                        <a:latin typeface="Arial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/>
                          <a:cs typeface="Arial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0291">
                <a:tc>
                  <a:txBody>
                    <a:bodyPr/>
                    <a:lstStyle/>
                    <a:p>
                      <a:pPr marL="71755" font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/>
                          <a:cs typeface="Arial"/>
                        </a:rPr>
                        <a:t>ВСЕ ПРЕДМЕТЫ</a:t>
                      </a:r>
                      <a:endParaRPr lang="ru-RU" sz="1400">
                        <a:effectLst/>
                        <a:latin typeface="Arial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/>
                          <a:cs typeface="Arial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289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228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32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Arial"/>
                          <a:cs typeface="Arial"/>
                        </a:rPr>
                        <a:t>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/>
                          <a:cs typeface="Arial"/>
                        </a:rPr>
                        <a:t>12</a:t>
                      </a:r>
                      <a:endParaRPr lang="ru-RU" sz="1400" dirty="0">
                        <a:effectLst/>
                        <a:latin typeface="Arial"/>
                        <a:cs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929330"/>
            <a:ext cx="8258204" cy="571504"/>
          </a:xfrm>
          <a:solidFill>
            <a:srgbClr val="002060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Сайты для подготовки к ГИА-9, ГИА-11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егэ-еду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928670"/>
            <a:ext cx="4286280" cy="335758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0034" y="500042"/>
            <a:ext cx="4357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hlinkClick r:id="rId3"/>
              </a:rPr>
              <a:t>http://www.ege.edu.ru</a:t>
            </a:r>
            <a:r>
              <a:rPr lang="en-US" sz="2400" b="1" dirty="0" smtClean="0"/>
              <a:t> </a:t>
            </a:r>
            <a:endParaRPr lang="ru-RU" sz="2400" b="1" dirty="0"/>
          </a:p>
        </p:txBody>
      </p:sp>
      <p:pic>
        <p:nvPicPr>
          <p:cNvPr id="140291" name="Picture 3" descr="\\OBMEN-NEW\Public\Отдел ОКО\совещания\по родит.собраниям\картинки\Снимок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2500306"/>
            <a:ext cx="4286280" cy="341132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4857752" y="2000240"/>
            <a:ext cx="38576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b="1" dirty="0" smtClean="0">
                <a:hlinkClick r:id="rId3"/>
              </a:rPr>
              <a:t>http://gia.edu.ru</a:t>
            </a:r>
            <a:endParaRPr lang="ru-RU" sz="2400" b="1" dirty="0" smtClean="0">
              <a:hlinkClick r:id="rId3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929330"/>
            <a:ext cx="8258204" cy="571504"/>
          </a:xfrm>
          <a:solidFill>
            <a:srgbClr val="002060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Сайты для подготовки к ГИА-9, ГИА-11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34" y="500042"/>
            <a:ext cx="8072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 smtClean="0">
                <a:hlinkClick r:id="rId2"/>
              </a:rPr>
              <a:t>www.fipi.ru</a:t>
            </a:r>
            <a:endParaRPr lang="ru-RU" sz="2400" b="1" dirty="0">
              <a:hlinkClick r:id="rId3"/>
            </a:endParaRPr>
          </a:p>
        </p:txBody>
      </p:sp>
      <p:pic>
        <p:nvPicPr>
          <p:cNvPr id="7" name="Рисунок 6" descr="фипи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9592" y="1196752"/>
            <a:ext cx="7429552" cy="47325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одзаголовок 4"/>
          <p:cNvSpPr txBox="1">
            <a:spLocks/>
          </p:cNvSpPr>
          <p:nvPr/>
        </p:nvSpPr>
        <p:spPr bwMode="auto">
          <a:xfrm>
            <a:off x="758825" y="442385"/>
            <a:ext cx="7126288" cy="96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buFont typeface="Arial" charset="0"/>
              <a:buNone/>
            </a:pPr>
            <a:endParaRPr lang="ru-RU" sz="2000" b="1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28596" y="428604"/>
            <a:ext cx="6015612" cy="1857388"/>
          </a:xfrm>
          <a:prstGeom prst="rect">
            <a:avLst/>
          </a:prstGeom>
          <a:solidFill>
            <a:srgbClr val="B9CDE5">
              <a:alpha val="31000"/>
            </a:srgb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1500" b="1" dirty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"Более объективным становится </a:t>
            </a:r>
            <a:endParaRPr lang="ru-RU" sz="1500" b="1" dirty="0" smtClean="0">
              <a:solidFill>
                <a:srgbClr val="2E3192"/>
              </a:solidFill>
              <a:latin typeface="Cambria" pitchFamily="18" charset="0"/>
              <a:ea typeface="Verdana" pitchFamily="34" charset="0"/>
              <a:cs typeface="Verdana" pitchFamily="34" charset="0"/>
            </a:endParaRPr>
          </a:p>
          <a:p>
            <a:r>
              <a:rPr lang="ru-RU" sz="1500" b="1" dirty="0" smtClean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механизм </a:t>
            </a:r>
            <a:r>
              <a:rPr lang="ru-RU" sz="1500" b="1" dirty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Единого государственного </a:t>
            </a:r>
            <a:endParaRPr lang="ru-RU" sz="1500" b="1" dirty="0" smtClean="0">
              <a:solidFill>
                <a:srgbClr val="2E3192"/>
              </a:solidFill>
              <a:latin typeface="Cambria" pitchFamily="18" charset="0"/>
              <a:ea typeface="Verdana" pitchFamily="34" charset="0"/>
              <a:cs typeface="Verdana" pitchFamily="34" charset="0"/>
            </a:endParaRPr>
          </a:p>
          <a:p>
            <a:r>
              <a:rPr lang="ru-RU" sz="1500" b="1" dirty="0" smtClean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экзамена. Конечно</a:t>
            </a:r>
            <a:r>
              <a:rPr lang="ru-RU" sz="1500" b="1" dirty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, дискуссии в </a:t>
            </a:r>
            <a:r>
              <a:rPr lang="ru-RU" sz="1500" b="1" dirty="0" smtClean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обществе</a:t>
            </a:r>
          </a:p>
          <a:p>
            <a:r>
              <a:rPr lang="ru-RU" sz="1500" b="1" dirty="0" smtClean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500" b="1" dirty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еще </a:t>
            </a:r>
            <a:r>
              <a:rPr lang="ru-RU" sz="1500" b="1" dirty="0" smtClean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продолжаются по </a:t>
            </a:r>
            <a:r>
              <a:rPr lang="ru-RU" sz="1500" b="1" dirty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этому вопросу, </a:t>
            </a:r>
            <a:endParaRPr lang="ru-RU" sz="1500" b="1" dirty="0" smtClean="0">
              <a:solidFill>
                <a:srgbClr val="2E3192"/>
              </a:solidFill>
              <a:latin typeface="Cambria" pitchFamily="18" charset="0"/>
              <a:ea typeface="Verdana" pitchFamily="34" charset="0"/>
              <a:cs typeface="Verdana" pitchFamily="34" charset="0"/>
            </a:endParaRPr>
          </a:p>
          <a:p>
            <a:r>
              <a:rPr lang="ru-RU" sz="1500" b="1" dirty="0" smtClean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не </a:t>
            </a:r>
            <a:r>
              <a:rPr lang="ru-RU" sz="1500" b="1" dirty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будем окончательно здесь точку </a:t>
            </a:r>
            <a:endParaRPr lang="ru-RU" sz="1500" b="1" dirty="0" smtClean="0">
              <a:solidFill>
                <a:srgbClr val="2E3192"/>
              </a:solidFill>
              <a:latin typeface="Cambria" pitchFamily="18" charset="0"/>
              <a:ea typeface="Verdana" pitchFamily="34" charset="0"/>
              <a:cs typeface="Verdana" pitchFamily="34" charset="0"/>
            </a:endParaRPr>
          </a:p>
          <a:p>
            <a:r>
              <a:rPr lang="ru-RU" sz="1500" b="1" dirty="0" smtClean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ставить</a:t>
            </a:r>
            <a:r>
              <a:rPr lang="ru-RU" sz="1500" b="1" dirty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, </a:t>
            </a:r>
            <a:r>
              <a:rPr lang="ru-RU" sz="1500" b="1" dirty="0" smtClean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но позитивное </a:t>
            </a:r>
            <a:r>
              <a:rPr lang="ru-RU" sz="1500" b="1" dirty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движение есть</a:t>
            </a:r>
            <a:r>
              <a:rPr lang="ru-RU" sz="1500" b="1" dirty="0" smtClean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".</a:t>
            </a:r>
          </a:p>
          <a:p>
            <a:endParaRPr lang="ru-RU" sz="1500" b="1" dirty="0" smtClean="0">
              <a:solidFill>
                <a:srgbClr val="2E3192"/>
              </a:solidFill>
              <a:latin typeface="Cambria" pitchFamily="18" charset="0"/>
              <a:ea typeface="Verdana" pitchFamily="34" charset="0"/>
              <a:cs typeface="Verdana" pitchFamily="34" charset="0"/>
            </a:endParaRPr>
          </a:p>
          <a:p>
            <a:r>
              <a:rPr lang="ru-RU" sz="1500" b="1" dirty="0" smtClean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		                    </a:t>
            </a:r>
            <a:r>
              <a:rPr lang="ru-RU" sz="1500" b="1" i="1" dirty="0" smtClean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В.В. Путин, г. Москва, май 2015 г.</a:t>
            </a:r>
            <a:endParaRPr lang="ru-RU" sz="1500" b="1" i="1" dirty="0">
              <a:solidFill>
                <a:srgbClr val="2E3192"/>
              </a:solidFill>
              <a:latin typeface="Cambria" pitchFamily="18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500562" y="428604"/>
            <a:ext cx="1800200" cy="1416220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3071802" y="2357431"/>
            <a:ext cx="5814814" cy="1643073"/>
          </a:xfrm>
          <a:prstGeom prst="rect">
            <a:avLst/>
          </a:prstGeom>
          <a:solidFill>
            <a:srgbClr val="B9CDE5">
              <a:alpha val="31000"/>
            </a:srgb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1500" b="1" dirty="0" smtClean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"</a:t>
            </a:r>
            <a:r>
              <a:rPr lang="ru-RU" sz="1500" b="1" dirty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Хочу, чтобы все понимали: мы не </a:t>
            </a:r>
            <a:endParaRPr lang="ru-RU" sz="1500" b="1" dirty="0" smtClean="0">
              <a:solidFill>
                <a:srgbClr val="2E3192"/>
              </a:solidFill>
              <a:latin typeface="Cambria" pitchFamily="18" charset="0"/>
              <a:ea typeface="Verdana" pitchFamily="34" charset="0"/>
              <a:cs typeface="Verdana" pitchFamily="34" charset="0"/>
            </a:endParaRPr>
          </a:p>
          <a:p>
            <a:r>
              <a:rPr lang="ru-RU" sz="1500" b="1" dirty="0" smtClean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будем </a:t>
            </a:r>
            <a:r>
              <a:rPr lang="ru-RU" sz="1500" b="1" dirty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отказываться от единого </a:t>
            </a:r>
            <a:r>
              <a:rPr lang="ru-RU" sz="1500" b="1" dirty="0" err="1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госэкзамена</a:t>
            </a:r>
            <a:r>
              <a:rPr lang="ru-RU" sz="1500" b="1" dirty="0" smtClean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,</a:t>
            </a:r>
          </a:p>
          <a:p>
            <a:r>
              <a:rPr lang="ru-RU" sz="1500" b="1" dirty="0" smtClean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500" b="1" dirty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потому что весь мир </a:t>
            </a:r>
            <a:r>
              <a:rPr lang="ru-RU" sz="1500" b="1" dirty="0" smtClean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использует</a:t>
            </a:r>
          </a:p>
          <a:p>
            <a:r>
              <a:rPr lang="ru-RU" sz="1500" b="1" dirty="0" smtClean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500" b="1" dirty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именно такие тесты</a:t>
            </a:r>
            <a:r>
              <a:rPr lang="ru-RU" sz="1500" b="1" dirty="0" smtClean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".</a:t>
            </a:r>
          </a:p>
          <a:p>
            <a:endParaRPr lang="ru-RU" sz="1500" b="1" dirty="0" smtClean="0">
              <a:solidFill>
                <a:srgbClr val="2E3192"/>
              </a:solidFill>
              <a:latin typeface="Cambria" pitchFamily="18" charset="0"/>
              <a:ea typeface="Verdana" pitchFamily="34" charset="0"/>
              <a:cs typeface="Verdana" pitchFamily="34" charset="0"/>
            </a:endParaRPr>
          </a:p>
          <a:p>
            <a:r>
              <a:rPr lang="ru-RU" sz="1500" b="1" i="1" dirty="0" smtClean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                   Д.А. Медведев, г. Москва, июнь 2015 г.</a:t>
            </a:r>
            <a:endParaRPr lang="ru-RU" sz="1500" b="1" i="1" dirty="0">
              <a:solidFill>
                <a:srgbClr val="2E3192"/>
              </a:solidFill>
              <a:latin typeface="Cambria" pitchFamily="18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7358082" y="2357431"/>
            <a:ext cx="1512738" cy="157163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643306" y="4137685"/>
            <a:ext cx="5177166" cy="2363656"/>
          </a:xfrm>
          <a:prstGeom prst="rect">
            <a:avLst/>
          </a:prstGeom>
          <a:solidFill>
            <a:srgbClr val="B9CDE5">
              <a:alpha val="31000"/>
            </a:srgb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"Российская школа известна своей фундаментальностью, по результатам наших международных исследований (TIMSS, PIRLS) российские школьники демонстрируют стабильно высокий уровень знаний. А использование современных технологий и инструментов информационной безопасности в системе национальной аттестации – это дополнительный ресурс для развития и совершенствования системы </a:t>
            </a:r>
            <a:r>
              <a:rPr lang="ru-RU" sz="1300" b="1" dirty="0" smtClean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образования."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ru-RU" sz="1300" b="1" i="1" dirty="0" err="1" smtClean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Дирк</a:t>
            </a:r>
            <a:r>
              <a:rPr lang="ru-RU" sz="1300" b="1" i="1" dirty="0" smtClean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300" b="1" i="1" dirty="0" err="1" smtClean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Хастед</a:t>
            </a:r>
            <a:r>
              <a:rPr lang="ru-RU" sz="1300" b="1" i="1" dirty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, </a:t>
            </a:r>
            <a:r>
              <a:rPr lang="ru-RU" sz="1300" b="1" i="1" dirty="0" smtClean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исполнительный директор Международной </a:t>
            </a:r>
            <a:r>
              <a:rPr lang="ru-RU" sz="1300" b="1" i="1" dirty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ассоциации оценки образовательных достижений (IEA)  </a:t>
            </a:r>
            <a:endParaRPr lang="ru-RU" sz="1300" b="1" i="1" dirty="0" smtClean="0">
              <a:solidFill>
                <a:srgbClr val="2E3192"/>
              </a:solidFill>
              <a:latin typeface="Cambria" pitchFamily="18" charset="0"/>
              <a:ea typeface="Verdana" pitchFamily="34" charset="0"/>
              <a:cs typeface="Verdana" pitchFamily="34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ru-RU" sz="1300" b="1" i="1" dirty="0" smtClean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15.10.2015 г.</a:t>
            </a:r>
            <a:endParaRPr lang="ru-RU" sz="1300" b="1" i="1" dirty="0">
              <a:solidFill>
                <a:srgbClr val="2E3192"/>
              </a:solidFill>
              <a:latin typeface="Cambria" pitchFamily="18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Picture 2" descr="C:\Users\lyukavre\Desktop\CK8R005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472" y="4143380"/>
            <a:ext cx="2786082" cy="2357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21131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929330"/>
            <a:ext cx="8258204" cy="571504"/>
          </a:xfrm>
          <a:solidFill>
            <a:srgbClr val="002060"/>
          </a:solidFill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Сайты и другие информационные материалы для подготовки к ГИА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571480"/>
            <a:ext cx="24465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2"/>
              </a:rPr>
              <a:t>http://reshuege.ru</a:t>
            </a:r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6" name="Рисунок 5" descr="решу егэ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1000108"/>
            <a:ext cx="4214842" cy="264320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214942" y="3000372"/>
            <a:ext cx="342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4"/>
              </a:rPr>
              <a:t>http://sdamgia.ru</a:t>
            </a:r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10" name="Рисунок 9" descr="сдам ги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57752" y="3429000"/>
            <a:ext cx="3786214" cy="2428892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472" y="3786190"/>
            <a:ext cx="3929089" cy="2027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2" descr="C:\Users\USER\Pictures\math2014_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57818" y="571480"/>
            <a:ext cx="1428750" cy="2305050"/>
          </a:xfrm>
          <a:prstGeom prst="rect">
            <a:avLst/>
          </a:prstGeom>
          <a:noFill/>
        </p:spPr>
      </p:pic>
      <p:pic>
        <p:nvPicPr>
          <p:cNvPr id="18435" name="Picture 3" descr="C:\Users\USER\Pictures\биоло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768104" y="756146"/>
            <a:ext cx="1428760" cy="224519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noProof="0" dirty="0" smtClean="0"/>
              <a:t>Продажа поддельных вариантов КИМ. </a:t>
            </a:r>
          </a:p>
          <a:p>
            <a:pPr marL="0" indent="0" algn="ctr">
              <a:buNone/>
            </a:pPr>
            <a:endParaRPr lang="ru-RU" noProof="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500562" y="1071546"/>
            <a:ext cx="4141915" cy="286642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857224" y="1285860"/>
            <a:ext cx="34483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  Платный доступ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71472" y="1857364"/>
            <a:ext cx="4920022" cy="247944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500562" y="4357694"/>
            <a:ext cx="4178779" cy="213691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Прямоугольник 10"/>
          <p:cNvSpPr/>
          <p:nvPr/>
        </p:nvSpPr>
        <p:spPr>
          <a:xfrm>
            <a:off x="1285852" y="4500570"/>
            <a:ext cx="25539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Маскировка.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31464" y="2000240"/>
            <a:ext cx="6051464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2E3192"/>
                </a:solidFill>
                <a:latin typeface="Cambria" panose="02040503050406030204" pitchFamily="18" charset="0"/>
              </a:rPr>
              <a:t>БЛАГОДАРИМ ЗА ВНИМАНИЕ!</a:t>
            </a:r>
            <a:endParaRPr lang="ru-RU" sz="3200" b="1" dirty="0">
              <a:solidFill>
                <a:srgbClr val="2E3192"/>
              </a:solidFill>
              <a:latin typeface="Cambria" panose="020405030504060302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28794" y="3929066"/>
            <a:ext cx="542928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ru-RU" sz="1400" dirty="0" smtClean="0">
                <a:solidFill>
                  <a:srgbClr val="146194"/>
                </a:solidFill>
              </a:rPr>
              <a:t>ГАУ КО «Региональный центр оценки </a:t>
            </a:r>
          </a:p>
          <a:p>
            <a:pPr lvl="1"/>
            <a:r>
              <a:rPr lang="ru-RU" sz="1400" dirty="0" smtClean="0">
                <a:solidFill>
                  <a:srgbClr val="146194"/>
                </a:solidFill>
              </a:rPr>
              <a:t>качества образования «Эксперт»,</a:t>
            </a:r>
          </a:p>
          <a:p>
            <a:pPr lvl="1"/>
            <a:r>
              <a:rPr lang="ru-RU" sz="1400" dirty="0" smtClean="0">
                <a:solidFill>
                  <a:srgbClr val="146194"/>
                </a:solidFill>
              </a:rPr>
              <a:t>156002, г. Кострома, ул. Симановского, 92.</a:t>
            </a:r>
          </a:p>
          <a:p>
            <a:pPr lvl="1"/>
            <a:r>
              <a:rPr lang="ru-RU" sz="1400" dirty="0" smtClean="0">
                <a:solidFill>
                  <a:srgbClr val="146194"/>
                </a:solidFill>
              </a:rPr>
              <a:t>Телефон </a:t>
            </a:r>
            <a:r>
              <a:rPr lang="ru-RU" sz="1400" b="1" dirty="0" smtClean="0">
                <a:solidFill>
                  <a:srgbClr val="146194"/>
                </a:solidFill>
              </a:rPr>
              <a:t>горячей линии по вопросам ГИА</a:t>
            </a:r>
            <a:r>
              <a:rPr lang="ru-RU" sz="1400" dirty="0" smtClean="0">
                <a:solidFill>
                  <a:srgbClr val="146194"/>
                </a:solidFill>
              </a:rPr>
              <a:t>: (4942) 31-73-01</a:t>
            </a:r>
          </a:p>
          <a:p>
            <a:pPr lvl="1"/>
            <a:r>
              <a:rPr lang="ru-RU" sz="1400" dirty="0" smtClean="0">
                <a:solidFill>
                  <a:srgbClr val="146194"/>
                </a:solidFill>
              </a:rPr>
              <a:t>Телефон/факс: (4942) 31-65-41,</a:t>
            </a:r>
          </a:p>
          <a:p>
            <a:pPr lvl="1"/>
            <a:r>
              <a:rPr lang="ru-RU" sz="1400" dirty="0" smtClean="0">
                <a:solidFill>
                  <a:srgbClr val="146194"/>
                </a:solidFill>
                <a:hlinkClick r:id="rId2"/>
              </a:rPr>
              <a:t>Официальный сайт по вопросам ГИА: </a:t>
            </a:r>
            <a:r>
              <a:rPr lang="en-US" sz="1400" dirty="0" smtClean="0">
                <a:solidFill>
                  <a:srgbClr val="146194"/>
                </a:solidFill>
                <a:hlinkClick r:id="rId2"/>
              </a:rPr>
              <a:t>http://www.ege-kostroma.ru</a:t>
            </a:r>
            <a:r>
              <a:rPr lang="en-US" sz="1400" dirty="0" smtClean="0">
                <a:solidFill>
                  <a:srgbClr val="146194"/>
                </a:solidFill>
              </a:rPr>
              <a:t> </a:t>
            </a:r>
            <a:endParaRPr lang="ru-RU" sz="1400" dirty="0" smtClean="0">
              <a:solidFill>
                <a:srgbClr val="146194"/>
              </a:solidFill>
            </a:endParaRPr>
          </a:p>
          <a:p>
            <a:pPr lvl="1"/>
            <a:endParaRPr lang="ru-RU" sz="1400" dirty="0" smtClean="0">
              <a:solidFill>
                <a:srgbClr val="146194"/>
              </a:solidFill>
            </a:endParaRPr>
          </a:p>
          <a:p>
            <a:pPr lvl="1"/>
            <a:endParaRPr lang="ru-RU" sz="1400" dirty="0">
              <a:solidFill>
                <a:srgbClr val="1461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235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642910" y="517076"/>
            <a:ext cx="7929618" cy="446276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300" b="1" dirty="0" smtClean="0">
                <a:solidFill>
                  <a:srgbClr val="2E3192"/>
                </a:solidFill>
                <a:latin typeface="Cambria" pitchFamily="18" charset="0"/>
              </a:rPr>
              <a:t>Изменения Порядка проведения ГИА-9</a:t>
            </a:r>
            <a:endParaRPr lang="ru-RU" sz="2300" b="1" dirty="0">
              <a:solidFill>
                <a:srgbClr val="2E3192"/>
              </a:solidFill>
              <a:latin typeface="Cambria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64558" y="1196752"/>
            <a:ext cx="3654340" cy="42418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333399"/>
                </a:solidFill>
                <a:latin typeface="Cambria" pitchFamily="18" charset="0"/>
              </a:rPr>
              <a:t>201</a:t>
            </a:r>
            <a:r>
              <a:rPr lang="en-US" sz="2400" b="1" dirty="0" smtClean="0">
                <a:solidFill>
                  <a:srgbClr val="333399"/>
                </a:solidFill>
                <a:latin typeface="Cambria" pitchFamily="18" charset="0"/>
              </a:rPr>
              <a:t>6</a:t>
            </a:r>
            <a:r>
              <a:rPr lang="ru-RU" sz="2400" b="1" dirty="0" smtClean="0">
                <a:solidFill>
                  <a:srgbClr val="333399"/>
                </a:solidFill>
                <a:latin typeface="Cambria" pitchFamily="18" charset="0"/>
              </a:rPr>
              <a:t>/1</a:t>
            </a:r>
            <a:r>
              <a:rPr lang="en-US" sz="2400" b="1" dirty="0" smtClean="0">
                <a:solidFill>
                  <a:srgbClr val="333399"/>
                </a:solidFill>
                <a:latin typeface="Cambria" pitchFamily="18" charset="0"/>
              </a:rPr>
              <a:t>7</a:t>
            </a:r>
            <a:endParaRPr lang="ru-RU" sz="2400" b="1" dirty="0">
              <a:solidFill>
                <a:srgbClr val="333399"/>
              </a:solidFill>
              <a:latin typeface="Cambria" pitchFamily="18" charset="0"/>
            </a:endParaRPr>
          </a:p>
        </p:txBody>
      </p:sp>
      <p:sp>
        <p:nvSpPr>
          <p:cNvPr id="24" name="Стрелка вниз 23"/>
          <p:cNvSpPr/>
          <p:nvPr/>
        </p:nvSpPr>
        <p:spPr>
          <a:xfrm>
            <a:off x="2021898" y="1764950"/>
            <a:ext cx="1222298" cy="324036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1196753"/>
            <a:ext cx="3419872" cy="424179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ru-RU" sz="2400" b="1" dirty="0" smtClean="0">
                <a:solidFill>
                  <a:srgbClr val="333399"/>
                </a:solidFill>
                <a:latin typeface="Cambria" panose="02040503050406030204" pitchFamily="18" charset="0"/>
              </a:rPr>
              <a:t>2015/16</a:t>
            </a:r>
            <a:endParaRPr lang="ru-RU" sz="2400" b="1" dirty="0">
              <a:solidFill>
                <a:srgbClr val="333399"/>
              </a:solidFill>
              <a:latin typeface="Cambria" panose="02040503050406030204" pitchFamily="18" charset="0"/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5644697" y="1768495"/>
            <a:ext cx="1306099" cy="324036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564558" y="2182541"/>
            <a:ext cx="3654340" cy="346544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rgbClr val="333399"/>
                </a:solidFill>
                <a:latin typeface="Cambria" pitchFamily="18" charset="0"/>
              </a:rPr>
              <a:t>Обязательные предметы: </a:t>
            </a:r>
            <a:endParaRPr lang="ru-RU" sz="1400" b="1" dirty="0">
              <a:solidFill>
                <a:srgbClr val="333399"/>
              </a:solidFill>
              <a:latin typeface="Cambria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852590" y="3578766"/>
            <a:ext cx="3099841" cy="1367435"/>
          </a:xfrm>
          <a:prstGeom prst="rect">
            <a:avLst/>
          </a:prstGeom>
          <a:solidFill>
            <a:srgbClr val="B9CDE5">
              <a:alpha val="31000"/>
            </a:srgb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rgbClr val="C00000"/>
                </a:solidFill>
                <a:latin typeface="Cambria" pitchFamily="18" charset="0"/>
              </a:rPr>
              <a:t>2 предмета по выбору </a:t>
            </a:r>
          </a:p>
          <a:p>
            <a:pPr algn="ctr">
              <a:defRPr/>
            </a:pPr>
            <a:r>
              <a:rPr lang="ru-RU" sz="1300" dirty="0">
                <a:solidFill>
                  <a:srgbClr val="333399"/>
                </a:solidFill>
                <a:latin typeface="Cambria" pitchFamily="18" charset="0"/>
              </a:rPr>
              <a:t>(физика, химия, биология, история, география, информатика и ИКТ, иностранные языки, обществознание, литература)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4852590" y="2650595"/>
            <a:ext cx="3099841" cy="360040"/>
          </a:xfrm>
          <a:prstGeom prst="rect">
            <a:avLst/>
          </a:prstGeom>
          <a:solidFill>
            <a:srgbClr val="B9CDE5">
              <a:alpha val="31000"/>
            </a:srgb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rgbClr val="333399"/>
                </a:solidFill>
                <a:latin typeface="Cambria" pitchFamily="18" charset="0"/>
              </a:rPr>
              <a:t>русский язык</a:t>
            </a:r>
            <a:endParaRPr lang="ru-RU" sz="1400" b="1" dirty="0">
              <a:solidFill>
                <a:srgbClr val="333399"/>
              </a:solidFill>
              <a:latin typeface="Cambria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852590" y="3082643"/>
            <a:ext cx="3099841" cy="360040"/>
          </a:xfrm>
          <a:prstGeom prst="rect">
            <a:avLst/>
          </a:prstGeom>
          <a:solidFill>
            <a:srgbClr val="B9CDE5">
              <a:alpha val="31000"/>
            </a:srgb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rgbClr val="333399"/>
                </a:solidFill>
                <a:latin typeface="Cambria" pitchFamily="18" charset="0"/>
              </a:rPr>
              <a:t>математика</a:t>
            </a:r>
            <a:endParaRPr lang="ru-RU" sz="1400" b="1" dirty="0">
              <a:solidFill>
                <a:srgbClr val="333399"/>
              </a:solidFill>
              <a:latin typeface="Cambria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928662" y="2182543"/>
            <a:ext cx="3419872" cy="346544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rgbClr val="333399"/>
                </a:solidFill>
                <a:latin typeface="Cambria" pitchFamily="18" charset="0"/>
              </a:rPr>
              <a:t>Обязательные предметы: </a:t>
            </a:r>
            <a:endParaRPr lang="ru-RU" sz="1400" b="1" dirty="0">
              <a:solidFill>
                <a:srgbClr val="333399"/>
              </a:solidFill>
              <a:latin typeface="Cambria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050736" y="3578767"/>
            <a:ext cx="3099841" cy="1367432"/>
          </a:xfrm>
          <a:prstGeom prst="rect">
            <a:avLst/>
          </a:prstGeom>
          <a:solidFill>
            <a:srgbClr val="B9CDE5">
              <a:alpha val="31000"/>
            </a:srgb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rgbClr val="C00000"/>
                </a:solidFill>
                <a:latin typeface="Cambria" pitchFamily="18" charset="0"/>
              </a:rPr>
              <a:t>2 предмета по выбору </a:t>
            </a:r>
          </a:p>
          <a:p>
            <a:pPr algn="ctr">
              <a:defRPr/>
            </a:pPr>
            <a:r>
              <a:rPr lang="ru-RU" sz="1300" dirty="0" smtClean="0">
                <a:solidFill>
                  <a:srgbClr val="333399"/>
                </a:solidFill>
                <a:latin typeface="Cambria" pitchFamily="18" charset="0"/>
              </a:rPr>
              <a:t>(физика, химия, биология, история, география, информатика и ИКТ, иностранные языки, обществознание, литература)</a:t>
            </a:r>
            <a:endParaRPr lang="ru-RU" sz="1300" dirty="0">
              <a:solidFill>
                <a:srgbClr val="333399"/>
              </a:solidFill>
              <a:latin typeface="Cambria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050736" y="2650595"/>
            <a:ext cx="3099841" cy="360040"/>
          </a:xfrm>
          <a:prstGeom prst="rect">
            <a:avLst/>
          </a:prstGeom>
          <a:solidFill>
            <a:srgbClr val="B9CDE5">
              <a:alpha val="31000"/>
            </a:srgb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rgbClr val="333399"/>
                </a:solidFill>
                <a:latin typeface="Cambria" pitchFamily="18" charset="0"/>
              </a:rPr>
              <a:t>русский язык</a:t>
            </a:r>
            <a:endParaRPr lang="ru-RU" sz="1400" b="1" dirty="0">
              <a:solidFill>
                <a:srgbClr val="333399"/>
              </a:solidFill>
              <a:latin typeface="Cambria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050736" y="3082643"/>
            <a:ext cx="3099841" cy="360040"/>
          </a:xfrm>
          <a:prstGeom prst="rect">
            <a:avLst/>
          </a:prstGeom>
          <a:solidFill>
            <a:srgbClr val="B9CDE5">
              <a:alpha val="31000"/>
            </a:srgb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rgbClr val="333399"/>
                </a:solidFill>
                <a:latin typeface="Cambria" pitchFamily="18" charset="0"/>
              </a:rPr>
              <a:t>математика</a:t>
            </a:r>
            <a:endParaRPr lang="ru-RU" sz="1400" b="1" dirty="0">
              <a:solidFill>
                <a:srgbClr val="333399"/>
              </a:solidFill>
              <a:latin typeface="Cambria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037664" y="5082283"/>
            <a:ext cx="3099841" cy="1319631"/>
          </a:xfrm>
          <a:prstGeom prst="rect">
            <a:avLst/>
          </a:prstGeom>
          <a:solidFill>
            <a:srgbClr val="B9CDE5">
              <a:alpha val="31000"/>
            </a:srgb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rgbClr val="C00000"/>
                </a:solidFill>
                <a:latin typeface="Cambria" pitchFamily="18" charset="0"/>
              </a:rPr>
              <a:t>Аттестат = успешные результаты ГИА по обязательным предметам</a:t>
            </a:r>
          </a:p>
          <a:p>
            <a:pPr algn="ctr">
              <a:defRPr/>
            </a:pPr>
            <a:r>
              <a:rPr lang="ru-RU" sz="1300" i="1" dirty="0">
                <a:solidFill>
                  <a:srgbClr val="2E3192"/>
                </a:solidFill>
                <a:latin typeface="Cambria" panose="02040503050406030204" pitchFamily="18" charset="0"/>
              </a:rPr>
              <a:t>Пересдача неудовлетворительных результатов по одному из обязательных </a:t>
            </a:r>
            <a:r>
              <a:rPr lang="ru-RU" sz="1300" i="1" dirty="0" smtClean="0">
                <a:solidFill>
                  <a:srgbClr val="2E3192"/>
                </a:solidFill>
                <a:latin typeface="Cambria" panose="02040503050406030204" pitchFamily="18" charset="0"/>
              </a:rPr>
              <a:t>предметов</a:t>
            </a:r>
            <a:endParaRPr lang="ru-RU" sz="1300" b="1" dirty="0" smtClean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852590" y="5013178"/>
            <a:ext cx="3099841" cy="1388738"/>
          </a:xfrm>
          <a:prstGeom prst="rect">
            <a:avLst/>
          </a:prstGeom>
          <a:solidFill>
            <a:srgbClr val="B9CDE5">
              <a:alpha val="31000"/>
            </a:srgb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rgbClr val="C00000"/>
                </a:solidFill>
                <a:latin typeface="Cambria" pitchFamily="18" charset="0"/>
              </a:rPr>
              <a:t>Аттестат = успешные результаты ГИА по четырем  учебным предметам</a:t>
            </a:r>
          </a:p>
          <a:p>
            <a:pPr algn="ctr">
              <a:defRPr/>
            </a:pPr>
            <a:r>
              <a:rPr lang="ru-RU" sz="1300" i="1" dirty="0">
                <a:solidFill>
                  <a:srgbClr val="2E3192"/>
                </a:solidFill>
                <a:latin typeface="Cambria" panose="02040503050406030204" pitchFamily="18" charset="0"/>
              </a:rPr>
              <a:t>Пересдача не более двух неудовлетворительных результатов по всем учебным </a:t>
            </a:r>
            <a:r>
              <a:rPr lang="ru-RU" sz="1300" i="1" dirty="0" smtClean="0">
                <a:solidFill>
                  <a:srgbClr val="2E3192"/>
                </a:solidFill>
                <a:latin typeface="Cambria" panose="02040503050406030204" pitchFamily="18" charset="0"/>
              </a:rPr>
              <a:t>предметам</a:t>
            </a:r>
            <a:endParaRPr lang="ru-RU" sz="1300" b="1" dirty="0" smtClean="0">
              <a:solidFill>
                <a:srgbClr val="C0000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100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1"/>
          <p:cNvSpPr txBox="1">
            <a:spLocks noChangeArrowheads="1"/>
          </p:cNvSpPr>
          <p:nvPr/>
        </p:nvSpPr>
        <p:spPr bwMode="auto">
          <a:xfrm>
            <a:off x="1042988" y="260350"/>
            <a:ext cx="7869237" cy="7921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/>
              <a:t>ИЗМЕНЕНИЯ в КИМ ОГЭ</a:t>
            </a:r>
            <a:endParaRPr lang="ru-RU" sz="2800" b="1">
              <a:solidFill>
                <a:srgbClr val="000000"/>
              </a:solidFill>
            </a:endParaRPr>
          </a:p>
        </p:txBody>
      </p:sp>
      <p:sp>
        <p:nvSpPr>
          <p:cNvPr id="6147" name="Text Box 2"/>
          <p:cNvSpPr txBox="1">
            <a:spLocks noChangeArrowheads="1"/>
          </p:cNvSpPr>
          <p:nvPr/>
        </p:nvSpPr>
        <p:spPr bwMode="auto">
          <a:xfrm>
            <a:off x="457200" y="1412875"/>
            <a:ext cx="8291513" cy="5111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608013" indent="-606425" algn="just">
              <a:spcBef>
                <a:spcPts val="400"/>
              </a:spcBef>
              <a:tabLst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</a:pPr>
            <a:endParaRPr lang="ru-RU" sz="2400" b="1">
              <a:solidFill>
                <a:srgbClr val="0000FF"/>
              </a:solidFill>
              <a:latin typeface="Cambria" pitchFamily="18" charset="0"/>
            </a:endParaRPr>
          </a:p>
          <a:p>
            <a:pPr marL="608013" indent="-606425" algn="just">
              <a:spcBef>
                <a:spcPts val="400"/>
              </a:spcBef>
              <a:tabLst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</a:pPr>
            <a:endParaRPr lang="ru-RU" sz="2400" b="1">
              <a:solidFill>
                <a:srgbClr val="0000FF"/>
              </a:solidFill>
              <a:latin typeface="Cambria" pitchFamily="18" charset="0"/>
            </a:endParaRPr>
          </a:p>
          <a:p>
            <a:pPr marL="608013" indent="-606425" algn="just">
              <a:spcBef>
                <a:spcPts val="400"/>
              </a:spcBef>
              <a:tabLst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</a:pPr>
            <a:endParaRPr lang="ru-RU" sz="1600" b="1" i="1" u="sng">
              <a:solidFill>
                <a:srgbClr val="2E3192"/>
              </a:solidFill>
              <a:latin typeface="Cambria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8" y="1000108"/>
          <a:ext cx="8429684" cy="383156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79553"/>
                <a:gridCol w="6450131"/>
              </a:tblGrid>
              <a:tr h="36576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ПРЕДМЕТ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ИЗМЕНЕНИЕ</a:t>
                      </a:r>
                      <a:endParaRPr lang="ru-RU" sz="1600" dirty="0"/>
                    </a:p>
                  </a:txBody>
                  <a:tcPr/>
                </a:tc>
              </a:tr>
              <a:tr h="118872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Математика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Скорректирована система оценивания заданий 22, 23, 25, 26 (максимальный балл за выполнение каждого из них – 2). Максимальный первичный балл за выполнение всей работы снижен с 38 до 32.</a:t>
                      </a:r>
                      <a:endParaRPr lang="ru-RU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18872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Физика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Общее количество заданий уменьшено до 26, увеличено до 8 количество заданий с кратким ответом. Максимальный балл за верное выполнение всей работы не изменился и составляет 40 баллов.</a:t>
                      </a:r>
                      <a:endParaRPr lang="ru-RU" sz="1600" dirty="0"/>
                    </a:p>
                  </a:txBody>
                  <a:tcPr/>
                </a:tc>
              </a:tr>
              <a:tr h="1088367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Устная часть иностранных</a:t>
                      </a:r>
                      <a:r>
                        <a:rPr lang="ru-RU" sz="1600" baseline="0" dirty="0" smtClean="0"/>
                        <a:t> языков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Приведена в соответствие с концепцией и технологией проведения устной части ЕГЭ.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(3 задания, 15 минут)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165" name="Text Box 1"/>
          <p:cNvSpPr txBox="1">
            <a:spLocks noChangeArrowheads="1"/>
          </p:cNvSpPr>
          <p:nvPr/>
        </p:nvSpPr>
        <p:spPr bwMode="auto">
          <a:xfrm>
            <a:off x="250825" y="5661025"/>
            <a:ext cx="8642350" cy="7921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dirty="0" smtClean="0"/>
              <a:t> </a:t>
            </a:r>
            <a:r>
              <a:rPr lang="ru-RU" sz="2000" dirty="0" smtClean="0"/>
              <a:t>На </a:t>
            </a:r>
            <a:r>
              <a:rPr lang="ru-RU" sz="2000" dirty="0"/>
              <a:t>сайте ФИПИ </a:t>
            </a:r>
            <a:r>
              <a:rPr lang="ru-RU" sz="2000" dirty="0" smtClean="0"/>
              <a:t>опубликован проект </a:t>
            </a:r>
            <a:r>
              <a:rPr lang="ru-RU" sz="2000" dirty="0"/>
              <a:t>рекомендаций по переводу баллов в отметки по пятибалльной шкале</a:t>
            </a:r>
          </a:p>
          <a:p>
            <a:pPr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dirty="0"/>
              <a:t> Утверждены демоверсии и  спецификации н КИМ </a:t>
            </a:r>
            <a:r>
              <a:rPr lang="ru-RU" sz="2000" dirty="0" smtClean="0"/>
              <a:t>2016</a:t>
            </a:r>
          </a:p>
          <a:p>
            <a:pPr algn="just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одзаголовок 4"/>
          <p:cNvSpPr txBox="1">
            <a:spLocks/>
          </p:cNvSpPr>
          <p:nvPr/>
        </p:nvSpPr>
        <p:spPr bwMode="auto">
          <a:xfrm>
            <a:off x="758825" y="442390"/>
            <a:ext cx="7126288" cy="96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charset="0"/>
              <a:buNone/>
            </a:pPr>
            <a:endParaRPr lang="ru-RU" sz="2000" b="1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66344" y="345625"/>
            <a:ext cx="7200900" cy="52322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2E3192"/>
                </a:solidFill>
                <a:latin typeface="Cambria" panose="02040503050406030204" pitchFamily="18" charset="0"/>
              </a:rPr>
              <a:t>ЕГЭ 2016 года</a:t>
            </a:r>
            <a:endParaRPr lang="ru-RU" sz="2800" b="1" dirty="0">
              <a:solidFill>
                <a:srgbClr val="2E3192"/>
              </a:solidFill>
              <a:latin typeface="Cambria" panose="02040503050406030204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607255" y="2180863"/>
            <a:ext cx="6369050" cy="672076"/>
          </a:xfrm>
          <a:prstGeom prst="rect">
            <a:avLst/>
          </a:prstGeom>
          <a:solidFill>
            <a:schemeClr val="bg1">
              <a:alpha val="31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dirty="0" smtClean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Увеличение доли аудиторий с видеонаблюдением в режиме онлайн (+10%)</a:t>
            </a:r>
            <a:endParaRPr lang="ru-RU" sz="1600" b="1" dirty="0">
              <a:solidFill>
                <a:srgbClr val="2E3192"/>
              </a:solidFill>
              <a:latin typeface="Cambria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607255" y="3044957"/>
            <a:ext cx="6369050" cy="576064"/>
          </a:xfrm>
          <a:prstGeom prst="rect">
            <a:avLst/>
          </a:prstGeom>
          <a:solidFill>
            <a:schemeClr val="bg1">
              <a:alpha val="31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dirty="0" smtClean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Увеличение доли ППЭ с печатью КИМ в аудиториях</a:t>
            </a:r>
            <a:endParaRPr lang="ru-RU" sz="1600" b="1" dirty="0">
              <a:solidFill>
                <a:srgbClr val="2E3192"/>
              </a:solidFill>
              <a:latin typeface="Cambria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605375" y="1220755"/>
            <a:ext cx="6369050" cy="805588"/>
          </a:xfrm>
          <a:prstGeom prst="rect">
            <a:avLst/>
          </a:prstGeom>
          <a:solidFill>
            <a:schemeClr val="bg1">
              <a:alpha val="31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dirty="0" smtClean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Отказ от части с выбором ответов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dirty="0" smtClean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(история, обществознание, география, информатика и ИКТ)</a:t>
            </a:r>
            <a:endParaRPr lang="ru-RU" sz="1600" b="1" dirty="0">
              <a:solidFill>
                <a:srgbClr val="2E3192"/>
              </a:solidFill>
              <a:latin typeface="Cambria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07255" y="3813043"/>
            <a:ext cx="6369050" cy="672076"/>
          </a:xfrm>
          <a:prstGeom prst="rect">
            <a:avLst/>
          </a:prstGeom>
          <a:solidFill>
            <a:schemeClr val="bg1">
              <a:alpha val="31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dirty="0" smtClean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Использование технологии сканирования экзаменационных материалов в ППЭ в день проведения экзаменов</a:t>
            </a:r>
            <a:endParaRPr lang="ru-RU" sz="1600" b="1" dirty="0">
              <a:solidFill>
                <a:srgbClr val="2E3192"/>
              </a:solidFill>
              <a:latin typeface="Cambria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27099" y="4677139"/>
            <a:ext cx="6369050" cy="999228"/>
          </a:xfrm>
          <a:prstGeom prst="rect">
            <a:avLst/>
          </a:prstGeom>
          <a:solidFill>
            <a:schemeClr val="bg1">
              <a:alpha val="31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dirty="0" smtClean="0">
                <a:solidFill>
                  <a:srgbClr val="2E3192"/>
                </a:solidFill>
                <a:latin typeface="Cambria" pitchFamily="18" charset="0"/>
                <a:ea typeface="Verdana" pitchFamily="34" charset="0"/>
                <a:cs typeface="Verdana" pitchFamily="34" charset="0"/>
              </a:rPr>
              <a:t>Усиление работы по подготовке кадров ППЭ, экспертов предметных комиссий и иных лиц, задействованных в проведении ЕГЭ</a:t>
            </a:r>
            <a:endParaRPr lang="ru-RU" sz="1600" b="1" dirty="0">
              <a:solidFill>
                <a:srgbClr val="2E3192"/>
              </a:solidFill>
              <a:latin typeface="Cambria" pitchFamily="18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824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бъект 2"/>
          <p:cNvSpPr txBox="1">
            <a:spLocks/>
          </p:cNvSpPr>
          <p:nvPr/>
        </p:nvSpPr>
        <p:spPr>
          <a:xfrm>
            <a:off x="323528" y="5291573"/>
            <a:ext cx="8641085" cy="18242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sz="1400" dirty="0" smtClean="0">
              <a:solidFill>
                <a:srgbClr val="2E3192"/>
              </a:solidFill>
              <a:latin typeface="Cambria" panose="020405030504060302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28662" y="642918"/>
            <a:ext cx="7279530" cy="576064"/>
          </a:xfrm>
          <a:prstGeom prst="rect">
            <a:avLst/>
          </a:prstGeom>
          <a:solidFill>
            <a:schemeClr val="bg1">
              <a:alpha val="31000"/>
            </a:scheme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ru-RU" sz="1200" b="1" dirty="0">
                <a:solidFill>
                  <a:srgbClr val="2E3192"/>
                </a:solidFill>
                <a:latin typeface="Cambria" panose="02040503050406030204" pitchFamily="18" charset="0"/>
              </a:rPr>
              <a:t>Ст. 59 Федерального закона «Об образовании в Российской Федерации» от 29.12.2012 № 273-ФЗ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1285860"/>
            <a:ext cx="7279530" cy="649144"/>
          </a:xfrm>
          <a:prstGeom prst="rect">
            <a:avLst/>
          </a:prstGeom>
          <a:solidFill>
            <a:schemeClr val="bg1">
              <a:alpha val="31000"/>
            </a:scheme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ru-RU" sz="1200" b="1" dirty="0">
                <a:solidFill>
                  <a:srgbClr val="2E3192"/>
                </a:solidFill>
                <a:latin typeface="Cambria" panose="02040503050406030204" pitchFamily="18" charset="0"/>
              </a:rPr>
              <a:t>Правила формирования и ведения ФИС ГИА и приема и РИС ГИА </a:t>
            </a:r>
          </a:p>
          <a:p>
            <a:pPr algn="ctr">
              <a:spcBef>
                <a:spcPct val="0"/>
              </a:spcBef>
            </a:pPr>
            <a:r>
              <a:rPr lang="ru-RU" sz="1200" b="1" dirty="0">
                <a:solidFill>
                  <a:srgbClr val="2E3192"/>
                </a:solidFill>
                <a:latin typeface="Cambria" panose="02040503050406030204" pitchFamily="18" charset="0"/>
              </a:rPr>
              <a:t>(утв. Постановлением Правительства Российской Федерации от 31.08.2013 № 755</a:t>
            </a:r>
            <a:r>
              <a:rPr lang="ru-RU" sz="1200" b="1" dirty="0" smtClean="0">
                <a:solidFill>
                  <a:srgbClr val="2E3192"/>
                </a:solidFill>
                <a:latin typeface="Cambria" panose="02040503050406030204" pitchFamily="18" charset="0"/>
              </a:rPr>
              <a:t>)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928662" y="4643447"/>
            <a:ext cx="7279530" cy="571503"/>
          </a:xfrm>
          <a:prstGeom prst="rect">
            <a:avLst/>
          </a:prstGeom>
          <a:solidFill>
            <a:schemeClr val="bg1">
              <a:alpha val="31000"/>
            </a:scheme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ru-RU" sz="1200" b="1" dirty="0">
                <a:solidFill>
                  <a:srgbClr val="2E3192"/>
                </a:solidFill>
                <a:latin typeface="Cambria" panose="02040503050406030204" pitchFamily="18" charset="0"/>
              </a:rPr>
              <a:t>Порядок разработки, использования и хранения КИМ для ЕГЭ</a:t>
            </a:r>
          </a:p>
          <a:p>
            <a:pPr algn="ctr">
              <a:spcBef>
                <a:spcPct val="0"/>
              </a:spcBef>
            </a:pPr>
            <a:r>
              <a:rPr lang="ru-RU" sz="1200" b="1" dirty="0">
                <a:solidFill>
                  <a:srgbClr val="2E3192"/>
                </a:solidFill>
                <a:latin typeface="Cambria" panose="02040503050406030204" pitchFamily="18" charset="0"/>
              </a:rPr>
              <a:t> ( утв. приказом </a:t>
            </a:r>
            <a:r>
              <a:rPr lang="ru-RU" sz="1200" b="1" dirty="0" err="1">
                <a:solidFill>
                  <a:srgbClr val="2E3192"/>
                </a:solidFill>
                <a:latin typeface="Cambria" panose="02040503050406030204" pitchFamily="18" charset="0"/>
              </a:rPr>
              <a:t>Рособрнадзора</a:t>
            </a:r>
            <a:r>
              <a:rPr lang="ru-RU" sz="1200" b="1" dirty="0">
                <a:solidFill>
                  <a:srgbClr val="2E3192"/>
                </a:solidFill>
                <a:latin typeface="Cambria" panose="02040503050406030204" pitchFamily="18" charset="0"/>
              </a:rPr>
              <a:t> от 17.12.2013 № 1274 </a:t>
            </a:r>
            <a:r>
              <a:rPr lang="ru-RU" sz="1200" b="1" dirty="0" smtClean="0">
                <a:solidFill>
                  <a:srgbClr val="2E3192"/>
                </a:solidFill>
                <a:latin typeface="Cambria" panose="02040503050406030204" pitchFamily="18" charset="0"/>
              </a:rPr>
              <a:t>)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928662" y="2000240"/>
            <a:ext cx="7273463" cy="829205"/>
          </a:xfrm>
          <a:prstGeom prst="rect">
            <a:avLst/>
          </a:prstGeom>
          <a:solidFill>
            <a:schemeClr val="bg1">
              <a:alpha val="31000"/>
            </a:scheme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ru-RU" sz="1200" b="1" dirty="0">
                <a:solidFill>
                  <a:srgbClr val="2E3192"/>
                </a:solidFill>
                <a:latin typeface="Cambria" panose="02040503050406030204" pitchFamily="18" charset="0"/>
              </a:rPr>
              <a:t>Порядок проведения </a:t>
            </a:r>
            <a:r>
              <a:rPr lang="ru-RU" sz="1200" b="1" dirty="0">
                <a:solidFill>
                  <a:srgbClr val="2E3192"/>
                </a:solidFill>
                <a:latin typeface="Cambria" panose="02040503050406030204" pitchFamily="18" charset="0"/>
                <a:ea typeface="Times New Roman"/>
              </a:rPr>
              <a:t>государственной итоговой аттестации по образовательным программам среднего общего </a:t>
            </a:r>
            <a:r>
              <a:rPr lang="ru-RU" sz="1200" b="1" dirty="0" smtClean="0">
                <a:solidFill>
                  <a:srgbClr val="2E3192"/>
                </a:solidFill>
                <a:latin typeface="Cambria" panose="02040503050406030204" pitchFamily="18" charset="0"/>
                <a:ea typeface="Times New Roman"/>
              </a:rPr>
              <a:t>образования (утв</a:t>
            </a:r>
            <a:r>
              <a:rPr lang="ru-RU" sz="1200" b="1" dirty="0">
                <a:solidFill>
                  <a:srgbClr val="2E3192"/>
                </a:solidFill>
                <a:latin typeface="Cambria" panose="02040503050406030204" pitchFamily="18" charset="0"/>
                <a:ea typeface="Times New Roman"/>
              </a:rPr>
              <a:t>. приказом Минобрнауки России от 26.12.2013 №</a:t>
            </a:r>
            <a:r>
              <a:rPr lang="ru-RU" sz="1200" b="1" dirty="0" smtClean="0">
                <a:solidFill>
                  <a:srgbClr val="2E3192"/>
                </a:solidFill>
                <a:latin typeface="Cambria" panose="02040503050406030204" pitchFamily="18" charset="0"/>
                <a:ea typeface="Times New Roman"/>
              </a:rPr>
              <a:t>1400                            </a:t>
            </a:r>
            <a:r>
              <a:rPr lang="ru-RU" sz="1200" b="1" i="1" dirty="0" smtClean="0">
                <a:solidFill>
                  <a:srgbClr val="2E3192"/>
                </a:solidFill>
                <a:latin typeface="Cambria" panose="02040503050406030204" pitchFamily="18" charset="0"/>
                <a:ea typeface="Times New Roman"/>
              </a:rPr>
              <a:t>с изменениями </a:t>
            </a:r>
            <a:r>
              <a:rPr lang="ru-RU" sz="1200" b="1" i="1" dirty="0">
                <a:solidFill>
                  <a:srgbClr val="2E3192"/>
                </a:solidFill>
                <a:latin typeface="Cambria" panose="02040503050406030204" pitchFamily="18" charset="0"/>
                <a:ea typeface="Times New Roman"/>
              </a:rPr>
              <a:t>от 07.07.2015 № 69</a:t>
            </a:r>
            <a:r>
              <a:rPr lang="ru-RU" sz="1200" b="1" dirty="0">
                <a:solidFill>
                  <a:srgbClr val="2E3192"/>
                </a:solidFill>
                <a:latin typeface="Cambria" panose="02040503050406030204" pitchFamily="18" charset="0"/>
                <a:ea typeface="Times New Roman"/>
              </a:rPr>
              <a:t>3)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928662" y="3857628"/>
            <a:ext cx="7279530" cy="648072"/>
          </a:xfrm>
          <a:prstGeom prst="rect">
            <a:avLst/>
          </a:prstGeom>
          <a:solidFill>
            <a:schemeClr val="bg1">
              <a:alpha val="31000"/>
            </a:scheme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ru-RU" sz="1200" b="1" dirty="0">
                <a:solidFill>
                  <a:srgbClr val="2E3192"/>
                </a:solidFill>
                <a:latin typeface="Cambria" panose="02040503050406030204" pitchFamily="18" charset="0"/>
              </a:rPr>
              <a:t>Порядок аккредитации общественных наблюдателей </a:t>
            </a:r>
          </a:p>
          <a:p>
            <a:pPr algn="ctr">
              <a:spcBef>
                <a:spcPct val="0"/>
              </a:spcBef>
            </a:pPr>
            <a:r>
              <a:rPr lang="ru-RU" sz="1200" b="1" dirty="0">
                <a:solidFill>
                  <a:srgbClr val="2E3192"/>
                </a:solidFill>
                <a:latin typeface="Cambria" panose="02040503050406030204" pitchFamily="18" charset="0"/>
              </a:rPr>
              <a:t>(утв. </a:t>
            </a:r>
            <a:r>
              <a:rPr lang="ru-RU" sz="1200" b="1" dirty="0" smtClean="0">
                <a:solidFill>
                  <a:srgbClr val="2E3192"/>
                </a:solidFill>
                <a:latin typeface="Cambria" panose="02040503050406030204" pitchFamily="18" charset="0"/>
              </a:rPr>
              <a:t>приказом </a:t>
            </a:r>
            <a:r>
              <a:rPr lang="ru-RU" sz="1200" b="1" dirty="0">
                <a:solidFill>
                  <a:srgbClr val="2E3192"/>
                </a:solidFill>
                <a:latin typeface="Cambria" panose="02040503050406030204" pitchFamily="18" charset="0"/>
              </a:rPr>
              <a:t>Минобрнауки России от 28.06.2013 № </a:t>
            </a:r>
            <a:r>
              <a:rPr lang="ru-RU" sz="1200" b="1" dirty="0" smtClean="0">
                <a:solidFill>
                  <a:srgbClr val="2E3192"/>
                </a:solidFill>
                <a:latin typeface="Cambria" panose="02040503050406030204" pitchFamily="18" charset="0"/>
              </a:rPr>
              <a:t>491 </a:t>
            </a:r>
          </a:p>
          <a:p>
            <a:pPr algn="ctr">
              <a:spcBef>
                <a:spcPct val="0"/>
              </a:spcBef>
            </a:pPr>
            <a:r>
              <a:rPr lang="ru-RU" sz="1200" b="1" i="1" dirty="0" smtClean="0">
                <a:solidFill>
                  <a:srgbClr val="2E3192"/>
                </a:solidFill>
                <a:latin typeface="Cambria" panose="02040503050406030204" pitchFamily="18" charset="0"/>
              </a:rPr>
              <a:t>с изменениями от 12.01.2015 №2) 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928662" y="5357826"/>
            <a:ext cx="7279530" cy="480055"/>
          </a:xfrm>
          <a:prstGeom prst="rect">
            <a:avLst/>
          </a:prstGeom>
          <a:solidFill>
            <a:schemeClr val="bg1">
              <a:alpha val="31000"/>
            </a:scheme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ru-RU" sz="1200" b="1" u="sng" dirty="0">
                <a:solidFill>
                  <a:srgbClr val="333399"/>
                </a:solidFill>
                <a:latin typeface="Cambria" panose="02040503050406030204" pitchFamily="18" charset="0"/>
              </a:rPr>
              <a:t>Распоряжение </a:t>
            </a:r>
            <a:r>
              <a:rPr lang="ru-RU" sz="1200" b="1" u="sng" dirty="0" err="1">
                <a:solidFill>
                  <a:srgbClr val="333399"/>
                </a:solidFill>
                <a:latin typeface="Cambria" panose="02040503050406030204" pitchFamily="18" charset="0"/>
              </a:rPr>
              <a:t>Рособрнадзора</a:t>
            </a:r>
            <a:r>
              <a:rPr lang="ru-RU" sz="1200" b="1" u="sng" dirty="0">
                <a:solidFill>
                  <a:srgbClr val="333399"/>
                </a:solidFill>
                <a:latin typeface="Cambria" panose="02040503050406030204" pitchFamily="18" charset="0"/>
              </a:rPr>
              <a:t> </a:t>
            </a:r>
            <a:r>
              <a:rPr lang="ru-RU" sz="1200" b="1" u="sng" dirty="0" smtClean="0">
                <a:solidFill>
                  <a:srgbClr val="333399"/>
                </a:solidFill>
                <a:latin typeface="Cambria" panose="02040503050406030204" pitchFamily="18" charset="0"/>
              </a:rPr>
              <a:t>по </a:t>
            </a:r>
            <a:r>
              <a:rPr lang="ru-RU" sz="1200" b="1" u="sng" dirty="0">
                <a:solidFill>
                  <a:srgbClr val="333399"/>
                </a:solidFill>
                <a:latin typeface="Cambria" panose="02040503050406030204" pitchFamily="18" charset="0"/>
              </a:rPr>
              <a:t>минимальным баллам от 23.03.2015 </a:t>
            </a:r>
            <a:r>
              <a:rPr lang="ru-RU" sz="1200" b="1" u="sng" dirty="0" smtClean="0">
                <a:solidFill>
                  <a:srgbClr val="333399"/>
                </a:solidFill>
                <a:latin typeface="Cambria" panose="02040503050406030204" pitchFamily="18" charset="0"/>
              </a:rPr>
              <a:t>№ 794-10 </a:t>
            </a:r>
            <a:endParaRPr lang="ru-RU" sz="1200" b="1" u="sng" dirty="0">
              <a:solidFill>
                <a:srgbClr val="333399"/>
              </a:solidFill>
              <a:latin typeface="Cambria" panose="020405030504060302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28662" y="2928934"/>
            <a:ext cx="7273463" cy="829205"/>
          </a:xfrm>
          <a:prstGeom prst="rect">
            <a:avLst/>
          </a:prstGeom>
          <a:solidFill>
            <a:schemeClr val="bg1">
              <a:alpha val="31000"/>
            </a:schemeClr>
          </a:solidFill>
          <a:ln w="25400" cap="flat" cmpd="sng" algn="ctr">
            <a:noFill/>
            <a:prstDash val="sysDash"/>
          </a:ln>
          <a:effectLst/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ru-RU" sz="1200" b="1" dirty="0">
                <a:solidFill>
                  <a:srgbClr val="2E3192"/>
                </a:solidFill>
                <a:latin typeface="Cambria" panose="02040503050406030204" pitchFamily="18" charset="0"/>
              </a:rPr>
              <a:t>Порядок проведения </a:t>
            </a:r>
            <a:r>
              <a:rPr lang="ru-RU" sz="1200" b="1" dirty="0">
                <a:solidFill>
                  <a:srgbClr val="2E3192"/>
                </a:solidFill>
                <a:latin typeface="Cambria" panose="02040503050406030204" pitchFamily="18" charset="0"/>
                <a:ea typeface="Times New Roman"/>
              </a:rPr>
              <a:t>государственной итоговой аттестации по образовательным программам </a:t>
            </a:r>
            <a:r>
              <a:rPr lang="ru-RU" sz="1200" b="1" dirty="0" smtClean="0">
                <a:solidFill>
                  <a:srgbClr val="2E3192"/>
                </a:solidFill>
                <a:latin typeface="Cambria" panose="02040503050406030204" pitchFamily="18" charset="0"/>
                <a:ea typeface="Times New Roman"/>
              </a:rPr>
              <a:t>основного </a:t>
            </a:r>
            <a:r>
              <a:rPr lang="ru-RU" sz="1200" b="1" dirty="0">
                <a:solidFill>
                  <a:srgbClr val="2E3192"/>
                </a:solidFill>
                <a:latin typeface="Cambria" panose="02040503050406030204" pitchFamily="18" charset="0"/>
                <a:ea typeface="Times New Roman"/>
              </a:rPr>
              <a:t>общего </a:t>
            </a:r>
            <a:r>
              <a:rPr lang="ru-RU" sz="1200" b="1" dirty="0" smtClean="0">
                <a:solidFill>
                  <a:srgbClr val="2E3192"/>
                </a:solidFill>
                <a:latin typeface="Cambria" panose="02040503050406030204" pitchFamily="18" charset="0"/>
                <a:ea typeface="Times New Roman"/>
              </a:rPr>
              <a:t>образования (утв</a:t>
            </a:r>
            <a:r>
              <a:rPr lang="ru-RU" sz="1200" b="1" dirty="0">
                <a:solidFill>
                  <a:srgbClr val="2E3192"/>
                </a:solidFill>
                <a:latin typeface="Cambria" panose="02040503050406030204" pitchFamily="18" charset="0"/>
                <a:ea typeface="Times New Roman"/>
              </a:rPr>
              <a:t>. приказом Минобрнауки России №</a:t>
            </a:r>
            <a:r>
              <a:rPr lang="ru-RU" sz="1200" b="1" dirty="0" smtClean="0">
                <a:solidFill>
                  <a:srgbClr val="2E3192"/>
                </a:solidFill>
                <a:latin typeface="Cambria" panose="02040503050406030204" pitchFamily="18" charset="0"/>
                <a:ea typeface="Times New Roman"/>
              </a:rPr>
              <a:t>1394 </a:t>
            </a:r>
            <a:r>
              <a:rPr lang="ru-RU" sz="1200" b="1" dirty="0">
                <a:solidFill>
                  <a:srgbClr val="2E3192"/>
                </a:solidFill>
                <a:latin typeface="Cambria" panose="02040503050406030204" pitchFamily="18" charset="0"/>
                <a:ea typeface="Times New Roman"/>
              </a:rPr>
              <a:t>от </a:t>
            </a:r>
            <a:r>
              <a:rPr lang="ru-RU" sz="1200" b="1" dirty="0" smtClean="0">
                <a:solidFill>
                  <a:srgbClr val="2E3192"/>
                </a:solidFill>
                <a:latin typeface="Cambria" panose="02040503050406030204" pitchFamily="18" charset="0"/>
                <a:ea typeface="Times New Roman"/>
              </a:rPr>
              <a:t>25.12.2013                       </a:t>
            </a:r>
            <a:r>
              <a:rPr lang="ru-RU" sz="1200" b="1" i="1" dirty="0" smtClean="0">
                <a:solidFill>
                  <a:srgbClr val="2E3192"/>
                </a:solidFill>
                <a:latin typeface="Cambria" panose="02040503050406030204" pitchFamily="18" charset="0"/>
                <a:ea typeface="Times New Roman"/>
              </a:rPr>
              <a:t>с изменениями от 07.07.2015 </a:t>
            </a:r>
            <a:r>
              <a:rPr lang="ru-RU" sz="1200" b="1" dirty="0" smtClean="0">
                <a:solidFill>
                  <a:srgbClr val="2E3192"/>
                </a:solidFill>
                <a:latin typeface="Cambria" panose="02040503050406030204" pitchFamily="18" charset="0"/>
                <a:ea typeface="Times New Roman"/>
              </a:rPr>
              <a:t>№ </a:t>
            </a:r>
            <a:r>
              <a:rPr lang="ru-RU" sz="1200" b="1" i="1" dirty="0" smtClean="0">
                <a:solidFill>
                  <a:srgbClr val="2E3192"/>
                </a:solidFill>
                <a:latin typeface="Cambria" panose="02040503050406030204" pitchFamily="18" charset="0"/>
                <a:ea typeface="Times New Roman"/>
              </a:rPr>
              <a:t>692</a:t>
            </a:r>
            <a:r>
              <a:rPr lang="ru-RU" sz="1200" b="1" dirty="0">
                <a:solidFill>
                  <a:srgbClr val="2E3192"/>
                </a:solidFill>
                <a:latin typeface="Cambria" panose="02040503050406030204" pitchFamily="18" charset="0"/>
                <a:ea typeface="Times New Roman"/>
              </a:rPr>
              <a:t>)</a:t>
            </a:r>
            <a:endParaRPr lang="ru-RU" sz="1200" b="1" dirty="0" smtClean="0">
              <a:solidFill>
                <a:srgbClr val="2E3192"/>
              </a:solidFill>
              <a:latin typeface="Cambria" panose="02040503050406030204" pitchFamily="18" charset="0"/>
              <a:ea typeface="Times New Roman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5929330"/>
            <a:ext cx="8183880" cy="64294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2E3192"/>
                </a:solidFill>
                <a:latin typeface="Cambria" pitchFamily="18" charset="0"/>
              </a:rPr>
              <a:t/>
            </a:r>
            <a:br>
              <a:rPr lang="ru-RU" dirty="0" smtClean="0">
                <a:solidFill>
                  <a:srgbClr val="2E3192"/>
                </a:solidFill>
                <a:latin typeface="Cambria" pitchFamily="18" charset="0"/>
              </a:rPr>
            </a:br>
            <a:r>
              <a:rPr lang="ru-RU" dirty="0" smtClean="0">
                <a:solidFill>
                  <a:srgbClr val="2E3192"/>
                </a:solidFill>
                <a:latin typeface="Cambria" pitchFamily="18" charset="0"/>
              </a:rPr>
              <a:t/>
            </a:r>
            <a:br>
              <a:rPr lang="ru-RU" dirty="0" smtClean="0">
                <a:solidFill>
                  <a:srgbClr val="2E3192"/>
                </a:solidFill>
                <a:latin typeface="Cambria" pitchFamily="18" charset="0"/>
              </a:rPr>
            </a:br>
            <a:r>
              <a:rPr lang="ru-RU" dirty="0" smtClean="0">
                <a:solidFill>
                  <a:srgbClr val="2E3192"/>
                </a:solidFill>
                <a:latin typeface="Cambria" pitchFamily="18" charset="0"/>
              </a:rPr>
              <a:t/>
            </a:r>
            <a:br>
              <a:rPr lang="ru-RU" dirty="0" smtClean="0">
                <a:solidFill>
                  <a:srgbClr val="2E3192"/>
                </a:solidFill>
                <a:latin typeface="Cambria" pitchFamily="18" charset="0"/>
              </a:rPr>
            </a:br>
            <a:endParaRPr lang="ru-RU" dirty="0"/>
          </a:p>
        </p:txBody>
      </p:sp>
      <p:sp>
        <p:nvSpPr>
          <p:cNvPr id="15" name="Заголовок 12"/>
          <p:cNvSpPr txBox="1">
            <a:spLocks/>
          </p:cNvSpPr>
          <p:nvPr/>
        </p:nvSpPr>
        <p:spPr>
          <a:xfrm>
            <a:off x="500034" y="5786454"/>
            <a:ext cx="8183880" cy="71438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tint val="88000"/>
                  <a:satMod val="150000"/>
                </a:schemeClr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39982" y="5942064"/>
            <a:ext cx="81439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2E3192"/>
                </a:solidFill>
                <a:latin typeface="Cambria" pitchFamily="18" charset="0"/>
              </a:rPr>
              <a:t>Перечень нормативных правовых актов 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910569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Сроки предоставления информации по ГИА-11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500042"/>
            <a:ext cx="814393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о сроках и местах регистрации для участия в написании итогового сочинения - не позднее чем за два месяца до дня проведения итогового сочинения (изложения);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о сроках и местах подачи заявлений на сдачу ГИА, местах регистрации на сдачу ЕГЭ - не позднее чем за два месяца до завершения срока подачи заявления;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о сроках проведения итогового сочинения (изложения), ГИА - не позднее чем за месяц до завершения срока подачи заявления;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о сроках, местах и порядке подачи и рассмотрения апелляций - не позднее чем за месяц до начала экзаменов;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о сроках, местах и порядке информирования о результатах итогового сочинения (изложения), ГИА - не позднее чем за месяц до дня проведения итогового сочинения (изложения), начала экзаменов.</a:t>
            </a:r>
          </a:p>
          <a:p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144405" y="357167"/>
            <a:ext cx="8667750" cy="1246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auto" hangingPunct="0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Организационно-технологические решения по повышению прозрачности и объективности проведения ЕГЭ</a:t>
            </a:r>
            <a:endParaRPr lang="ru-RU" sz="25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57158" y="1664271"/>
            <a:ext cx="8429684" cy="5193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1700" b="1" dirty="0" smtClean="0">
                <a:latin typeface="Arial Black" pitchFamily="34" charset="0"/>
              </a:rPr>
              <a:t>Контроль доставки ЭМ, адресная доставка до ППЭ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1700" b="1" dirty="0" smtClean="0">
                <a:latin typeface="Arial Black" pitchFamily="34" charset="0"/>
              </a:rPr>
              <a:t>Федеральное и региональное общественное наблюдение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1700" b="1" dirty="0" smtClean="0">
                <a:latin typeface="Arial Black" pitchFamily="34" charset="0"/>
              </a:rPr>
              <a:t>Онлайн мониторинг проведения ЕГЭ в ППЭ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1700" b="1" dirty="0" smtClean="0">
                <a:latin typeface="Arial Black" pitchFamily="34" charset="0"/>
              </a:rPr>
              <a:t>Печать КИМ в ППЭ ТОМ с использованием систем шифрования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700" b="1" dirty="0" smtClean="0">
                <a:latin typeface="Arial Black" pitchFamily="34" charset="0"/>
              </a:rPr>
              <a:t>Мониторинг интернет-пространства на наличие КИМ в сети и оперативная идентификация КИМ в сети Интернет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1700" b="1" dirty="0" smtClean="0">
                <a:latin typeface="Arial Black" pitchFamily="34" charset="0"/>
              </a:rPr>
              <a:t>Применение технологии перекрестной проверки экзаменационных работ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700" b="1" dirty="0" smtClean="0">
                <a:latin typeface="Arial Black" pitchFamily="34" charset="0"/>
              </a:rPr>
              <a:t>Выборочная перепроверка экзаменационных работ и высокобалльных апелляций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700" b="1" dirty="0" smtClean="0">
                <a:latin typeface="Arial Black" pitchFamily="34" charset="0"/>
              </a:rPr>
              <a:t>Статистический анализ и анализ данных в РИС ГИА на предмет выявления несанкционированных изменений в экзаменационных работах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700" b="1" dirty="0" smtClean="0">
                <a:latin typeface="Arial Black" pitchFamily="34" charset="0"/>
              </a:rPr>
              <a:t>Доступный для граждан сервис ознакомления с результатами ЕГЭ</a:t>
            </a:r>
          </a:p>
          <a:p>
            <a:pPr>
              <a:lnSpc>
                <a:spcPct val="150000"/>
              </a:lnSpc>
            </a:pPr>
            <a:endParaRPr lang="ru-RU" sz="17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623286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2115662" y="3857628"/>
            <a:ext cx="6203104" cy="120032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Cambria" pitchFamily="18" charset="0"/>
              </a:rPr>
              <a:t>возможно только на основании письма за подписью главы субъекта Российской Федерации в </a:t>
            </a:r>
            <a:r>
              <a:rPr lang="ru-RU" sz="2400" b="1" dirty="0">
                <a:solidFill>
                  <a:srgbClr val="FF0000"/>
                </a:solidFill>
                <a:latin typeface="Cambria" pitchFamily="18" charset="0"/>
              </a:rPr>
              <a:t>адрес Рособрнадзора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45345" y="3643314"/>
            <a:ext cx="716607" cy="1631216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0000" b="1" dirty="0" smtClean="0">
                <a:solidFill>
                  <a:srgbClr val="FF0000"/>
                </a:solidFill>
                <a:latin typeface="Cambria" pitchFamily="18" charset="0"/>
              </a:rPr>
              <a:t>!</a:t>
            </a:r>
            <a:endParaRPr lang="ru-RU" sz="10000" b="1" dirty="0"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03648" y="714356"/>
            <a:ext cx="709744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2E3192"/>
                </a:solidFill>
                <a:latin typeface="Cambria" panose="02040503050406030204" pitchFamily="18" charset="0"/>
              </a:rPr>
              <a:t>Изменение сроков внесения </a:t>
            </a:r>
            <a:r>
              <a:rPr lang="ru-RU" sz="2800" b="1" dirty="0" smtClean="0">
                <a:solidFill>
                  <a:srgbClr val="2E3192"/>
                </a:solidFill>
                <a:latin typeface="Cambria" panose="02040503050406030204" pitchFamily="18" charset="0"/>
              </a:rPr>
              <a:t>информации в региональную информационную систему, в том числе формы экзамена, предметов по выбору</a:t>
            </a:r>
            <a:br>
              <a:rPr lang="ru-RU" sz="2800" b="1" dirty="0" smtClean="0">
                <a:solidFill>
                  <a:srgbClr val="2E3192"/>
                </a:solidFill>
                <a:latin typeface="Cambria" panose="02040503050406030204" pitchFamily="18" charset="0"/>
              </a:rPr>
            </a:br>
            <a:endParaRPr lang="ru-RU" sz="2800" b="1" dirty="0">
              <a:solidFill>
                <a:srgbClr val="2E3192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1517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3204</TotalTime>
  <Words>1663</Words>
  <Application>Microsoft Office PowerPoint</Application>
  <PresentationFormat>Экран (4:3)</PresentationFormat>
  <Paragraphs>343</Paragraphs>
  <Slides>22</Slides>
  <Notes>13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Аспект</vt:lpstr>
      <vt:lpstr>Слайд 1</vt:lpstr>
      <vt:lpstr>Слайд 2</vt:lpstr>
      <vt:lpstr>Слайд 3</vt:lpstr>
      <vt:lpstr>Слайд 4</vt:lpstr>
      <vt:lpstr>Слайд 5</vt:lpstr>
      <vt:lpstr>   </vt:lpstr>
      <vt:lpstr>Сроки предоставления информации по ГИА-11</vt:lpstr>
      <vt:lpstr>Слайд 8</vt:lpstr>
      <vt:lpstr>Слайд 9</vt:lpstr>
      <vt:lpstr>Слайд 10</vt:lpstr>
      <vt:lpstr>Слайд 11</vt:lpstr>
      <vt:lpstr>Минимальное количество баллов ЕГЭ, необходимое для поступления на обучение по программам бакалавриата и программам специалитета</vt:lpstr>
      <vt:lpstr>Слайд 13</vt:lpstr>
      <vt:lpstr>Слайд 14</vt:lpstr>
      <vt:lpstr>Слайд 15</vt:lpstr>
      <vt:lpstr>Слайд 16</vt:lpstr>
      <vt:lpstr>Слайд 17</vt:lpstr>
      <vt:lpstr>Сайты для подготовки к ГИА-9, ГИА-11</vt:lpstr>
      <vt:lpstr>Сайты для подготовки к ГИА-9, ГИА-11</vt:lpstr>
      <vt:lpstr>Сайты и другие информационные материалы для подготовки к ГИА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118</cp:revision>
  <cp:lastPrinted>2015-11-19T13:43:37Z</cp:lastPrinted>
  <dcterms:created xsi:type="dcterms:W3CDTF">2015-10-29T08:06:05Z</dcterms:created>
  <dcterms:modified xsi:type="dcterms:W3CDTF">2015-11-20T12:35:42Z</dcterms:modified>
</cp:coreProperties>
</file>