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65" r:id="rId6"/>
    <p:sldId id="266" r:id="rId7"/>
    <p:sldId id="267" r:id="rId8"/>
    <p:sldId id="262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1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45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0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93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40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56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19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87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16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1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36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C025-D46A-465E-9B2E-3D3025BB940C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E561-BE59-45DE-97E6-5B22B6A56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6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Введение ФГОС НОО ОВЗ: проблемы и перспективы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Круглый стол-практикум</a:t>
            </a:r>
          </a:p>
          <a:p>
            <a:r>
              <a:rPr lang="ru-RU" dirty="0" smtClean="0"/>
              <a:t>23 января 2017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6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64219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Зачеркни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выделенные буквы и прочти стихотворение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(внимание, скорость мыслительных процессов, зрительное восприятие)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69979"/>
          </a:xfrm>
        </p:spPr>
        <p:txBody>
          <a:bodyPr/>
          <a:lstStyle/>
          <a:p>
            <a:pPr algn="ctr">
              <a:buNone/>
            </a:pPr>
            <a:r>
              <a:rPr lang="ru-RU" sz="2400" dirty="0"/>
              <a:t>Слова друг от друга отделены восклицательным знаком.</a:t>
            </a:r>
          </a:p>
          <a:p>
            <a:pPr algn="ctr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2420888"/>
          <a:ext cx="8784976" cy="20882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97198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 э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endParaRPr lang="ru-RU" sz="2400" dirty="0"/>
                    </a:p>
                  </a:txBody>
                  <a:tcPr/>
                </a:tc>
              </a:tr>
              <a:tr h="1591034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 с э 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а г э л !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м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э ч г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э 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е г э л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! г б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к э о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: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э!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ы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 ! э г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 э 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л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о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! э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л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 э ё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 !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э т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э г т 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л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— г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г о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ы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 л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 э б г 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л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к э о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э ! г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 г л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е г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4653136"/>
          <a:ext cx="8784976" cy="202706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78497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endParaRPr lang="ru-RU" sz="2400" dirty="0"/>
                    </a:p>
                  </a:txBody>
                  <a:tcPr/>
                </a:tc>
              </a:tr>
              <a:tr h="1569864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! 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ю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с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ы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в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с я ! ,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г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е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с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 я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.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 ! я ч у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с я т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а я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ы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я т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о я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м я е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я 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ж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 у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!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с я т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 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.!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64219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Расшифруйте слово.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(развитие внимания, зрительной памяти)</a:t>
            </a:r>
            <a:endParaRPr lang="ru-RU" sz="3600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2420888"/>
          <a:ext cx="8424936" cy="108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4156"/>
                <a:gridCol w="1404156"/>
                <a:gridCol w="1404156"/>
                <a:gridCol w="1404156"/>
                <a:gridCol w="1404156"/>
                <a:gridCol w="1404156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4149080"/>
            <a:ext cx="489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Ключ: 3246135 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Расшифруйте слова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(внимание, зрительная и логическая память, скорость мыслительных процессов)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1" y="1600200"/>
          <a:ext cx="4474841" cy="60466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39263"/>
                <a:gridCol w="639263"/>
                <a:gridCol w="639263"/>
                <a:gridCol w="639263"/>
                <a:gridCol w="639263"/>
                <a:gridCol w="639263"/>
                <a:gridCol w="639263"/>
              </a:tblGrid>
              <a:tr h="60466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67543" y="2420888"/>
          <a:ext cx="5760641" cy="60466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38576"/>
                <a:gridCol w="638576"/>
                <a:gridCol w="667065"/>
                <a:gridCol w="648072"/>
                <a:gridCol w="576064"/>
                <a:gridCol w="648072"/>
                <a:gridCol w="648072"/>
                <a:gridCol w="648072"/>
                <a:gridCol w="648072"/>
              </a:tblGrid>
              <a:tr h="60466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467544" y="3284984"/>
          <a:ext cx="5112569" cy="60466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38576"/>
                <a:gridCol w="638576"/>
                <a:gridCol w="667065"/>
                <a:gridCol w="648072"/>
                <a:gridCol w="576064"/>
                <a:gridCol w="648072"/>
                <a:gridCol w="648072"/>
                <a:gridCol w="648072"/>
              </a:tblGrid>
              <a:tr h="60466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467544" y="4077072"/>
          <a:ext cx="3835578" cy="60466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39263"/>
                <a:gridCol w="639263"/>
                <a:gridCol w="639263"/>
                <a:gridCol w="639263"/>
                <a:gridCol w="639263"/>
                <a:gridCol w="639263"/>
              </a:tblGrid>
              <a:tr h="60466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95536" y="5157192"/>
            <a:ext cx="54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Найдите обобщающее слово.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Почему эти слова написаны рядом? Объясните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(внимание, логическая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скорость мыслительных процессов).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  <a:p>
            <a:pPr>
              <a:buNone/>
            </a:pPr>
            <a:r>
              <a:rPr lang="ru-RU" dirty="0"/>
              <a:t>А) мумия, саркофаг, </a:t>
            </a:r>
            <a:r>
              <a:rPr lang="ru-RU" dirty="0" smtClean="0"/>
              <a:t>пирамида.</a:t>
            </a:r>
            <a:endParaRPr lang="ru-RU" dirty="0"/>
          </a:p>
          <a:p>
            <a:pPr>
              <a:buNone/>
            </a:pPr>
            <a:r>
              <a:rPr lang="ru-RU" dirty="0"/>
              <a:t>Б) Кир, </a:t>
            </a:r>
            <a:r>
              <a:rPr lang="ru-RU" dirty="0" err="1"/>
              <a:t>Камбиз</a:t>
            </a:r>
            <a:r>
              <a:rPr lang="ru-RU" dirty="0"/>
              <a:t>, Дарий </a:t>
            </a:r>
            <a:r>
              <a:rPr lang="en-US" dirty="0" smtClean="0"/>
              <a:t>I</a:t>
            </a:r>
            <a:r>
              <a:rPr lang="ru-RU" dirty="0" smtClean="0"/>
              <a:t>.</a:t>
            </a:r>
            <a:endParaRPr lang="ru-RU" dirty="0"/>
          </a:p>
          <a:p>
            <a:pPr>
              <a:buNone/>
            </a:pPr>
            <a:r>
              <a:rPr lang="ru-RU" dirty="0"/>
              <a:t>В) пурпур, стекло, </a:t>
            </a:r>
            <a:r>
              <a:rPr lang="ru-RU" dirty="0" smtClean="0"/>
              <a:t>алфавит.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Сгруппируйте изобретения, относящиеся к истории Финикии, Индии, Китая.</a:t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2780928"/>
          <a:ext cx="8712969" cy="2155778"/>
        </p:xfrm>
        <a:graphic>
          <a:graphicData uri="http://schemas.openxmlformats.org/drawingml/2006/table">
            <a:tbl>
              <a:tblPr/>
              <a:tblGrid>
                <a:gridCol w="2904020"/>
                <a:gridCol w="2904020"/>
                <a:gridCol w="2904929"/>
              </a:tblGrid>
              <a:tr h="4705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Финикия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Индия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Китай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494116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Бумага, алфавит, сахар, порох, шахматы, пурпурная краска, хлопок, шёлк, чай, компас, стекло.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628800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(логическая память, скорость мыслительных процессов).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01622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показывает на карточках начало слова, а учащиеся – карточку с его продолжением.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(внимание, логическая память)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Исто</a:t>
            </a:r>
            <a:r>
              <a:rPr lang="ru-RU" dirty="0" smtClean="0"/>
              <a:t> – </a:t>
            </a:r>
            <a:r>
              <a:rPr lang="ru-RU" dirty="0" err="1" smtClean="0"/>
              <a:t>рия</a:t>
            </a:r>
            <a:r>
              <a:rPr lang="ru-RU" dirty="0" smtClean="0"/>
              <a:t>                              Ин - </a:t>
            </a:r>
            <a:r>
              <a:rPr lang="ru-RU" dirty="0" err="1" smtClean="0"/>
              <a:t>дия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Архео</a:t>
            </a:r>
            <a:r>
              <a:rPr lang="ru-RU" dirty="0" smtClean="0"/>
              <a:t> – логия                        </a:t>
            </a:r>
            <a:r>
              <a:rPr lang="ru-RU" dirty="0" err="1" smtClean="0"/>
              <a:t>Джу</a:t>
            </a:r>
            <a:r>
              <a:rPr lang="ru-RU" dirty="0" smtClean="0"/>
              <a:t> - </a:t>
            </a:r>
            <a:r>
              <a:rPr lang="ru-RU" dirty="0" err="1" smtClean="0"/>
              <a:t>нгли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Источ</a:t>
            </a:r>
            <a:r>
              <a:rPr lang="ru-RU" dirty="0" smtClean="0"/>
              <a:t> – ник                            Вар - </a:t>
            </a:r>
            <a:r>
              <a:rPr lang="ru-RU" dirty="0" err="1" smtClean="0"/>
              <a:t>ны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Геро</a:t>
            </a:r>
            <a:r>
              <a:rPr lang="ru-RU" dirty="0" smtClean="0"/>
              <a:t> – дот                               Бра – </a:t>
            </a:r>
            <a:r>
              <a:rPr lang="ru-RU" dirty="0" err="1" smtClean="0"/>
              <a:t>хма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Буд – да</a:t>
            </a:r>
          </a:p>
          <a:p>
            <a:pPr>
              <a:buNone/>
            </a:pPr>
            <a:r>
              <a:rPr lang="ru-RU" dirty="0" smtClean="0"/>
              <a:t>                                                  </a:t>
            </a:r>
            <a:r>
              <a:rPr lang="ru-RU" dirty="0" err="1" smtClean="0"/>
              <a:t>Ашо</a:t>
            </a:r>
            <a:r>
              <a:rPr lang="ru-RU" dirty="0" smtClean="0"/>
              <a:t> - </a:t>
            </a:r>
            <a:r>
              <a:rPr lang="ru-RU" dirty="0" err="1" smtClean="0"/>
              <a:t>ка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 вами рисунок первобытного человека, в котором он передал важное послание для своих соплеменников. Давайте попробуем прочитать это послание. Что хотел сообщить нам человек?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(воображение, образное мышление)</a:t>
            </a:r>
            <a:b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91264" cy="370527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итц\Desktop\full_clip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92896"/>
            <a:ext cx="4588724" cy="4061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 вами рисуночное письмо.  Расположите рисунки на так, чтобы получился рассказ. Расскажите его своему соседу по парте.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(воображение, образное мышление)</a:t>
            </a:r>
            <a:b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итц\Desktop\full_clip_image009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52936"/>
            <a:ext cx="2177803" cy="2304256"/>
          </a:xfrm>
          <a:prstGeom prst="rect">
            <a:avLst/>
          </a:prstGeom>
          <a:noFill/>
        </p:spPr>
      </p:pic>
      <p:pic>
        <p:nvPicPr>
          <p:cNvPr id="2051" name="Picture 3" descr="C:\Users\итц\Desktop\full_clip_image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852936"/>
            <a:ext cx="2088232" cy="2301801"/>
          </a:xfrm>
          <a:prstGeom prst="rect">
            <a:avLst/>
          </a:prstGeom>
          <a:noFill/>
        </p:spPr>
      </p:pic>
      <p:pic>
        <p:nvPicPr>
          <p:cNvPr id="2052" name="Picture 4" descr="C:\Users\итц\Desktop\full_clip_image0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852936"/>
            <a:ext cx="2304256" cy="2304256"/>
          </a:xfrm>
          <a:prstGeom prst="rect">
            <a:avLst/>
          </a:prstGeom>
          <a:noFill/>
        </p:spPr>
      </p:pic>
      <p:pic>
        <p:nvPicPr>
          <p:cNvPr id="2053" name="Picture 5" descr="C:\Users\итц\Desktop\full_clip_image0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2852936"/>
            <a:ext cx="2304256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Организация пространства на уроке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dirty="0" smtClean="0"/>
              <a:t>"</a:t>
            </a:r>
            <a:r>
              <a:rPr lang="ru-RU" sz="2400" dirty="0"/>
              <a:t>особым" детям следует предоставлять наиболее удобные для них места для посадки;</a:t>
            </a:r>
          </a:p>
          <a:p>
            <a:r>
              <a:rPr lang="ru-RU" sz="2400" dirty="0" smtClean="0"/>
              <a:t>желательно </a:t>
            </a:r>
            <a:r>
              <a:rPr lang="ru-RU" sz="2400" dirty="0"/>
              <a:t>сажать этих детей рядом со старательными и хорошо успевающими учениками или рядом с тем, кто является носителем положительной ролевой модели;</a:t>
            </a:r>
          </a:p>
          <a:p>
            <a:r>
              <a:rPr lang="ru-RU" sz="2400" dirty="0" smtClean="0"/>
              <a:t>избегать </a:t>
            </a:r>
            <a:r>
              <a:rPr lang="ru-RU" sz="2400" dirty="0"/>
              <a:t>посадки с отвлекающими внимание предметами;</a:t>
            </a:r>
          </a:p>
          <a:p>
            <a:r>
              <a:rPr lang="ru-RU" sz="2400" dirty="0"/>
              <a:t>зона, где сидит "особый" ребенок, должна быть тихая и спокойная;</a:t>
            </a:r>
          </a:p>
          <a:p>
            <a:r>
              <a:rPr lang="ru-RU" sz="2400" dirty="0" smtClean="0"/>
              <a:t>не </a:t>
            </a:r>
            <a:r>
              <a:rPr lang="ru-RU" sz="2400" dirty="0"/>
              <a:t>следует загромождать доску посторонними предметами;</a:t>
            </a:r>
          </a:p>
          <a:p>
            <a:r>
              <a:rPr lang="ru-RU" sz="2400" dirty="0" smtClean="0"/>
              <a:t>организовать </a:t>
            </a:r>
            <a:r>
              <a:rPr lang="ru-RU" sz="2400" dirty="0"/>
              <a:t>учебные места так, чтобы для учащихся было возможно работать и взаимодействовать на уроке в гибких группах.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98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образовательного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Используйте в процессе обучения элементы игры, соревнования.</a:t>
            </a:r>
          </a:p>
          <a:p>
            <a:r>
              <a:rPr lang="ru-RU" dirty="0" smtClean="0"/>
              <a:t>Больше давайте творческих, развивающих заданий и, наоборот, избегайте монотонной деятельности. </a:t>
            </a:r>
          </a:p>
          <a:p>
            <a:r>
              <a:rPr lang="ru-RU" dirty="0" smtClean="0"/>
              <a:t>На определенном отрезке времени давайте лишь одно задание. Если ученику предстоит выполнить большое задание, то оно предлагается ему в виде последовательных частей, и учитель периодически контролирует ход работы над каждой из частей, внося необходимые коррективы.</a:t>
            </a:r>
          </a:p>
          <a:p>
            <a:r>
              <a:rPr lang="ru-RU" dirty="0" smtClean="0"/>
              <a:t>Давайте задания в соответствии с рабочим темпом и способностями ученика.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8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образовательного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2484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поэтапное разъяснение заданий;</a:t>
            </a:r>
          </a:p>
          <a:p>
            <a:r>
              <a:rPr lang="ru-RU" dirty="0" smtClean="0"/>
              <a:t>повторение учащимся инструкции к выполнению задания;</a:t>
            </a:r>
          </a:p>
          <a:p>
            <a:r>
              <a:rPr lang="ru-RU" dirty="0" smtClean="0"/>
              <a:t>чередование занятий и физкультурных пауз;</a:t>
            </a:r>
          </a:p>
          <a:p>
            <a:r>
              <a:rPr lang="ru-RU" dirty="0" smtClean="0"/>
              <a:t>предоставление дополнительного времени для завершения задания;</a:t>
            </a:r>
          </a:p>
          <a:p>
            <a:r>
              <a:rPr lang="ru-RU" dirty="0" smtClean="0"/>
              <a:t>использование листов с упражнениями, которые требуют минимального заполнения;</a:t>
            </a:r>
          </a:p>
          <a:p>
            <a:r>
              <a:rPr lang="ru-RU" dirty="0" smtClean="0"/>
              <a:t>обеспечение учащихся печатными копиями заданий, написанных на доске;</a:t>
            </a:r>
          </a:p>
          <a:p>
            <a:r>
              <a:rPr lang="ru-RU" dirty="0" smtClean="0"/>
              <a:t>сокращенные задания, направленные на усвоение ключевых понятий;</a:t>
            </a:r>
          </a:p>
          <a:p>
            <a:r>
              <a:rPr lang="ru-RU" dirty="0" smtClean="0"/>
              <a:t>предоставление альтернативы объемным письменным заданиям (например, напишите небольшое сочинение; предоставьте устное сообщение по данной теме);</a:t>
            </a:r>
          </a:p>
          <a:p>
            <a:r>
              <a:rPr lang="ru-RU" dirty="0" smtClean="0"/>
              <a:t>обеспечение перемены видов деятельности </a:t>
            </a:r>
          </a:p>
          <a:p>
            <a:r>
              <a:rPr lang="ru-RU" dirty="0" smtClean="0"/>
              <a:t>индивидуальное оценивание ответов учащихся с ОВЗ.</a:t>
            </a:r>
          </a:p>
        </p:txBody>
      </p:sp>
    </p:spTree>
    <p:extLst>
      <p:ext uri="{BB962C8B-B14F-4D97-AF65-F5344CB8AC3E}">
        <p14:creationId xmlns:p14="http://schemas.microsoft.com/office/powerpoint/2010/main" val="16332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636"/>
            <a:ext cx="871296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Построение урока для детей с ОВЗ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18568"/>
              </p:ext>
            </p:extLst>
          </p:nvPr>
        </p:nvGraphicFramePr>
        <p:xfrm>
          <a:off x="251520" y="1196753"/>
          <a:ext cx="8712968" cy="5112567"/>
        </p:xfrm>
        <a:graphic>
          <a:graphicData uri="http://schemas.openxmlformats.org/drawingml/2006/table">
            <a:tbl>
              <a:tblPr/>
              <a:tblGrid>
                <a:gridCol w="1944216"/>
                <a:gridCol w="2088232"/>
                <a:gridCol w="2160240"/>
                <a:gridCol w="2520280"/>
              </a:tblGrid>
              <a:tr h="1047075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effectLst/>
                        </a:rPr>
                        <a:t>Этапы урока</a:t>
                      </a:r>
                      <a:endParaRPr lang="ru-RU" sz="1500" dirty="0">
                        <a:effectLst/>
                      </a:endParaRP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effectLst/>
                        </a:rPr>
                        <a:t>Методы и приемы</a:t>
                      </a:r>
                      <a:endParaRPr lang="ru-RU" sz="1500" dirty="0">
                        <a:effectLst/>
                      </a:endParaRP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effectLst/>
                        </a:rPr>
                        <a:t>Организация</a:t>
                      </a:r>
                      <a:endParaRPr lang="ru-RU" sz="1500" dirty="0">
                        <a:effectLst/>
                      </a:endParaRPr>
                    </a:p>
                    <a:p>
                      <a:pPr algn="ctr"/>
                      <a:r>
                        <a:rPr lang="ru-RU" sz="1500" b="1" dirty="0">
                          <a:effectLst/>
                        </a:rPr>
                        <a:t>работы по общеобразовательной программе</a:t>
                      </a:r>
                      <a:endParaRPr lang="ru-RU" sz="1500" dirty="0">
                        <a:effectLst/>
                      </a:endParaRP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effectLst/>
                        </a:rPr>
                        <a:t>Организация</a:t>
                      </a:r>
                      <a:endParaRPr lang="ru-RU" sz="1500" dirty="0">
                        <a:effectLst/>
                      </a:endParaRPr>
                    </a:p>
                    <a:p>
                      <a:pPr algn="ctr"/>
                      <a:r>
                        <a:rPr lang="ru-RU" sz="1500" b="1" dirty="0">
                          <a:effectLst/>
                        </a:rPr>
                        <a:t>работы </a:t>
                      </a:r>
                      <a:r>
                        <a:rPr lang="ru-RU" sz="1500" b="1" dirty="0" smtClean="0">
                          <a:effectLst/>
                        </a:rPr>
                        <a:t>по</a:t>
                      </a:r>
                      <a:r>
                        <a:rPr lang="ru-RU" sz="1500" b="1" baseline="0" dirty="0" smtClean="0">
                          <a:effectLst/>
                        </a:rPr>
                        <a:t> программе для детей с ОВЗ</a:t>
                      </a:r>
                      <a:endParaRPr lang="ru-RU" sz="1500" dirty="0">
                        <a:effectLst/>
                      </a:endParaRPr>
                    </a:p>
                  </a:txBody>
                  <a:tcPr marL="16140" marR="16140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38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Орг. момент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Словесный (слово учителя)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>
                          <a:effectLst/>
                        </a:rPr>
                        <a:t>Общий для всех детей класса</a:t>
                      </a:r>
                    </a:p>
                  </a:txBody>
                  <a:tcPr marL="16140" marR="16140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019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Проверка домашнего задания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Словесный (беседа), практический (работа с учебником, по карточкам)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Фронтальный опрос. Проверка и взаимопроверка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Индивидуальная проверка</a:t>
                      </a:r>
                    </a:p>
                  </a:txBody>
                  <a:tcPr marL="16140" marR="16140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0190">
                <a:tc>
                  <a:txBody>
                    <a:bodyPr/>
                    <a:lstStyle/>
                    <a:p>
                      <a:pPr algn="ctr"/>
                      <a:r>
                        <a:rPr lang="ru-RU" sz="1500">
                          <a:effectLst/>
                        </a:rPr>
                        <a:t>Повторение изученного материала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Словесный (беседа), практический (работа с учебником, по карточкам)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Беседа, письменное и устное выполнение упражнений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Работа по карточкам</a:t>
                      </a:r>
                    </a:p>
                  </a:txBody>
                  <a:tcPr marL="16140" marR="16140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1729">
                <a:tc>
                  <a:txBody>
                    <a:bodyPr/>
                    <a:lstStyle/>
                    <a:p>
                      <a:pPr algn="ctr"/>
                      <a:r>
                        <a:rPr lang="ru-RU" sz="1500">
                          <a:effectLst/>
                        </a:rPr>
                        <a:t>Подготовка к восприятию нового материала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Словесный (беседа)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Беседа</a:t>
                      </a:r>
                    </a:p>
                  </a:txBody>
                  <a:tcPr marL="16140" marR="16813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Беседа по вопросам, соответствующим уровню развития детей, обучающихся по данной программе</a:t>
                      </a:r>
                    </a:p>
                  </a:txBody>
                  <a:tcPr marL="16140" marR="16140" marT="16813" marB="168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3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516391"/>
              </p:ext>
            </p:extLst>
          </p:nvPr>
        </p:nvGraphicFramePr>
        <p:xfrm>
          <a:off x="323528" y="260648"/>
          <a:ext cx="8352929" cy="6190560"/>
        </p:xfrm>
        <a:graphic>
          <a:graphicData uri="http://schemas.openxmlformats.org/drawingml/2006/table">
            <a:tbl>
              <a:tblPr/>
              <a:tblGrid>
                <a:gridCol w="2085111"/>
                <a:gridCol w="2085111"/>
                <a:gridCol w="2085111"/>
                <a:gridCol w="2097596"/>
              </a:tblGrid>
              <a:tr h="154868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Изучение нового материала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Словесный (беседа), практический (работа с учебником, по карточкам)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Объяснение нового материала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Объяснение нового материала (обязательно с опорой на наглядность и работой над алгоритмом выполнения задания)</a:t>
                      </a:r>
                    </a:p>
                  </a:txBody>
                  <a:tcPr marL="15171" marR="15171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397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Закрепление изученного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Словесный (беседа) практический (работа с учебником, по карточкам)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Выполнение упражнений. Проверка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Работа над усвоением нового материала (работа по алгоритму). Выполнение упражнений из учебника и работа по карточкам</a:t>
                      </a:r>
                    </a:p>
                  </a:txBody>
                  <a:tcPr marL="15171" marR="15171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022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Итог урока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Словесный (беседа)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Общий для всех детей класса</a:t>
                      </a:r>
                    </a:p>
                  </a:txBody>
                  <a:tcPr marL="15171" marR="15171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18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Инструктаж по выполнению домашнего задания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Словесный (слово учителя)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Уровень домашнего задания для детей с нормальным развитием</a:t>
                      </a:r>
                    </a:p>
                  </a:txBody>
                  <a:tcPr marL="15171" marR="15803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Уровень домашнего задания для детей с особенностями в развитии</a:t>
                      </a:r>
                    </a:p>
                  </a:txBody>
                  <a:tcPr marL="15171" marR="15171" marT="15803" marB="158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0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Примеры заданий и упражнений для использования на уроках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Положительную роль в развитии внимания и памяти играют ежедневные упражнения, рекомендуемые психологами, которые </a:t>
            </a:r>
            <a:r>
              <a:rPr lang="ru-RU" dirty="0" smtClean="0"/>
              <a:t>лучше использовать в начале урока. </a:t>
            </a:r>
            <a:r>
              <a:rPr lang="ru-RU" dirty="0"/>
              <a:t>Это помогает сконцентрировать </a:t>
            </a:r>
            <a:r>
              <a:rPr lang="ru-RU" dirty="0" smtClean="0"/>
              <a:t>внимание. Например:</a:t>
            </a:r>
            <a:endParaRPr lang="ru-RU" dirty="0"/>
          </a:p>
          <a:p>
            <a:pPr lvl="0"/>
            <a:r>
              <a:rPr lang="ru-RU" dirty="0"/>
              <a:t>В тексте из пяти строк сосчитать количество букв «а», или «б», или «о» и т. д. </a:t>
            </a:r>
          </a:p>
          <a:p>
            <a:pPr lvl="0"/>
            <a:r>
              <a:rPr lang="ru-RU" dirty="0"/>
              <a:t>«Скрутить клубок слов». Выбираем слова на определенную тему. Первый ученик называет слово, второй- слово первого ученика и придумывает свое, третий – слова первого и второго учеников и свое и т. д. пока кто – </a:t>
            </a:r>
            <a:r>
              <a:rPr lang="ru-RU" dirty="0" err="1"/>
              <a:t>нибудь</a:t>
            </a:r>
            <a:r>
              <a:rPr lang="ru-RU" dirty="0"/>
              <a:t> не ошибется. </a:t>
            </a:r>
          </a:p>
          <a:p>
            <a:pPr lvl="0"/>
            <a:r>
              <a:rPr lang="ru-RU" dirty="0"/>
              <a:t>Запоминание в течении нескольких секунд рисунка, изображенного на доске с последующим воспроизведением его в тетрадях. Это упражнение способствует развитию зрительного внимания и памяти.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19675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«Найди девятый»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внимание, зрительное восприятие).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Ученики должны рассмотреть плакат, найти закономерность и отыскать в нижней части рисунка среди фигур, обозначенных буквами (цифрами), ту, которая подхо­дит на свободное вопросительного знака.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Рисунок 1" descr="3"/>
          <p:cNvPicPr>
            <a:picLocks noChangeAspect="1" noChangeArrowheads="1"/>
          </p:cNvPicPr>
          <p:nvPr/>
        </p:nvPicPr>
        <p:blipFill>
          <a:blip r:embed="rId2" cstate="print"/>
          <a:srcRect t="12575" r="6479" b="5838"/>
          <a:stretch>
            <a:fillRect/>
          </a:stretch>
        </p:blipFill>
        <p:spPr bwMode="auto">
          <a:xfrm>
            <a:off x="2123728" y="2780928"/>
            <a:ext cx="2592288" cy="36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5"/>
          <p:cNvPicPr>
            <a:picLocks noChangeAspect="1" noChangeArrowheads="1"/>
          </p:cNvPicPr>
          <p:nvPr/>
        </p:nvPicPr>
        <p:blipFill>
          <a:blip r:embed="rId3" cstate="print"/>
          <a:srcRect l="2882" t="9834" r="2661" b="6897"/>
          <a:stretch>
            <a:fillRect/>
          </a:stretch>
        </p:blipFill>
        <p:spPr bwMode="auto">
          <a:xfrm>
            <a:off x="5292080" y="2780928"/>
            <a:ext cx="24098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95736" y="6488668"/>
            <a:ext cx="2563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Правильный ответ – 4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6488668"/>
            <a:ext cx="2563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Правильный ответ – 2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AWJJH2MPE6E2-1585558818-2387</_dlc_DocId>
    <_dlc_DocIdUrl xmlns="4a252ca3-5a62-4c1c-90a6-29f4710e47f8">
      <Url>http://edu-sps.koiro.local/Kostroma_EDU/kos-sch-29/_layouts/15/DocIdRedir.aspx?ID=AWJJH2MPE6E2-1585558818-2387</Url>
      <Description>AWJJH2MPE6E2-1585558818-2387</Description>
    </_dlc_DocIdUrl>
  </documentManagement>
</p:properties>
</file>

<file path=customXml/itemProps1.xml><?xml version="1.0" encoding="utf-8"?>
<ds:datastoreItem xmlns:ds="http://schemas.openxmlformats.org/officeDocument/2006/customXml" ds:itemID="{05A8BDEE-4B69-4265-88A8-24A6E44E8FD8}"/>
</file>

<file path=customXml/itemProps2.xml><?xml version="1.0" encoding="utf-8"?>
<ds:datastoreItem xmlns:ds="http://schemas.openxmlformats.org/officeDocument/2006/customXml" ds:itemID="{8BB09F8B-6DA7-4C00-B6B7-0EB6EFA66B2D}"/>
</file>

<file path=customXml/itemProps3.xml><?xml version="1.0" encoding="utf-8"?>
<ds:datastoreItem xmlns:ds="http://schemas.openxmlformats.org/officeDocument/2006/customXml" ds:itemID="{EADAA6BF-2EB1-4481-8444-59D8B4D60F2D}"/>
</file>

<file path=customXml/itemProps4.xml><?xml version="1.0" encoding="utf-8"?>
<ds:datastoreItem xmlns:ds="http://schemas.openxmlformats.org/officeDocument/2006/customXml" ds:itemID="{D0A7BDD3-1361-44B4-8A71-4222851746B4}"/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1383</Words>
  <Application>Microsoft Office PowerPoint</Application>
  <PresentationFormat>Экран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Введение ФГОС НОО ОВЗ: проблемы и перспективы</vt:lpstr>
      <vt:lpstr>Организация пространства на уроке</vt:lpstr>
      <vt:lpstr>Организация образовательного процесса</vt:lpstr>
      <vt:lpstr>Организация образовательного процесса</vt:lpstr>
      <vt:lpstr>Построение урока для детей с ОВЗ</vt:lpstr>
      <vt:lpstr>Презентация PowerPoint</vt:lpstr>
      <vt:lpstr>Примеры заданий и упражнений для использования на уроках</vt:lpstr>
      <vt:lpstr>Начало урока</vt:lpstr>
      <vt:lpstr>«Найди девятый»  (внимание, зрительное восприятие).</vt:lpstr>
      <vt:lpstr>Зачеркни выделенные буквы и прочти стихотворение! (внимание, скорость мыслительных процессов, зрительное восприятие) </vt:lpstr>
      <vt:lpstr>Расшифруйте слово. (развитие внимания, зрительной памяти)</vt:lpstr>
      <vt:lpstr>Расшифруйте слова  (внимание, зрительная и логическая память, скорость мыслительных процессов)</vt:lpstr>
      <vt:lpstr> Почему эти слова написаны рядом? Объясните (внимание, логическая память, скорость мыслительных процессов). </vt:lpstr>
      <vt:lpstr>   Сгруппируйте изобретения, относящиеся к истории Финикии, Индии, Китая.    </vt:lpstr>
      <vt:lpstr>Учитель показывает на карточках начало слова, а учащиеся – карточку с его продолжением.  (внимание, логическая память) </vt:lpstr>
      <vt:lpstr>Перед вами рисунок первобытного человека, в котором он передал важное послание для своих соплеменников. Давайте попробуем прочитать это послание. Что хотел сообщить нам человек? (воображение, образное мышление)  </vt:lpstr>
      <vt:lpstr>Перед вами рисуночное письмо.  Расположите рисунки на так, чтобы получился рассказ. Расскажите его своему соседу по парте. (воображение, образное мышление)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ФГОС НОО ОВЗ: проблемы и перспективы</dc:title>
  <dc:creator>а</dc:creator>
  <cp:lastModifiedBy>а</cp:lastModifiedBy>
  <cp:revision>12</cp:revision>
  <dcterms:created xsi:type="dcterms:W3CDTF">2017-01-22T17:11:43Z</dcterms:created>
  <dcterms:modified xsi:type="dcterms:W3CDTF">2017-04-04T20:19:49Z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9593b6fb-6c84-44dd-9f5d-ba01f5981dc6</vt:lpwstr>
  </property>
</Properties>
</file>