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4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30.xml" ContentType="application/vnd.openxmlformats-officedocument.presentationml.slide+xml"/>
  <Override PartName="/ppt/slides/slide29.xml" ContentType="application/vnd.openxmlformats-officedocument.presentationml.slide+xml"/>
  <Override PartName="/ppt/slides/slide28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83" r:id="rId3"/>
    <p:sldId id="257" r:id="rId4"/>
    <p:sldId id="287" r:id="rId5"/>
    <p:sldId id="284" r:id="rId6"/>
    <p:sldId id="285" r:id="rId7"/>
    <p:sldId id="258" r:id="rId8"/>
    <p:sldId id="286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8" r:id="rId3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62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40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43" Type="http://schemas.openxmlformats.org/officeDocument/2006/relationships/customXml" Target="../customXml/item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06563E-6D91-48DA-8497-D3B00DA5349C}" type="datetimeFigureOut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2BD8E-CC95-401E-B015-590171D73DF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99228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F2E2B59-9474-070C-E9C6-B8DCCB73BA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E65ADA96-E3D6-3230-5872-86404A425D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33EB69C8-EC4C-CED9-B3E5-1DC2C39A2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E57125-310C-4CC6-B817-BD6643B5FBBE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CBA214DA-D6EA-8778-0784-9A109D6A9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E60DC2B-10D8-8AE7-64E1-188604E82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46214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0C698C7-E0F3-6345-EEFC-A1F9118AE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0D85E821-D2D7-4305-8500-1C457D24F9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366BE9B-8E78-C706-9C7D-7BE268B61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B47A8-0C37-4DA9-BCF6-6717CF7B04F5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CAFE896-20CE-4B74-5425-E2A3E43D0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CC85CEC-30A1-2A82-8120-32F50C882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42902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1023FB6F-0AFB-2E4D-0B43-DB44EBED9EF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37B0704-96C4-CA55-5D0B-201E9FBC8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D545A61-061D-2F46-8A10-104D965AE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3B2C9-01EA-4A16-A774-FEEF7107B6FB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FE8008E-5BD1-E593-DE8B-EEB2FE079F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9E91D06-82A8-3EB9-1CD6-EADF96346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72581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3814CFA-5F91-49E7-3DB4-DA54C8144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44378F9-D1BE-3BE4-5C51-3188C9D00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D69575FC-1D1E-CFC0-4B63-B5C003780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C2533-65D9-4F50-AFEB-1F25D5EE663B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512C60F-586F-31A4-0A9A-4156D76F4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C4502F6-2E40-AA27-382C-740059059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84811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27F7E1E-52A4-501C-D9F4-DD2F93E8B0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5C5C69B2-8C0F-1A15-AF3F-3AD8F1C3E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BE700E4-6D85-587F-92FD-F2B87EC7E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49466-67C2-4D27-8E17-058CC8154885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A7F895D-BD21-37E4-9F67-07A0DB5BA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2D180A-B1A1-E287-E244-66BFEBCFE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07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87E109E-E0C0-392A-E4B9-5C5B00CFB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24C92D3-5DD5-9FC7-626B-BA487624DA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AB8BC7F-748A-EEFB-2E18-6A750C1EE5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3DF5A2E-40BA-F9F1-2539-537DE3A890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906CAB-F3F4-4CE2-894B-31DCF2C2B1A4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C7DECB15-AB18-C9A7-52AF-C67AED515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569E924-B9E8-2C9B-3D66-778F2C4FA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5171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B431AB9-014E-3247-6659-2F2E613D78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F8685FE-3868-4253-132C-0F164046C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04411223-C41C-B95D-87D6-03A6AA5DDF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B6B55BDF-C8C5-46F5-540B-9FA116093F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27BC4505-D0EB-5CD1-54E5-5192B6265A3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4AFE0D00-46B6-6CB1-E5BC-E2B06FA86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337F5A-8060-49A8-9792-3ED4482E1382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7EE23E8F-AB93-DB97-A8F7-EBEC74F50C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89A7D6DB-282C-DAC1-EE3B-32FA1659A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6750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A1960B4-CBA0-6548-0A1B-3F12CE87C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BF132707-4B00-1958-6A74-CA882EB1A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508D0D-36A2-4D6F-962F-13E86BFE0587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8501F83-1B46-5046-E316-41E2AC9A9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21DEF99F-CF77-F468-4AA0-37362199D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317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20738927-F8BB-AE13-060E-C21B81ADE3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5F10-539C-4CAB-8C8E-B24F035D5E91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A860BF69-510E-B9A4-7276-0298A9C85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94EDB81-655D-53A1-ED18-61B5EC47E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41198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F769EDB-5257-073D-DAAE-D1A24E55D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C320CA5C-623F-C53F-A24E-968068D91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ACF321CE-0882-5BDD-3E6A-09ADDE4E0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120C4295-44B3-DDD3-88DC-45C7422EF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B1B5F-8F18-40D1-B1E7-CE41A882B106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3BE1FA2-2C22-F066-1A5F-467CA1981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DC352F7-1491-6A2B-A20D-F53FF144CF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97440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6963A5A-9CEA-6371-7D16-78AD4E411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57494F2A-19AC-0329-8135-70B71A8898F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4CAD237B-219C-DEE9-6BDC-3E42AB5C6B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5D78882-C922-B2A3-E8E9-74C0AE5C2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DB75B-0337-44BE-97C8-E1CA5B6B2205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1F65BA14-F992-9250-42DA-55B9E50A6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2D6B9EE9-B24A-FA25-1899-6CC16BE400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40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432B0FE-221C-1558-8E78-78EA83294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482DA0A-5A9C-953D-C451-4F0C359393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FAC7B0C-87A9-FEC4-7408-8FBB0CD851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2C491-F7F5-48A6-B03D-1DBBBF5177D5}" type="datetime1">
              <a:rPr lang="ru-RU" smtClean="0"/>
              <a:pPr/>
              <a:t>01.01.2002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72CA203-4916-8F11-9500-1841EEA0867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E5C7065-2D6F-4F52-2FAE-76381DFB8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782423-84F3-4E1A-B3A8-9CBC73A1D54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63870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55;&#1077;&#1088;&#1077;&#1095;&#1077;&#1085;&#1100;%20&#1075;&#1083;&#1072;&#1075;&#1086;&#1083;&#1086;&#1074;%20&#1092;&#1080;&#1079;&#1074;&#1086;&#1089;.doc" TargetMode="External"/><Relationship Id="rId2" Type="http://schemas.openxmlformats.org/officeDocument/2006/relationships/hyperlink" Target="&#1055;&#1077;&#1088;&#1077;&#1095;&#1077;&#1085;&#1100;%20&#1075;&#1083;&#1072;&#1075;&#1086;&#1083;&#1086;&#1074;%20&#1084;&#1072;&#1090;&#1077;&#1084;&#1072;&#1090;..do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A5B3061-D593-9CB4-7509-08E5A3AC5E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55762"/>
          </a:xfrm>
        </p:spPr>
        <p:txBody>
          <a:bodyPr>
            <a:normAutofit fontScale="90000"/>
          </a:bodyPr>
          <a:lstStyle/>
          <a:p>
            <a:r>
              <a:rPr lang="ru-RU" dirty="0"/>
              <a:t>Учебно-логические умения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FEBDF79C-F793-3270-DA46-43D2141CC0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429000"/>
            <a:ext cx="9144000" cy="1828800"/>
          </a:xfrm>
        </p:spPr>
        <p:txBody>
          <a:bodyPr/>
          <a:lstStyle/>
          <a:p>
            <a:pPr algn="r"/>
            <a:r>
              <a:rPr lang="ru-RU" dirty="0"/>
              <a:t>Лекционный материал для семинара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B3CC78F-3B8B-3AAC-2EA6-31E33409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5264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D7F20DA-6C32-2CA6-8A1F-211CFA1640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8490"/>
            <a:ext cx="10515600" cy="580847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sz="5400" dirty="0">
                <a:solidFill>
                  <a:srgbClr val="0070C0"/>
                </a:solidFill>
              </a:rPr>
              <a:t>Анализ и синтез:</a:t>
            </a:r>
          </a:p>
          <a:p>
            <a:r>
              <a:rPr lang="ru-RU" sz="5400" dirty="0">
                <a:solidFill>
                  <a:srgbClr val="0070C0"/>
                </a:solidFill>
              </a:rPr>
              <a:t> определить </a:t>
            </a:r>
            <a:r>
              <a:rPr lang="ru-RU" sz="5400" b="1" dirty="0">
                <a:solidFill>
                  <a:srgbClr val="0070C0"/>
                </a:solidFill>
              </a:rPr>
              <a:t>объект </a:t>
            </a:r>
            <a:r>
              <a:rPr lang="ru-RU" sz="5400" dirty="0">
                <a:solidFill>
                  <a:srgbClr val="0070C0"/>
                </a:solidFill>
              </a:rPr>
              <a:t>анализа и синтеза </a:t>
            </a:r>
          </a:p>
          <a:p>
            <a:r>
              <a:rPr lang="ru-RU" sz="5400" dirty="0">
                <a:solidFill>
                  <a:srgbClr val="0070C0"/>
                </a:solidFill>
              </a:rPr>
              <a:t>определить </a:t>
            </a:r>
            <a:r>
              <a:rPr lang="ru-RU" sz="5400" b="1" dirty="0">
                <a:solidFill>
                  <a:srgbClr val="0070C0"/>
                </a:solidFill>
              </a:rPr>
              <a:t>аспект</a:t>
            </a:r>
            <a:r>
              <a:rPr lang="ru-RU" sz="5400" dirty="0">
                <a:solidFill>
                  <a:srgbClr val="0070C0"/>
                </a:solidFill>
              </a:rPr>
              <a:t> анализа и синтеза, т.е. установить точку зрения, с которой будут определяться существенные признаки изучаемого объекта целое частей и свойств </a:t>
            </a:r>
          </a:p>
          <a:p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EC6CC3E9-3E4F-EB49-9892-D7345FDA0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0405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4711F12-3F9B-B498-17EE-701487D02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86854"/>
            <a:ext cx="10515600" cy="5590109"/>
          </a:xfrm>
        </p:spPr>
        <p:txBody>
          <a:bodyPr>
            <a:noAutofit/>
          </a:bodyPr>
          <a:lstStyle/>
          <a:p>
            <a:r>
              <a:rPr lang="ru-RU" sz="3600" dirty="0">
                <a:solidFill>
                  <a:srgbClr val="00B0F0"/>
                </a:solidFill>
              </a:rPr>
              <a:t>качественное и количественное описание компонентов объекта: 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B0F0"/>
                </a:solidFill>
              </a:rPr>
              <a:t>качественное описание -</a:t>
            </a:r>
            <a:r>
              <a:rPr lang="ru-RU" sz="3600" dirty="0">
                <a:solidFill>
                  <a:srgbClr val="00B0F0"/>
                </a:solidFill>
              </a:rPr>
              <a:t>это определение свойств компонентов. </a:t>
            </a:r>
            <a:r>
              <a:rPr lang="ru-RU" sz="3600" b="1" dirty="0">
                <a:solidFill>
                  <a:srgbClr val="00B0F0"/>
                </a:solidFill>
              </a:rPr>
              <a:t>свойство</a:t>
            </a:r>
            <a:r>
              <a:rPr lang="ru-RU" sz="3600" dirty="0">
                <a:solidFill>
                  <a:srgbClr val="00B0F0"/>
                </a:solidFill>
              </a:rPr>
              <a:t> — это особенность, которая не является их составной частью</a:t>
            </a:r>
          </a:p>
          <a:p>
            <a:pPr marL="0" indent="0">
              <a:buNone/>
            </a:pPr>
            <a:r>
              <a:rPr lang="ru-RU" sz="3600" b="1" dirty="0">
                <a:solidFill>
                  <a:srgbClr val="00B0F0"/>
                </a:solidFill>
              </a:rPr>
              <a:t>количественное описание </a:t>
            </a:r>
            <a:r>
              <a:rPr lang="ru-RU" sz="3600" dirty="0">
                <a:solidFill>
                  <a:srgbClr val="00B0F0"/>
                </a:solidFill>
              </a:rPr>
              <a:t>(измерение – это определение измеряемой величины к другой однородной величине, которая принята за единицу и проявляется в отношениях с другими объектами или компонентами.</a:t>
            </a:r>
          </a:p>
          <a:p>
            <a:pPr marL="0" indent="0">
              <a:buNone/>
            </a:pPr>
            <a:r>
              <a:rPr lang="ru-RU" sz="3600" dirty="0"/>
              <a:t>Качественное описание предшествует количественному описанию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04C62900-8F30-F5C7-A216-D195F4A71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545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66AD18D-01A6-CC1B-13B5-B0D1DD178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35"/>
            <a:ext cx="10515600" cy="586306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rgbClr val="00B0F0"/>
                </a:solidFill>
              </a:rPr>
              <a:t>Отношение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— это когда с изменением состояния одного из объектов меняется состояние другого и тогда, когда такого изменения не происходит</a:t>
            </a:r>
            <a:r>
              <a:rPr lang="ru-RU" dirty="0" smtClean="0">
                <a:solidFill>
                  <a:srgbClr val="00B0F0"/>
                </a:solidFill>
              </a:rPr>
              <a:t>.</a:t>
            </a:r>
            <a:r>
              <a:rPr lang="ru-RU" b="1" dirty="0" smtClean="0">
                <a:solidFill>
                  <a:srgbClr val="00B0F0"/>
                </a:solidFill>
              </a:rPr>
              <a:t> </a:t>
            </a:r>
            <a:endParaRPr lang="ru-RU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B0F0"/>
                </a:solidFill>
              </a:rPr>
              <a:t>Связь</a:t>
            </a:r>
            <a:r>
              <a:rPr lang="ru-RU" dirty="0" smtClean="0">
                <a:solidFill>
                  <a:srgbClr val="00B0F0"/>
                </a:solidFill>
              </a:rPr>
              <a:t> </a:t>
            </a:r>
            <a:r>
              <a:rPr lang="ru-RU" dirty="0">
                <a:solidFill>
                  <a:srgbClr val="00B0F0"/>
                </a:solidFill>
              </a:rPr>
              <a:t>– это такое отношение между объектами, когда изменение одного из них соответствует изменениям другого. </a:t>
            </a:r>
            <a:endParaRPr lang="ru-RU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rgbClr val="00B0F0"/>
                </a:solidFill>
              </a:rPr>
              <a:t>Определять </a:t>
            </a:r>
            <a:r>
              <a:rPr lang="ru-RU" b="1" dirty="0" smtClean="0">
                <a:solidFill>
                  <a:srgbClr val="00B0F0"/>
                </a:solidFill>
              </a:rPr>
              <a:t>пространственные отношения</a:t>
            </a:r>
            <a:r>
              <a:rPr lang="ru-RU" dirty="0" smtClean="0">
                <a:solidFill>
                  <a:srgbClr val="00B0F0"/>
                </a:solidFill>
              </a:rPr>
              <a:t>, компонентов объекта т.е. устанавливать связи, порожденные существованием компонентов один подле другого. </a:t>
            </a:r>
          </a:p>
          <a:p>
            <a:pPr marL="0" indent="0">
              <a:buNone/>
            </a:pPr>
            <a:endParaRPr lang="ru-RU" dirty="0">
              <a:solidFill>
                <a:srgbClr val="00B0F0"/>
              </a:solidFill>
            </a:endParaRPr>
          </a:p>
          <a:p>
            <a:r>
              <a:rPr lang="ru-RU" b="1" dirty="0">
                <a:solidFill>
                  <a:srgbClr val="00B0F0"/>
                </a:solidFill>
              </a:rPr>
              <a:t>Определять</a:t>
            </a:r>
            <a:r>
              <a:rPr lang="ru-RU" dirty="0">
                <a:solidFill>
                  <a:srgbClr val="00B0F0"/>
                </a:solidFill>
              </a:rPr>
              <a:t> </a:t>
            </a:r>
            <a:r>
              <a:rPr lang="ru-RU" b="1" dirty="0">
                <a:solidFill>
                  <a:srgbClr val="00B0F0"/>
                </a:solidFill>
              </a:rPr>
              <a:t>временные отношения</a:t>
            </a:r>
            <a:r>
              <a:rPr lang="ru-RU" dirty="0">
                <a:solidFill>
                  <a:srgbClr val="00B0F0"/>
                </a:solidFill>
              </a:rPr>
              <a:t>, т.е. устанавливать связи порожденные существованием компонентов один после другого</a:t>
            </a:r>
          </a:p>
          <a:p>
            <a:pPr marL="0" indent="0">
              <a:buNone/>
            </a:pPr>
            <a:r>
              <a:rPr lang="ru-RU" dirty="0"/>
              <a:t>Какие пространственные отношения могут быть между компонентами?</a:t>
            </a:r>
          </a:p>
          <a:p>
            <a:pPr marL="0" indent="0">
              <a:buNone/>
            </a:pPr>
            <a:r>
              <a:rPr lang="ru-RU" dirty="0"/>
              <a:t>Какие временные отношения могут быть между компонентами?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766551CD-B913-5B46-7544-0F94ED4FF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44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B2A2D3C-44BC-8C64-F9F4-BA74C99B7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7546"/>
            <a:ext cx="10515600" cy="5794826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Определять функциональные отношения </a:t>
            </a:r>
            <a:r>
              <a:rPr lang="ru-RU" dirty="0">
                <a:solidFill>
                  <a:srgbClr val="00B0F0"/>
                </a:solidFill>
              </a:rPr>
              <a:t>компонентов объекта, т.е. устанавливать связь назначений, ролей, которые выполняют компоненты по отношению друг к другу и ко всему объекту, и прежде всего связи субординации и координации.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Субординация</a:t>
            </a:r>
            <a:r>
              <a:rPr lang="ru-RU" dirty="0">
                <a:solidFill>
                  <a:srgbClr val="00B0F0"/>
                </a:solidFill>
              </a:rPr>
              <a:t> – это согласованность функций компонентов объекта по вертикали. Субординационные связи - это отношения соподчинения, зависимости компонентов объекта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Координация </a:t>
            </a:r>
            <a:r>
              <a:rPr lang="ru-RU" dirty="0">
                <a:solidFill>
                  <a:srgbClr val="00B0F0"/>
                </a:solidFill>
              </a:rPr>
              <a:t>– это согласованность компонентов объекта по горизонтали. Координационные связи компонентов – это отношения согласованности, соответствия между компонентами объекта.</a:t>
            </a:r>
          </a:p>
          <a:p>
            <a:pPr marL="0" indent="0">
              <a:buNone/>
            </a:pPr>
            <a:r>
              <a:rPr lang="ru-RU" sz="3200" dirty="0"/>
              <a:t>Приведите примеры субординационных и координационных связей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134269EB-B3FF-1089-28BE-D9C8E9E2D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78048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D3ABC5A-392D-704B-06BB-DA51BAB9BB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421"/>
            <a:ext cx="10515600" cy="6291618"/>
          </a:xfrm>
        </p:spPr>
        <p:txBody>
          <a:bodyPr/>
          <a:lstStyle/>
          <a:p>
            <a:r>
              <a:rPr lang="ru-RU" b="1" dirty="0">
                <a:solidFill>
                  <a:srgbClr val="00B0F0"/>
                </a:solidFill>
              </a:rPr>
              <a:t>Определять причинно-следственные отношения </a:t>
            </a:r>
            <a:r>
              <a:rPr lang="ru-RU" dirty="0">
                <a:solidFill>
                  <a:srgbClr val="00B0F0"/>
                </a:solidFill>
              </a:rPr>
              <a:t>компонентов объекта, т.е. устанавливать, какими компонентами данный компонент порожден или изменен, и какие компоненты данным компонентом порождены или изменены.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Причина</a:t>
            </a:r>
            <a:r>
              <a:rPr lang="ru-RU" dirty="0">
                <a:solidFill>
                  <a:srgbClr val="00B0F0"/>
                </a:solidFill>
              </a:rPr>
              <a:t> – это побудительное начало, то, что порождает другое или вызывает в нем изменения.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Следствие</a:t>
            </a:r>
            <a:r>
              <a:rPr lang="ru-RU" dirty="0">
                <a:solidFill>
                  <a:srgbClr val="00B0F0"/>
                </a:solidFill>
              </a:rPr>
              <a:t> – это то, что с необходимостью вытекает из другого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Условия</a:t>
            </a:r>
            <a:r>
              <a:rPr lang="ru-RU" dirty="0">
                <a:solidFill>
                  <a:srgbClr val="00B0F0"/>
                </a:solidFill>
              </a:rPr>
              <a:t> — это совокупность обстоятельств, без которых данная причина не может вызвать данное следствие, однако условия без причины не порождают следствия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 Повод </a:t>
            </a:r>
            <a:r>
              <a:rPr lang="ru-RU" dirty="0">
                <a:solidFill>
                  <a:srgbClr val="00B0F0"/>
                </a:solidFill>
              </a:rPr>
              <a:t>-это событие, которое определяет время возникновения следствия под влиянием причины и  условия. Повод делает возможным наступление следствия, но не порождает его</a:t>
            </a:r>
          </a:p>
          <a:p>
            <a:pPr marL="0" indent="0">
              <a:buNone/>
            </a:pPr>
            <a:r>
              <a:rPr lang="ru-RU" dirty="0"/>
              <a:t>Приведите пример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35C860FE-519A-3819-F8D7-7ADE0301F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76526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1D4CA66-8096-5704-279A-4AB190A385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899"/>
            <a:ext cx="10515600" cy="5863064"/>
          </a:xfrm>
        </p:spPr>
        <p:txBody>
          <a:bodyPr>
            <a:noAutofit/>
          </a:bodyPr>
          <a:lstStyle/>
          <a:p>
            <a:r>
              <a:rPr lang="ru-RU" b="1" dirty="0">
                <a:solidFill>
                  <a:srgbClr val="00B0F0"/>
                </a:solidFill>
              </a:rPr>
              <a:t>Определять свойства объекта</a:t>
            </a:r>
            <a:r>
              <a:rPr lang="ru-RU" dirty="0">
                <a:solidFill>
                  <a:srgbClr val="00B0F0"/>
                </a:solidFill>
              </a:rPr>
              <a:t>, т.е. устанавливать свойства, порожденные взаимосвязью компонентов, но им не принадлежащие.</a:t>
            </a:r>
          </a:p>
          <a:p>
            <a:r>
              <a:rPr lang="ru-RU" b="1" dirty="0">
                <a:solidFill>
                  <a:srgbClr val="00B0F0"/>
                </a:solidFill>
              </a:rPr>
              <a:t>Определять существенные признаки объекта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Признаки</a:t>
            </a:r>
            <a:r>
              <a:rPr lang="ru-RU" dirty="0">
                <a:solidFill>
                  <a:srgbClr val="00B0F0"/>
                </a:solidFill>
              </a:rPr>
              <a:t> – это компоненты, их свойства и отношения между компонентами, а также свойства объекта и отношения между данным объектом и другими объектами, по которым объект можно узнать, определить, описать все то, чем объект сходен с другими объектами или отличен от них.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Существенные признаки </a:t>
            </a:r>
            <a:r>
              <a:rPr lang="ru-RU" dirty="0">
                <a:solidFill>
                  <a:srgbClr val="00B0F0"/>
                </a:solidFill>
              </a:rPr>
              <a:t>– это признаки, без которых данный объект существовать не может, если существенный признак и исключить, то объект перестает существовать. </a:t>
            </a:r>
          </a:p>
          <a:p>
            <a:pPr marL="0" indent="0">
              <a:buNone/>
            </a:pPr>
            <a:r>
              <a:rPr lang="ru-RU" dirty="0"/>
              <a:t>Приведите пример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25935CBE-F68F-889F-EFF9-94EAC5CFA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98263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78E63E7-11FF-6A8F-8AAF-49C429CC8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344"/>
          </a:xfrm>
        </p:spPr>
        <p:txBody>
          <a:bodyPr/>
          <a:lstStyle/>
          <a:p>
            <a:r>
              <a:rPr lang="ru-RU" b="1" dirty="0">
                <a:solidFill>
                  <a:srgbClr val="00B0F0"/>
                </a:solidFill>
              </a:rPr>
              <a:t>Сравнение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9A655EF7-C827-443B-8C64-3D10A3213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09934"/>
            <a:ext cx="10515600" cy="5482940"/>
          </a:xfrm>
        </p:spPr>
        <p:txBody>
          <a:bodyPr/>
          <a:lstStyle/>
          <a:p>
            <a:r>
              <a:rPr lang="ru-RU" dirty="0"/>
              <a:t>Определить объекты сравнения, т.е. отграничивать вещи и процессы от других вещей и процессов. </a:t>
            </a:r>
          </a:p>
          <a:p>
            <a:r>
              <a:rPr lang="ru-RU" dirty="0"/>
              <a:t>Определять аспект сравнения, т.е. устанавливать точку зрения с которой  будут сопоставляться существенные признаки объектов</a:t>
            </a:r>
          </a:p>
          <a:p>
            <a:pPr marL="0" indent="0">
              <a:buNone/>
            </a:pPr>
            <a:r>
              <a:rPr lang="ru-RU" b="1" dirty="0"/>
              <a:t>Виды сравнения:</a:t>
            </a:r>
          </a:p>
          <a:p>
            <a:pPr marL="0" indent="0">
              <a:buNone/>
            </a:pPr>
            <a:r>
              <a:rPr lang="ru-RU" dirty="0"/>
              <a:t>-Выполнять неполное однолинейное сравнение, т.е. устанавливать либо только сходство. либо только различие по одному аспекту</a:t>
            </a:r>
          </a:p>
          <a:p>
            <a:r>
              <a:rPr lang="ru-RU" dirty="0"/>
              <a:t>Выполнять неполное комплексное сравнение, т.е. устанавливать либо только сходство либо только различие объектов сравнения по нескольким аспектам</a:t>
            </a:r>
          </a:p>
          <a:p>
            <a:r>
              <a:rPr lang="ru-RU" dirty="0"/>
              <a:t>Выполнять полное однолинейное сравнение, т.е. одновременно устанавливать сходство и различие объектов по одному аспекту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CF9877C-527B-FD5E-E1BD-9F66A4647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929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9DFB223-3DF4-FC69-6C47-1885D7CC4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9558"/>
            <a:ext cx="10515600" cy="5617405"/>
          </a:xfrm>
        </p:spPr>
        <p:txBody>
          <a:bodyPr/>
          <a:lstStyle/>
          <a:p>
            <a:r>
              <a:rPr lang="ru-RU" dirty="0"/>
              <a:t>Выполнять полное комплексное сравнение, т.е. одновременно устанавливать сходство и различие объектов по нескольким компонентам</a:t>
            </a:r>
          </a:p>
          <a:p>
            <a:pPr marL="0" indent="0">
              <a:buNone/>
            </a:pPr>
            <a:r>
              <a:rPr lang="ru-RU" dirty="0"/>
              <a:t>Выполнять сравнение по аналогии, т.е. из сходства объектов в некоторых признаках делать предположение об их сходстве в других признаках</a:t>
            </a:r>
          </a:p>
          <a:p>
            <a:pPr marL="0" indent="0">
              <a:buNone/>
            </a:pPr>
            <a:r>
              <a:rPr lang="ru-RU" b="1" dirty="0"/>
              <a:t>Алгоритм сравнения: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E352EA92-953B-ED73-ED32-84780FAE4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859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0E6DB15-CD38-44D3-573A-711C603B0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7421"/>
            <a:ext cx="10515600" cy="6400800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Определение объектов сравнения.</a:t>
            </a:r>
          </a:p>
          <a:p>
            <a:pPr marL="0" indent="0">
              <a:buNone/>
            </a:pPr>
            <a:r>
              <a:rPr lang="ru-RU" dirty="0"/>
              <a:t>•Определение аспекта сравнения, объекты должны быть сопоставимы по выбранному аспекту</a:t>
            </a:r>
          </a:p>
          <a:p>
            <a:pPr marL="0" indent="0">
              <a:buNone/>
            </a:pPr>
            <a:r>
              <a:rPr lang="ru-RU" dirty="0"/>
              <a:t>•Анализ и синтез объектов в соответствии с аспектом сравнения. Если существенные признаки сравниваемых объектов известны, то их выбирают в соответствии с аспектом сравнения.</a:t>
            </a:r>
          </a:p>
          <a:p>
            <a:pPr marL="0" indent="0">
              <a:buNone/>
            </a:pPr>
            <a:r>
              <a:rPr lang="ru-RU" dirty="0"/>
              <a:t>•Сопоставление существенных признаков сравниваемых объектов, т.е. определение общих и/или отличительных существенных признаков сравниваемых объектов.</a:t>
            </a:r>
          </a:p>
          <a:p>
            <a:pPr marL="0" indent="0">
              <a:buNone/>
            </a:pPr>
            <a:r>
              <a:rPr lang="ru-RU" dirty="0"/>
              <a:t>•Определение различия у общих признаков. </a:t>
            </a:r>
          </a:p>
          <a:p>
            <a:pPr marL="0" indent="0">
              <a:buNone/>
            </a:pPr>
            <a:r>
              <a:rPr lang="ru-RU" dirty="0"/>
              <a:t>•Вывод. Необходимо представить общие и\или отличительные существенные признаки сравниваемых объектов и указать степень различия общих признаков. В некоторых случаях необходимо привести причины сходства и различия сравниваемых объектов.</a:t>
            </a:r>
          </a:p>
          <a:p>
            <a:pPr marL="0" indent="0">
              <a:buNone/>
            </a:pPr>
            <a:r>
              <a:rPr lang="ru-RU" dirty="0"/>
              <a:t>•Определение нового аспекта сравнения. Если мы проводим сравнение по нескольким аспектам, то определяем новый аспект сравнения. Затем последовательно осуществляем процедуры сравнения.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B0F0"/>
                </a:solidFill>
              </a:rPr>
              <a:t>Сравните газеты и журналы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B6FA7177-9E49-EDB7-654B-D273136E6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756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81BD85C-AAE4-0AD9-A48F-9A7092C70E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5878"/>
          </a:xfrm>
        </p:spPr>
        <p:txBody>
          <a:bodyPr/>
          <a:lstStyle/>
          <a:p>
            <a:r>
              <a:rPr lang="ru-RU" b="1" dirty="0"/>
              <a:t>Обобщение 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28778CD-5CFC-09B4-076D-AE0232855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96287"/>
            <a:ext cx="10515600" cy="57251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Обобщение</a:t>
            </a:r>
            <a:r>
              <a:rPr lang="ru-RU" dirty="0"/>
              <a:t> – это определение не только сходных признаков объектов, оно предполагает рассмотрение объектов как части чего-то общего, части какого-то рода, вида, семейства, класса, отряда. </a:t>
            </a:r>
          </a:p>
          <a:p>
            <a:r>
              <a:rPr lang="ru-RU" dirty="0"/>
              <a:t>Осуществлять индуктивное обобщение (от единичного достоверного к общему вероятностному) т.е. отделять общие существенные признаки двух и более объектов и фиксировать их в форме понятия ли суждения</a:t>
            </a:r>
          </a:p>
          <a:p>
            <a:pPr marL="0" indent="0">
              <a:buNone/>
            </a:pPr>
            <a:r>
              <a:rPr lang="ru-RU" b="1" dirty="0"/>
              <a:t>Понятие</a:t>
            </a:r>
            <a:r>
              <a:rPr lang="ru-RU" dirty="0"/>
              <a:t> – это мысль, отражающая общие существенные признаки объектов.</a:t>
            </a:r>
          </a:p>
          <a:p>
            <a:pPr marL="0" indent="0">
              <a:buNone/>
            </a:pPr>
            <a:r>
              <a:rPr lang="ru-RU" b="1" dirty="0"/>
              <a:t>Суждение</a:t>
            </a:r>
            <a:r>
              <a:rPr lang="ru-RU" dirty="0"/>
              <a:t> – это мысль, в которой что-либо утверждается или  отрицается о признаках объектов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ABDE9F08-0748-1B72-5131-155C0117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4335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A669C19-8F26-F9E4-91ED-222E7189F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b="1" dirty="0"/>
              <a:t>Приказ Министерства просвещения РФ от 12 августа 2022 г. № 732 «О внесении изменений ВО ФГОС…»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7DC7A3C-C74C-B183-15D9-F6C87A506B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017" y="1419368"/>
            <a:ext cx="10515600" cy="543863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4200" b="1" dirty="0">
                <a:solidFill>
                  <a:srgbClr val="00B0F0"/>
                </a:solidFill>
              </a:rPr>
              <a:t>К базовым логическим познавательным действиям отнесено:</a:t>
            </a:r>
          </a:p>
          <a:p>
            <a:endParaRPr lang="ru-RU" sz="4000" b="1" dirty="0"/>
          </a:p>
          <a:p>
            <a:r>
              <a:rPr lang="ru-RU" sz="4000" b="1" dirty="0"/>
              <a:t>самостоятельно формулировать и актуализировать проблему, рассматривать ее всесторонне;</a:t>
            </a:r>
          </a:p>
          <a:p>
            <a:endParaRPr lang="ru-RU" sz="4000" b="1" dirty="0"/>
          </a:p>
          <a:p>
            <a:r>
              <a:rPr lang="ru-RU" sz="4000" b="1" dirty="0"/>
              <a:t>устанавливать существенный признак или основания для сравнения, классификации и обобщения;</a:t>
            </a:r>
          </a:p>
          <a:p>
            <a:endParaRPr lang="ru-RU" sz="4000" b="1" dirty="0"/>
          </a:p>
          <a:p>
            <a:r>
              <a:rPr lang="ru-RU" sz="4000" b="1" dirty="0"/>
              <a:t>определять цели деятельности, задавать параметры и критерии их достижения;</a:t>
            </a:r>
          </a:p>
          <a:p>
            <a:endParaRPr lang="ru-RU" sz="4000" b="1" dirty="0"/>
          </a:p>
          <a:p>
            <a:r>
              <a:rPr lang="ru-RU" sz="4000" b="1" dirty="0"/>
              <a:t>выявлять закономерности и противоречия в рассматриваемых явлениях;</a:t>
            </a:r>
          </a:p>
          <a:p>
            <a:endParaRPr lang="ru-RU" sz="4000" b="1" dirty="0"/>
          </a:p>
          <a:p>
            <a:r>
              <a:rPr lang="ru-RU" sz="4000" b="1" dirty="0"/>
              <a:t>вносить коррективы в деятельность, оценивать соответствие результатов целям, оценивать риски последствий деятельности;</a:t>
            </a:r>
          </a:p>
          <a:p>
            <a:endParaRPr lang="ru-RU" sz="4000" b="1" dirty="0"/>
          </a:p>
          <a:p>
            <a:r>
              <a:rPr lang="ru-RU" sz="4000" b="1" dirty="0"/>
              <a:t>развивать креативное мышление при решении жизненных проблем;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CABDC0E9-E01D-8E16-6C14-5553AFD6A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5848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7A0D8C6-F01C-03BA-1469-6F4ECFD00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09684"/>
            <a:ext cx="10515600" cy="5467279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/>
              <a:t>Алгоритм индуктивного обобщения</a:t>
            </a:r>
            <a:r>
              <a:rPr lang="ru-RU" sz="4000" dirty="0"/>
              <a:t>:</a:t>
            </a:r>
          </a:p>
          <a:p>
            <a:pPr marL="0" indent="0">
              <a:buNone/>
            </a:pPr>
            <a:r>
              <a:rPr lang="ru-RU" sz="4000" dirty="0"/>
              <a:t>•Актуализировать существенные признаки объектов обобщаемых</a:t>
            </a:r>
          </a:p>
          <a:p>
            <a:pPr marL="0" indent="0">
              <a:buNone/>
            </a:pPr>
            <a:r>
              <a:rPr lang="ru-RU" sz="4000" dirty="0"/>
              <a:t>•Определить общие существенные признаки объектов</a:t>
            </a:r>
          </a:p>
          <a:p>
            <a:pPr marL="0" indent="0">
              <a:buNone/>
            </a:pPr>
            <a:r>
              <a:rPr lang="ru-RU" sz="4000" dirty="0"/>
              <a:t>•Зафиксировать общность объектов в форме понятия или суждения.</a:t>
            </a:r>
          </a:p>
          <a:p>
            <a:pPr marL="0" indent="0">
              <a:buNone/>
            </a:pPr>
            <a:r>
              <a:rPr lang="ru-RU" sz="4000" dirty="0">
                <a:solidFill>
                  <a:srgbClr val="00B0F0"/>
                </a:solidFill>
              </a:rPr>
              <a:t>Приведите примеры понятий</a:t>
            </a:r>
          </a:p>
          <a:p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0164FFA7-7D1F-37CA-2923-8D3204689D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012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FE67660-B1F9-0658-2D2F-1FBB5FFDD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13898"/>
            <a:ext cx="10515600" cy="6182435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Осуществлять дедуктивное обобщение (подведение единичного достоверного под общее достоверное), т.е. актуализировать понятие или суждение и отождествить с ним соответствующие существенные признаки одного или более объектов.</a:t>
            </a:r>
          </a:p>
          <a:p>
            <a:pPr marL="0" indent="0">
              <a:buNone/>
            </a:pPr>
            <a:r>
              <a:rPr lang="ru-RU" b="1" dirty="0"/>
              <a:t>Алгоритм дедуктивного обобщения: </a:t>
            </a:r>
          </a:p>
          <a:p>
            <a:pPr marL="0" indent="0">
              <a:buNone/>
            </a:pPr>
            <a:r>
              <a:rPr lang="ru-RU" dirty="0"/>
              <a:t>•Актуализировать существенные признаки объектов, зафиксированные в понятии или суждении</a:t>
            </a:r>
          </a:p>
          <a:p>
            <a:pPr marL="0" indent="0">
              <a:buNone/>
            </a:pPr>
            <a:r>
              <a:rPr lang="ru-RU" dirty="0"/>
              <a:t>•Актуализировать существенные признаки заданного объекта или объектов </a:t>
            </a:r>
          </a:p>
          <a:p>
            <a:pPr marL="0" indent="0">
              <a:buNone/>
            </a:pPr>
            <a:r>
              <a:rPr lang="ru-RU" dirty="0"/>
              <a:t>•Сопоставить существенные признаки и определить принадлежность объекта или объектов к данному понятию или суждению</a:t>
            </a:r>
          </a:p>
          <a:p>
            <a:pPr marL="0" indent="0">
              <a:buNone/>
            </a:pPr>
            <a:r>
              <a:rPr lang="ru-RU" dirty="0">
                <a:solidFill>
                  <a:srgbClr val="00B0F0"/>
                </a:solidFill>
              </a:rPr>
              <a:t>(подведение под понятие)  Является ли число 3целых и 14/ 15 смешанным числом?</a:t>
            </a:r>
          </a:p>
          <a:p>
            <a:pPr marL="0" indent="0">
              <a:buNone/>
            </a:pPr>
            <a:r>
              <a:rPr lang="ru-RU" dirty="0">
                <a:solidFill>
                  <a:srgbClr val="00B0F0"/>
                </a:solidFill>
              </a:rPr>
              <a:t>Ваш пример?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745EB78F-DBDC-D232-2B24-9BC7AFA3F2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1619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A25314C7-8D75-26A0-EBEA-4B778F5D3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3991"/>
          </a:xfrm>
        </p:spPr>
        <p:txBody>
          <a:bodyPr/>
          <a:lstStyle/>
          <a:p>
            <a:r>
              <a:rPr lang="ru-RU" b="1" dirty="0"/>
              <a:t>Классификация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E23DD60-4059-4B31-5248-D1689EB207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19116"/>
            <a:ext cx="10515600" cy="5057847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Классификация – это деление рода (класс) на виды (подклассы) на основе установленных признаков объектов, составляющих род. </a:t>
            </a:r>
          </a:p>
          <a:p>
            <a:pPr marL="0" indent="0">
              <a:buNone/>
            </a:pPr>
            <a:r>
              <a:rPr lang="ru-RU" b="1" dirty="0"/>
              <a:t>Род -</a:t>
            </a:r>
            <a:r>
              <a:rPr lang="ru-RU" dirty="0"/>
              <a:t>это совокупность объектов, которые объединяются в целое по общим существенным отличительным признакам</a:t>
            </a:r>
            <a:r>
              <a:rPr lang="ru-RU" b="1" dirty="0"/>
              <a:t>.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Алгоритм классификации: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228F607A-DB1A-EE07-8E59-2E1E69AAE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6278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D0052D5-C920-20BD-B707-78EB17FD53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34"/>
            <a:ext cx="10515600" cy="67624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•Установить род объектов для классификации</a:t>
            </a:r>
          </a:p>
          <a:p>
            <a:pPr marL="0" indent="0">
              <a:buNone/>
            </a:pPr>
            <a:r>
              <a:rPr lang="ru-RU" dirty="0"/>
              <a:t>•Определить признаки объектов</a:t>
            </a:r>
          </a:p>
          <a:p>
            <a:pPr marL="0" indent="0">
              <a:buNone/>
            </a:pPr>
            <a:r>
              <a:rPr lang="ru-RU" dirty="0"/>
              <a:t>•Определить существенные общие и отличительные признаки объектов</a:t>
            </a:r>
          </a:p>
          <a:p>
            <a:pPr marL="0" indent="0">
              <a:buNone/>
            </a:pPr>
            <a:r>
              <a:rPr lang="ru-RU" dirty="0"/>
              <a:t>•Определить основание для классификации рода, т.е. отличительный существенный признак, по которому род будет делиться на виды </a:t>
            </a:r>
          </a:p>
          <a:p>
            <a:pPr marL="0" indent="0">
              <a:buNone/>
            </a:pPr>
            <a:r>
              <a:rPr lang="ru-RU" dirty="0"/>
              <a:t>•Распределить объекты по видам</a:t>
            </a:r>
          </a:p>
          <a:p>
            <a:pPr marL="0" indent="0">
              <a:buNone/>
            </a:pPr>
            <a:r>
              <a:rPr lang="ru-RU" dirty="0"/>
              <a:t>•Определить основание классификации вида на подвиды</a:t>
            </a:r>
          </a:p>
          <a:p>
            <a:pPr marL="0" indent="0">
              <a:buNone/>
            </a:pPr>
            <a:r>
              <a:rPr lang="ru-RU" dirty="0"/>
              <a:t>•Распределить объекты по подвидам</a:t>
            </a:r>
          </a:p>
          <a:p>
            <a:pPr marL="0" indent="0">
              <a:buNone/>
            </a:pPr>
            <a:r>
              <a:rPr lang="ru-RU" dirty="0"/>
              <a:t>Если мы в процессе индуктивного обобщения идем от единичного к общему, или от менее общего к более общему, то в процессе классификации мы идем от более общего к единичному.</a:t>
            </a:r>
          </a:p>
          <a:p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9814A16C-48DA-9261-CFB4-A802CE032D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8169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6F2EA81-A55B-DC4F-4991-F5D373F556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Правила классификации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BCEDCF7-E1A0-26EB-7F2D-55BE0DC4E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7481"/>
            <a:ext cx="10515600" cy="515539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•Деление должно вестись только по одному основанию, т.е. во время деления нельзя один признак подменять другим (неверным является деление обуви на мужскую и женскую),</a:t>
            </a:r>
          </a:p>
          <a:p>
            <a:pPr marL="0" indent="0">
              <a:buNone/>
            </a:pPr>
            <a:r>
              <a:rPr lang="ru-RU" dirty="0"/>
              <a:t>•Деление должно быть исчерпывающим, т.е. сумма видов должна равняться роду. (деление треугольников на остроугольные и прямоугольные ошибочно, пропущены тупоугольные).</a:t>
            </a:r>
          </a:p>
          <a:p>
            <a:pPr marL="0" indent="0">
              <a:buNone/>
            </a:pPr>
            <a:r>
              <a:rPr lang="ru-RU" dirty="0"/>
              <a:t>•Виды, входящие в род должны взаимно исключать друг друга. Каждый отдельный предмет, должен входить только в один вид (Ошибочно делить людей на тех, кто ходит в кино и тех кто ходит в театр, т.к. есть люди, кто ходит и в театр и в кино)</a:t>
            </a:r>
          </a:p>
          <a:p>
            <a:pPr marL="0" indent="0">
              <a:buNone/>
            </a:pPr>
            <a:r>
              <a:rPr lang="ru-RU" dirty="0"/>
              <a:t>•Подразделение на виды, должно быть непрерывным, т.е. необходимо брать ближайший вид и не перескакивать на подвиды (среди позвоночных животных есть такие классы: рыбы,   земноводные, рептилии, птицы, и млекопитающие. Не делить рыб на подклассы).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41B9B5F-6231-1618-6C9C-AD177018B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95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F69CBC4-D7CF-8446-F94A-E140959FF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09432"/>
            <a:ext cx="10515600" cy="6114197"/>
          </a:xfrm>
        </p:spPr>
        <p:txBody>
          <a:bodyPr/>
          <a:lstStyle/>
          <a:p>
            <a:endParaRPr lang="ru-RU" dirty="0"/>
          </a:p>
          <a:p>
            <a:pPr marL="0" indent="0">
              <a:buNone/>
            </a:pPr>
            <a:r>
              <a:rPr lang="ru-RU" dirty="0"/>
              <a:t>Различать содержание и объем понятий, т.е. определяемые объекты и совокупность их существенных признаков.</a:t>
            </a:r>
          </a:p>
          <a:p>
            <a:r>
              <a:rPr lang="ru-RU" b="1" dirty="0"/>
              <a:t>Содержанием </a:t>
            </a:r>
            <a:r>
              <a:rPr lang="ru-RU" dirty="0"/>
              <a:t>понятия называют существенные признаки объекта или объектов, отраженные в понятии.</a:t>
            </a:r>
          </a:p>
          <a:p>
            <a:r>
              <a:rPr lang="ru-RU" b="1" dirty="0"/>
              <a:t>Объемом </a:t>
            </a:r>
            <a:r>
              <a:rPr lang="ru-RU" dirty="0"/>
              <a:t>понятия называют объект или объекты, существенные признаки которых зафиксированы в понятии</a:t>
            </a:r>
          </a:p>
          <a:p>
            <a:pPr marL="0" indent="0">
              <a:buNone/>
            </a:pPr>
            <a:r>
              <a:rPr lang="ru-RU" dirty="0"/>
              <a:t>Осуществлять родовое определение понятий, т.е. находить ближайший род объектов определяемого понятия и их отличительные существенные признаки.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>
                <a:solidFill>
                  <a:srgbClr val="00B0F0"/>
                </a:solidFill>
              </a:rPr>
              <a:t>Является ли черная акула позвоночным?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A30530DF-BBEA-0594-CA19-C9D0C3E3D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5381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FB0D2B7-3285-C723-2132-7F4AE3B91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26696"/>
          </a:xfrm>
        </p:spPr>
        <p:txBody>
          <a:bodyPr/>
          <a:lstStyle/>
          <a:p>
            <a:r>
              <a:rPr lang="ru-RU" b="1" dirty="0"/>
              <a:t>Доказательство и опровержение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3112183-BA9D-2770-7BB6-321BE0197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1822"/>
            <a:ext cx="10515600" cy="550004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b="1" dirty="0"/>
              <a:t>Компоненты доказательства </a:t>
            </a:r>
            <a:r>
              <a:rPr lang="ru-RU" dirty="0"/>
              <a:t>: тезис, аргументы и форма доказательства</a:t>
            </a:r>
          </a:p>
          <a:p>
            <a:pPr marL="0" indent="0">
              <a:buNone/>
            </a:pPr>
            <a:r>
              <a:rPr lang="ru-RU" b="1" dirty="0"/>
              <a:t>Тезис</a:t>
            </a:r>
            <a:r>
              <a:rPr lang="ru-RU" dirty="0"/>
              <a:t> – это суждение истинность которого надо доказать</a:t>
            </a:r>
          </a:p>
          <a:p>
            <a:pPr marL="0" indent="0">
              <a:buNone/>
            </a:pPr>
            <a:r>
              <a:rPr lang="ru-RU" b="1" dirty="0"/>
              <a:t>Аргументы</a:t>
            </a:r>
            <a:r>
              <a:rPr lang="ru-RU" dirty="0"/>
              <a:t> - это суждения, из которых выводится истинность тезиса. Различают несколько </a:t>
            </a:r>
          </a:p>
          <a:p>
            <a:pPr marL="0" indent="0">
              <a:buNone/>
            </a:pPr>
            <a:r>
              <a:rPr lang="ru-RU" i="1" u="sng" dirty="0"/>
              <a:t>Виды аргументов</a:t>
            </a:r>
            <a:r>
              <a:rPr lang="ru-RU" dirty="0"/>
              <a:t>:</a:t>
            </a:r>
          </a:p>
          <a:p>
            <a:r>
              <a:rPr lang="ru-RU" dirty="0"/>
              <a:t> удостоверенные единичные факты;</a:t>
            </a:r>
          </a:p>
          <a:p>
            <a:r>
              <a:rPr lang="ru-RU" dirty="0"/>
              <a:t>определения понятий;</a:t>
            </a:r>
          </a:p>
          <a:p>
            <a:r>
              <a:rPr lang="ru-RU" dirty="0"/>
              <a:t>аксиомы и постулаты;</a:t>
            </a:r>
          </a:p>
          <a:p>
            <a:r>
              <a:rPr lang="ru-RU" dirty="0"/>
              <a:t>ранее доказанные законы и теоремы.</a:t>
            </a:r>
          </a:p>
          <a:p>
            <a:pPr marL="0" indent="0">
              <a:buNone/>
            </a:pPr>
            <a:r>
              <a:rPr lang="ru-RU" b="1" dirty="0"/>
              <a:t>Формы доказательств </a:t>
            </a:r>
            <a:r>
              <a:rPr lang="ru-RU" dirty="0"/>
              <a:t>— это способ логической связи между тезисом и аргументами</a:t>
            </a:r>
          </a:p>
          <a:p>
            <a:pPr marL="0" indent="0">
              <a:buNone/>
            </a:pPr>
            <a:r>
              <a:rPr lang="ru-RU" dirty="0">
                <a:solidFill>
                  <a:srgbClr val="00B0F0"/>
                </a:solidFill>
              </a:rPr>
              <a:t>Приведите  примеры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88BBC03A-2EA8-E2A2-BC10-6088FF3FA3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6457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95F8C8B-BA88-1BED-DD47-69EF867966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5535"/>
            <a:ext cx="10515600" cy="95534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Правила, относящиеся к тезису, аргументам или форме доказательства: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A05DFA1-6BE1-4836-A5BF-AAE459C34E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50879"/>
            <a:ext cx="10515600" cy="5126084"/>
          </a:xfrm>
        </p:spPr>
        <p:txBody>
          <a:bodyPr/>
          <a:lstStyle/>
          <a:p>
            <a:endParaRPr lang="ru-RU" dirty="0"/>
          </a:p>
          <a:p>
            <a:r>
              <a:rPr lang="ru-RU" sz="3600" dirty="0"/>
              <a:t>Тезис должен оставаться одним и тем же на протяжении всего доказательства и опровержения;</a:t>
            </a:r>
          </a:p>
          <a:p>
            <a:r>
              <a:rPr lang="ru-RU" sz="3600" dirty="0"/>
              <a:t>Аргументы должны быть истинными;</a:t>
            </a:r>
          </a:p>
          <a:p>
            <a:r>
              <a:rPr lang="ru-RU" sz="3600" dirty="0"/>
              <a:t>Истинность аргументов не должна зависеть от доказательства тезиса;</a:t>
            </a:r>
          </a:p>
          <a:p>
            <a:r>
              <a:rPr lang="ru-RU" sz="3600" dirty="0"/>
              <a:t>Аргументы должны быть достаточными для доказательства.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A50EC1C-6D56-4EB5-D483-32044571D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6367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B5AE5A0-EAAD-3DC4-637C-DAF5392AB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Виды доказательств</a:t>
            </a:r>
            <a:r>
              <a:rPr lang="ru-RU" dirty="0"/>
              <a:t>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650C78E-82FB-6DC6-24B8-1A1F4DA9C8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05218"/>
            <a:ext cx="10515600" cy="5687656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прямое индуктивное доказательство, т.е. непосредственно выводить истинность общего тезиса из аргументов, являющихся менее общими; </a:t>
            </a:r>
          </a:p>
          <a:p>
            <a:r>
              <a:rPr lang="ru-RU" dirty="0"/>
              <a:t>осуществлять прямое дедуктивное доказательство т.е. непосредственно выводить истинность тезиса из аргументов, являющихся более общими суждениями;</a:t>
            </a:r>
          </a:p>
          <a:p>
            <a:r>
              <a:rPr lang="ru-RU" dirty="0"/>
              <a:t>осуществлять косвенное апологическое доказательство («от противоречащего»), т.е. устанавливать истинность тезиса посредством доказательства ложности противоречащей ему мысли (антитеза) </a:t>
            </a:r>
          </a:p>
          <a:p>
            <a:r>
              <a:rPr lang="ru-RU" dirty="0"/>
              <a:t>осуществлять косвенное разделительное доказательство (метод исключений), т.е. последовательно исключать из полностью исчерпывающей совокупности альтернативные мысли, кроме одной, которая и является доказательством тезиса.</a:t>
            </a:r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4B6F67B-3A73-3DF5-EF0C-FF25F5438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3163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D17B4FC7-DDDF-9377-C9C9-A0053AFED6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27546"/>
            <a:ext cx="10515600" cy="6237027"/>
          </a:xfrm>
        </p:spPr>
        <p:txBody>
          <a:bodyPr>
            <a:normAutofit fontScale="92500"/>
          </a:bodyPr>
          <a:lstStyle/>
          <a:p>
            <a:r>
              <a:rPr lang="ru-RU" sz="3200" dirty="0"/>
              <a:t>осуществлять опровержение тезиса посредством выделения из него ложных следствий (сведение к абсурду)</a:t>
            </a:r>
          </a:p>
          <a:p>
            <a:r>
              <a:rPr lang="ru-RU" sz="3200" dirty="0"/>
              <a:t>осуществлять опровержение тезиса посредством установления истинности антитезиса. Поскольку доказывается истинность антитезиса, то делается заключение о ложности тезиса</a:t>
            </a:r>
          </a:p>
          <a:p>
            <a:r>
              <a:rPr lang="ru-RU" sz="3200" dirty="0"/>
              <a:t>осуществлять опровержение аргументов. Доказывается. Что аргументы опровергаемого тезиса ложны или не несостоятельны. Если это удается доказать, то тезис оказывается недоказанным</a:t>
            </a:r>
          </a:p>
          <a:p>
            <a:r>
              <a:rPr lang="ru-RU" sz="3200" dirty="0"/>
              <a:t>осуществлять опровержение связи аргументов и тезиса Обнаруживаются ошибки в форме доказательства Т.е. выясняется  что доказательство не  опирается на логические правила и заключение не вытекает из принятых посылок.</a:t>
            </a:r>
          </a:p>
          <a:p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5C6F216D-08D6-1958-4511-6B915D1D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4449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C802DF8-9459-DBDC-0C57-9FF9230615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600" dirty="0">
                <a:solidFill>
                  <a:srgbClr val="0070C0"/>
                </a:solidFill>
              </a:rPr>
              <a:t>В приведенном тексте выделите собственно логические действия</a:t>
            </a:r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BE504C59-48C1-531F-389E-600F065DA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2822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EBCB6BA-35B0-5CF2-9A7A-1FD4E37FA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7514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Определение и решение проблем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2281CCF8-5CC9-1F35-C825-FAF6F65669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32513"/>
            <a:ext cx="10515600" cy="60254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/>
              <a:t>Проблема</a:t>
            </a:r>
            <a:r>
              <a:rPr lang="ru-RU" dirty="0"/>
              <a:t> – это разница между существующей и желаемой ситуациями, несоответствие, нестыковка между предполагаемым и действительным. </a:t>
            </a:r>
          </a:p>
          <a:p>
            <a:pPr marL="0" indent="0">
              <a:buNone/>
            </a:pPr>
            <a:r>
              <a:rPr lang="ru-RU" b="1" dirty="0"/>
              <a:t>Определить проблему </a:t>
            </a:r>
            <a:r>
              <a:rPr lang="ru-RU" dirty="0"/>
              <a:t>–установить несоответствие между желаемым и действительным. </a:t>
            </a:r>
          </a:p>
          <a:p>
            <a:pPr marL="0" indent="0">
              <a:buNone/>
            </a:pPr>
            <a:r>
              <a:rPr lang="ru-RU" dirty="0"/>
              <a:t>Любая проблема состоит из требований проблемы и условий проблемы. </a:t>
            </a:r>
          </a:p>
          <a:p>
            <a:pPr marL="0" indent="0">
              <a:buNone/>
            </a:pPr>
            <a:r>
              <a:rPr lang="ru-RU" dirty="0"/>
              <a:t> </a:t>
            </a:r>
            <a:r>
              <a:rPr lang="ru-RU" b="1" dirty="0"/>
              <a:t>Требования проблемы </a:t>
            </a:r>
            <a:r>
              <a:rPr lang="ru-RU" dirty="0"/>
              <a:t>– это желаемая, предполагаемая идеальная ситуация. </a:t>
            </a:r>
          </a:p>
          <a:p>
            <a:pPr marL="0" indent="0">
              <a:buNone/>
            </a:pPr>
            <a:r>
              <a:rPr lang="ru-RU" b="1" dirty="0"/>
              <a:t>Условия проблемы </a:t>
            </a:r>
            <a:r>
              <a:rPr lang="ru-RU" dirty="0"/>
              <a:t>— это реальная, имеющаяся в наличии , существующая ситуация.</a:t>
            </a:r>
          </a:p>
          <a:p>
            <a:pPr marL="0" indent="0">
              <a:buNone/>
            </a:pPr>
            <a:r>
              <a:rPr lang="ru-RU" dirty="0"/>
              <a:t>Творческий процесс состоит из двух этапов: из формулирования проблемы и поиска её решения. 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449CA15B-81C5-7B22-CF7A-FF6FB7A7E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7269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7C38F89-B0F8-EA4F-5C96-EBA589EA6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0344"/>
          </a:xfrm>
        </p:spPr>
        <p:txBody>
          <a:bodyPr/>
          <a:lstStyle/>
          <a:p>
            <a:r>
              <a:rPr lang="ru-RU" b="1" dirty="0"/>
              <a:t>Для решения  проблемы: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7B2F44-4BBE-FC19-CEBB-8F8DECCBEC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05470"/>
            <a:ext cx="10515600" cy="5554637"/>
          </a:xfrm>
        </p:spPr>
        <p:txBody>
          <a:bodyPr>
            <a:normAutofit lnSpcReduction="10000"/>
          </a:bodyPr>
          <a:lstStyle/>
          <a:p>
            <a:r>
              <a:rPr lang="ru-RU" sz="3200" dirty="0"/>
              <a:t>Определять новую функцию объекта;</a:t>
            </a:r>
          </a:p>
          <a:p>
            <a:r>
              <a:rPr lang="ru-RU" sz="3200" dirty="0"/>
              <a:t>Осуществлять перенос знаний, умений в новую ситуацию;</a:t>
            </a:r>
          </a:p>
          <a:p>
            <a:r>
              <a:rPr lang="ru-RU" sz="3200" dirty="0"/>
              <a:t>Комбинировать известные средства;</a:t>
            </a:r>
          </a:p>
          <a:p>
            <a:r>
              <a:rPr lang="ru-RU" sz="3200" dirty="0"/>
              <a:t> Формулировать гипотезу по решению проблемы</a:t>
            </a:r>
          </a:p>
          <a:p>
            <a:pPr marL="0" indent="0">
              <a:buNone/>
            </a:pPr>
            <a:r>
              <a:rPr lang="ru-RU" sz="3200" b="1" dirty="0"/>
              <a:t>Гипотеза </a:t>
            </a:r>
            <a:r>
              <a:rPr lang="ru-RU" sz="3200" dirty="0"/>
              <a:t>– есть предположение о том, как разрешить проблему. Разрешение проблемы характеризуется созданием либо вещи, либо нового способа действия.  </a:t>
            </a:r>
          </a:p>
          <a:p>
            <a:r>
              <a:rPr lang="ru-RU" sz="3200" dirty="0"/>
              <a:t>Следовательно и гипотеза, может быть либо предположением о компонентах и свойствах объекта, либо о предположением о способе деятельности, разрешающем проблему.</a:t>
            </a:r>
          </a:p>
          <a:p>
            <a:endParaRPr lang="ru-RU" sz="3200" dirty="0"/>
          </a:p>
          <a:p>
            <a:endParaRPr lang="ru-RU" sz="3200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FD779257-A229-901C-1D86-A9ABCB283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70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AE164D1-E5F3-3909-9F32-BB3F57EC1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764"/>
            <a:ext cx="10515600" cy="5044199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just">
              <a:buNone/>
            </a:pPr>
            <a:r>
              <a:rPr lang="ru-RU" dirty="0"/>
              <a:t>                                                </a:t>
            </a:r>
            <a:r>
              <a:rPr lang="ru-RU" sz="4400" dirty="0">
                <a:solidFill>
                  <a:srgbClr val="00B0F0"/>
                </a:solidFill>
              </a:rPr>
              <a:t>СПАСИБО 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4EB7EBBD-1158-B2A2-4D58-3872B9890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8495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747764706"/>
              </p:ext>
            </p:extLst>
          </p:nvPr>
        </p:nvGraphicFramePr>
        <p:xfrm>
          <a:off x="705852" y="372976"/>
          <a:ext cx="10515600" cy="61801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  <a:gridCol w="2628900"/>
              </a:tblGrid>
              <a:tr h="83189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1898"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Объект сравнения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Общие существенные при знаки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Различные существенные признаки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Объект</a:t>
                      </a:r>
                      <a:r>
                        <a:rPr lang="ru-RU" sz="2400" b="1" baseline="0" dirty="0" smtClean="0"/>
                        <a:t> сравнения</a:t>
                      </a:r>
                      <a:endParaRPr lang="ru-RU" sz="2400" b="1" dirty="0"/>
                    </a:p>
                  </a:txBody>
                  <a:tcPr/>
                </a:tc>
              </a:tr>
              <a:tr h="8318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18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18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18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31898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33262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44BA800-7D9D-EA8A-D6AC-A2EAD7A9BC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5660"/>
            <a:ext cx="10515600" cy="64758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Из базовых исследовательских действий:</a:t>
            </a:r>
          </a:p>
          <a:p>
            <a:r>
              <a:rPr lang="ru-RU" dirty="0"/>
              <a:t>выявлять причинно-следственные связи и актуализировать задачу, выдвигать гипотезу ее решения, находить аргументы для доказательства своих утверждений, задавать параметры и критерии решения;</a:t>
            </a:r>
          </a:p>
          <a:p>
            <a:r>
              <a:rPr lang="ru-RU" dirty="0"/>
              <a:t>анализировать полученные в ходе решения задачи результаты, критически оценивать их достоверность, прогнозировать изменение в новых условиях;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r>
              <a:rPr lang="ru-RU" b="1" dirty="0"/>
              <a:t>Из Базовых регулятивных действий:</a:t>
            </a:r>
          </a:p>
          <a:p>
            <a:r>
              <a:rPr lang="ru-RU" b="1" dirty="0"/>
              <a:t>самостоятельно осуществлять познавательную деятельность, выявлять проблемы, ставить и формулировать собственные задачи в образовательной деятельности и жизненных ситуациях;</a:t>
            </a:r>
          </a:p>
          <a:p>
            <a:pPr marL="0" indent="0">
              <a:buNone/>
            </a:pPr>
            <a:endParaRPr lang="ru-RU" b="1" dirty="0"/>
          </a:p>
          <a:p>
            <a:r>
              <a:rPr lang="ru-RU" b="1" dirty="0"/>
              <a:t>самостоятельно составлять план решения проблемы с учетом имеющихся ресурсов, собственных возможностей и предпочтений;</a:t>
            </a:r>
          </a:p>
          <a:p>
            <a:pPr marL="0" indent="0">
              <a:buNone/>
            </a:pPr>
            <a:endParaRPr lang="ru-RU" b="1" dirty="0"/>
          </a:p>
          <a:p>
            <a:r>
              <a:rPr lang="ru-RU" b="1" dirty="0"/>
              <a:t>давать оценку новым ситуациям;</a:t>
            </a:r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pPr marL="0" indent="0">
              <a:buNone/>
            </a:pPr>
            <a:endParaRPr lang="ru-RU" b="1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DC2D1902-70BB-D448-44D7-0D5C65CC5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2782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24B3078-FC7E-9E56-F529-5F74A453F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4967"/>
            <a:ext cx="10515600" cy="5671996"/>
          </a:xfrm>
        </p:spPr>
        <p:txBody>
          <a:bodyPr/>
          <a:lstStyle/>
          <a:p>
            <a:endParaRPr lang="ru-RU" dirty="0"/>
          </a:p>
          <a:p>
            <a:r>
              <a:rPr lang="ru-RU" sz="3600" b="1" dirty="0"/>
              <a:t>формулировать и актуализировать проблему, рассматривать проблему всесторонне</a:t>
            </a:r>
          </a:p>
          <a:p>
            <a:r>
              <a:rPr lang="ru-RU" sz="3600" b="1" dirty="0"/>
              <a:t>выявлять закономерности и противоречия </a:t>
            </a:r>
          </a:p>
          <a:p>
            <a:r>
              <a:rPr lang="ru-RU" sz="3600" b="1" dirty="0"/>
              <a:t>устанавливать существенный признак или основания для сравнения, классификации и обобщения;</a:t>
            </a:r>
          </a:p>
          <a:p>
            <a:r>
              <a:rPr lang="ru-RU" sz="3600" b="1" dirty="0"/>
              <a:t>Определение и решение проблем.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B7AB659-00BE-37B7-7166-84CAC4ADC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74393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E4EE9FFF-8FB2-4893-FB8D-30C827216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910"/>
            <a:ext cx="10515600" cy="61005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С-Д подход –научно-методологическая основа разработки требований к результатам учащихся, освоивших ФГОС.</a:t>
            </a:r>
          </a:p>
          <a:p>
            <a:endParaRPr lang="ru-RU" dirty="0"/>
          </a:p>
          <a:p>
            <a:pPr marL="0" indent="0">
              <a:buNone/>
            </a:pPr>
            <a:r>
              <a:rPr lang="ru-RU" b="1" dirty="0"/>
              <a:t>Деятельность:</a:t>
            </a:r>
          </a:p>
          <a:p>
            <a:pPr marL="0" indent="0">
              <a:buNone/>
            </a:pPr>
            <a:r>
              <a:rPr lang="ru-RU" dirty="0"/>
              <a:t> Цель – мотив – действие – средства – результат – оценка</a:t>
            </a:r>
          </a:p>
          <a:p>
            <a:pPr marL="0" indent="0">
              <a:buNone/>
            </a:pPr>
            <a:r>
              <a:rPr lang="ru-RU" dirty="0"/>
              <a:t>Действия, которые обозначены в основных программах по предметам: </a:t>
            </a:r>
            <a:r>
              <a:rPr lang="ru-RU" dirty="0">
                <a:hlinkClick r:id="rId2" action="ppaction://hlinkfile"/>
              </a:rPr>
              <a:t>Перечень глаголов </a:t>
            </a:r>
            <a:r>
              <a:rPr lang="ru-RU" dirty="0" err="1">
                <a:hlinkClick r:id="rId2" action="ppaction://hlinkfile"/>
              </a:rPr>
              <a:t>математ</a:t>
            </a:r>
            <a:r>
              <a:rPr lang="ru-RU" dirty="0">
                <a:hlinkClick r:id="rId2" action="ppaction://hlinkfile"/>
              </a:rPr>
              <a:t>..</a:t>
            </a:r>
            <a:r>
              <a:rPr lang="en-US" dirty="0">
                <a:hlinkClick r:id="rId2" action="ppaction://hlinkfile"/>
              </a:rPr>
              <a:t>doc</a:t>
            </a:r>
            <a:endParaRPr lang="ru-RU" dirty="0"/>
          </a:p>
          <a:p>
            <a:pPr marL="0" indent="0">
              <a:buNone/>
            </a:pPr>
            <a:r>
              <a:rPr lang="ru-RU" dirty="0">
                <a:hlinkClick r:id="rId3" action="ppaction://hlinkfile"/>
              </a:rPr>
              <a:t>Перечень глаголов </a:t>
            </a:r>
            <a:r>
              <a:rPr lang="ru-RU" dirty="0" err="1">
                <a:hlinkClick r:id="rId3" action="ppaction://hlinkfile"/>
              </a:rPr>
              <a:t>физвос</a:t>
            </a:r>
            <a:r>
              <a:rPr lang="ru-RU" dirty="0">
                <a:hlinkClick r:id="rId3" action="ppaction://hlinkfile"/>
              </a:rPr>
              <a:t>.</a:t>
            </a:r>
            <a:r>
              <a:rPr lang="en-US" dirty="0">
                <a:hlinkClick r:id="rId3" action="ppaction://hlinkfile"/>
              </a:rPr>
              <a:t>doc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196451AF-3944-1525-0BBA-AF6E07627D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10752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86F9462-BB2A-7D6A-7A67-9BE53CBA1F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6000" dirty="0">
                <a:solidFill>
                  <a:srgbClr val="0070C0"/>
                </a:solidFill>
              </a:rPr>
              <a:t>Перечислите  учебные логические умения в последовательности от простого к сложному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39F1EA4D-3B9C-01C7-7E1E-3148F93B8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277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B85531A-5C17-6AB7-6EB7-15BA60703E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5910"/>
            <a:ext cx="10515600" cy="6032311"/>
          </a:xfrm>
        </p:spPr>
        <p:txBody>
          <a:bodyPr>
            <a:normAutofit/>
          </a:bodyPr>
          <a:lstStyle/>
          <a:p>
            <a:r>
              <a:rPr lang="ru-RU" b="1" dirty="0"/>
              <a:t>Анализ – синтез</a:t>
            </a:r>
          </a:p>
          <a:p>
            <a:r>
              <a:rPr lang="ru-RU" b="1" dirty="0"/>
              <a:t>Сравнение</a:t>
            </a:r>
          </a:p>
          <a:p>
            <a:r>
              <a:rPr lang="ru-RU" b="1" dirty="0"/>
              <a:t>Обобщение, классификация</a:t>
            </a:r>
          </a:p>
          <a:p>
            <a:r>
              <a:rPr lang="ru-RU" b="1" dirty="0"/>
              <a:t>Формулирование понятий, суждений</a:t>
            </a:r>
          </a:p>
          <a:p>
            <a:r>
              <a:rPr lang="ru-RU" b="1" u="sng" dirty="0"/>
              <a:t>Доказательство, опровержение</a:t>
            </a:r>
          </a:p>
          <a:p>
            <a:pPr marL="0" indent="0">
              <a:buNone/>
            </a:pPr>
            <a:r>
              <a:rPr lang="ru-RU" b="1" dirty="0"/>
              <a:t>Определять и решать проблемы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Что значит:</a:t>
            </a:r>
          </a:p>
          <a:p>
            <a:pPr marL="0" indent="0">
              <a:buNone/>
            </a:pPr>
            <a:r>
              <a:rPr lang="ru-RU" dirty="0"/>
              <a:t> сравнить? </a:t>
            </a:r>
          </a:p>
          <a:p>
            <a:pPr marL="0" indent="0">
              <a:buNone/>
            </a:pPr>
            <a:r>
              <a:rPr lang="ru-RU" dirty="0"/>
              <a:t>Обобщить? Классифицировать? Сформулировать определение? </a:t>
            </a:r>
          </a:p>
          <a:p>
            <a:pPr marL="0" indent="0">
              <a:buNone/>
            </a:pPr>
            <a:r>
              <a:rPr lang="ru-RU" dirty="0"/>
              <a:t>Сравнить и сопоставить это одно и тоже?</a:t>
            </a:r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3885FA7A-8803-096C-3033-BFCE56540F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0950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7A97B02-DEE8-35CE-7123-E46857DB1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10185"/>
            <a:ext cx="10515600" cy="4866778"/>
          </a:xfrm>
        </p:spPr>
        <p:txBody>
          <a:bodyPr>
            <a:noAutofit/>
          </a:bodyPr>
          <a:lstStyle/>
          <a:p>
            <a:r>
              <a:rPr lang="ru-RU" sz="5400" dirty="0">
                <a:solidFill>
                  <a:srgbClr val="0070C0"/>
                </a:solidFill>
              </a:rPr>
              <a:t>Анализ – это способ познания объекта посредством изучения его частей и свойств. </a:t>
            </a:r>
          </a:p>
          <a:p>
            <a:r>
              <a:rPr lang="ru-RU" sz="5400" dirty="0">
                <a:solidFill>
                  <a:srgbClr val="0070C0"/>
                </a:solidFill>
              </a:rPr>
              <a:t>Синтез – это способ познания объекта </a:t>
            </a:r>
            <a:r>
              <a:rPr lang="ru-RU" sz="6000" dirty="0">
                <a:solidFill>
                  <a:srgbClr val="0070C0"/>
                </a:solidFill>
              </a:rPr>
              <a:t>посредством</a:t>
            </a:r>
            <a:r>
              <a:rPr lang="ru-RU" sz="5400" dirty="0">
                <a:solidFill>
                  <a:srgbClr val="0070C0"/>
                </a:solidFill>
              </a:rPr>
              <a:t> объединения частей выделенных в результате анализа. 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F187DB23-D975-92CA-52FC-EEFA4E4EC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782423-84F3-4E1A-B3A8-9CBC73A1D543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3198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07887D6-F95F-4013-A0CA-671383570C8D}"/>
</file>

<file path=customXml/itemProps2.xml><?xml version="1.0" encoding="utf-8"?>
<ds:datastoreItem xmlns:ds="http://schemas.openxmlformats.org/officeDocument/2006/customXml" ds:itemID="{1E2D69F0-E721-4F95-8FC3-AE7D60B4FF84}"/>
</file>

<file path=customXml/itemProps3.xml><?xml version="1.0" encoding="utf-8"?>
<ds:datastoreItem xmlns:ds="http://schemas.openxmlformats.org/officeDocument/2006/customXml" ds:itemID="{3E8CA184-4E57-48CF-8D6B-20C82AD33407}"/>
</file>

<file path=customXml/itemProps4.xml><?xml version="1.0" encoding="utf-8"?>
<ds:datastoreItem xmlns:ds="http://schemas.openxmlformats.org/officeDocument/2006/customXml" ds:itemID="{56FBC7EF-1B57-4E82-A01C-017DDA59786A}"/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2119</Words>
  <Application>Microsoft Office PowerPoint</Application>
  <PresentationFormat>Произвольный</PresentationFormat>
  <Paragraphs>230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Тема Office</vt:lpstr>
      <vt:lpstr>Учебно-логические умения</vt:lpstr>
      <vt:lpstr>Приказ Министерства просвещения РФ от 12 августа 2022 г. № 732 «О внесении изменений ВО ФГОС…»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Сравнение</vt:lpstr>
      <vt:lpstr>Слайд 17</vt:lpstr>
      <vt:lpstr>Слайд 18</vt:lpstr>
      <vt:lpstr>Обобщение :</vt:lpstr>
      <vt:lpstr>Слайд 20</vt:lpstr>
      <vt:lpstr>Слайд 21</vt:lpstr>
      <vt:lpstr>Классификация</vt:lpstr>
      <vt:lpstr>Слайд 23</vt:lpstr>
      <vt:lpstr>Правила классификации</vt:lpstr>
      <vt:lpstr>Слайд 25</vt:lpstr>
      <vt:lpstr>Доказательство и опровержение </vt:lpstr>
      <vt:lpstr>Правила, относящиеся к тезису, аргументам или форме доказательства:</vt:lpstr>
      <vt:lpstr>Виды доказательств:</vt:lpstr>
      <vt:lpstr>Слайд 29</vt:lpstr>
      <vt:lpstr>Определение и решение проблем</vt:lpstr>
      <vt:lpstr>Для решения  проблемы:</vt:lpstr>
      <vt:lpstr>Слайд 32</vt:lpstr>
      <vt:lpstr>Слайд 33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Учебно-логические умения</dc:title>
  <dc:creator>Пользователь</dc:creator>
  <cp:lastModifiedBy>Анна</cp:lastModifiedBy>
  <cp:revision>22</cp:revision>
  <dcterms:created xsi:type="dcterms:W3CDTF">2024-01-16T14:30:50Z</dcterms:created>
  <dcterms:modified xsi:type="dcterms:W3CDTF">2001-12-31T23:49:08Z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</Properties>
</file>