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metadata" ContentType="application/binary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hTGrrxG5HtTMG9SyViapgvjZBM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26" Type="http://schemas.openxmlformats.org/officeDocument/2006/relationships/customXml" Target="../customXml/item3.xml"/><Relationship Id="rId21" Type="http://schemas.openxmlformats.org/officeDocument/2006/relationships/font" Target="fonts/Roboto-italic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5" Type="http://schemas.openxmlformats.org/officeDocument/2006/relationships/customXml" Target="../customXml/item2.xml"/><Relationship Id="rId20" Type="http://schemas.openxmlformats.org/officeDocument/2006/relationships/font" Target="fonts/Roboto-bold.fntdata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4" Type="http://schemas.openxmlformats.org/officeDocument/2006/relationships/customXml" Target="../customXml/item1.xml"/><Relationship Id="rId23" Type="http://customschemas.google.com/relationships/presentationmetadata" Target="metadata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font" Target="fonts/Roboto-regular.fntdata"/><Relationship Id="rId22" Type="http://schemas.openxmlformats.org/officeDocument/2006/relationships/font" Target="fonts/Roboto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openxmlformats.org/officeDocument/2006/relationships/customXml" Target="../customXml/item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cc96c01195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cc96c01195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046bb611a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046bb611a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046bb611a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046bb611a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46bb611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1046bb611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46bb611a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46bb611a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c96c0119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c96c0119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c96c0119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c96c0119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1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1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1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1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1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2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2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2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2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2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2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2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13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21" name="Google Shape;21;p13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3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3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3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3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oogle Shape;30;p14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31" name="Google Shape;31;p14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" name="Google Shape;36;p14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1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1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1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1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1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1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1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1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1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1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1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1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2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b="0" i="0" sz="3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b="0" i="0" sz="18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 b="0" i="0" sz="14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ctrTitle"/>
          </p:nvPr>
        </p:nvSpPr>
        <p:spPr>
          <a:xfrm>
            <a:off x="311700" y="336175"/>
            <a:ext cx="80814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ru">
                <a:latin typeface="Times New Roman"/>
                <a:ea typeface="Times New Roman"/>
                <a:cs typeface="Times New Roman"/>
                <a:sym typeface="Times New Roman"/>
              </a:rPr>
              <a:t>Формирование навыка смыслового чтения на уроках в начальной школе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cc96c01195_0_1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cc96c01195_0_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gcc96c01195_0_15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836" y="0"/>
            <a:ext cx="83183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046bb611a9_0_1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Результаты 2 и 3 диагностики.</a:t>
            </a:r>
            <a:endParaRPr/>
          </a:p>
        </p:txBody>
      </p:sp>
      <p:sp>
        <p:nvSpPr>
          <p:cNvPr id="146" name="Google Shape;146;g1046bb611a9_0_1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2 и 3 диагностика проходила по следующим параметрам: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Безошибочно читают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Читают выразительно (интонацией выделяют знаки препинания, читают произведение в выбранном темпе, делают интонационные акценты).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Могут выбрать главные слова в произведении из 4-5 предложений.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Могут определить тему произведения.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Могут самостоятельно осознанно выбрать произведение</a:t>
            </a:r>
            <a:r>
              <a:rPr lang="ru"/>
              <a:t> для дальнейшего изучения.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46bb611a9_0_19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1046bb611a9_0_19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3" name="Google Shape;153;g1046bb611a9_0_19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836" y="0"/>
            <a:ext cx="831832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Продукт проекта</a:t>
            </a:r>
            <a:endParaRPr/>
          </a:p>
        </p:txBody>
      </p:sp>
      <p:sp>
        <p:nvSpPr>
          <p:cNvPr id="159" name="Google Shape;159;p6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ru" sz="2000"/>
              <a:t>Методические рекомендации;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ru" sz="2000"/>
              <a:t>Дидактический материал.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Актуальность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ru"/>
              <a:t>В современных социокультурных и экономических условиях чтение понимается как важнейший ресурс развития личности, как источник приобретения знаний, преодоления ограниченности социального опыта. Считается, что именно смысловое чтение становится основой развития ценностно-смысловых личностных качеств обучающегося, надежным обеспечением успешной познавательной деятельности на протяжении всей его жизни. Учить понимать, анализировать, истолковывать текст в знакомой учащимся и незнакомой познавательных ситуациях, учить выбирать из потока информации необходимое становиться одной из самых актуальных задач современной школы.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Цель проекта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3600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 sz="2000"/>
              <a:t>Формировать навыки смыслового чтения у обучающихся</a:t>
            </a:r>
            <a:endParaRPr sz="20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Задачи проекта (для педагога)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Изучить методическую литературу по формированию смыслового чтения на уроках в начальной школе;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разработать, подобрать комплекс упражнений, направленных на эффективное формирование навыков смыслового чтения;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апробировать приёмы, методы, способы формирования навыка смыслового чтения;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обобщить опыт работы, направленной на формирование навыка смыслового чтения;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распространить полученные результаты.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046bb611a9_0_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Задачи проекта</a:t>
            </a:r>
            <a:endParaRPr/>
          </a:p>
        </p:txBody>
      </p:sp>
      <p:sp>
        <p:nvSpPr>
          <p:cNvPr id="109" name="Google Shape;109;g1046bb611a9_0_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формировать навык чтения;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учить работать текстом;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учить выделять основную информацию в тексте, определять главные слова;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/>
              <a:t>формировать читательскую грамотность.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046bb611a9_0_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Новизна</a:t>
            </a:r>
            <a:endParaRPr/>
          </a:p>
        </p:txBody>
      </p:sp>
      <p:sp>
        <p:nvSpPr>
          <p:cNvPr id="115" name="Google Shape;115;g1046bb611a9_0_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3600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3600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В</a:t>
            </a:r>
            <a:r>
              <a:rPr lang="ru" sz="13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>
                <a:solidFill>
                  <a:srgbClr val="000000"/>
                </a:solidFill>
                <a:highlight>
                  <a:srgbClr val="FFFFFF"/>
                </a:highlight>
              </a:rPr>
              <a:t>соответствии с фазами речевой деятельности определены механизмы смыслового чтения младших школьников (смысловой ориентировки, зрительно-моторной координации, смыслового восприятия, смысловой группировки, смыслоформулирования);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3600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  <a:highlight>
                  <a:srgbClr val="FFFFFF"/>
                </a:highlight>
              </a:rPr>
              <a:t>Приёмы формирования смыслового чтения чётко структурированы и присутствуют на каждом уроке.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cc96c01195_0_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Вид проекта</a:t>
            </a:r>
            <a:endParaRPr/>
          </a:p>
        </p:txBody>
      </p:sp>
      <p:sp>
        <p:nvSpPr>
          <p:cNvPr id="121" name="Google Shape;121;gcc96c01195_0_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3600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Дидактический материал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ru"/>
              <a:t>Сроки реализации </a:t>
            </a:r>
            <a:endParaRPr/>
          </a:p>
        </p:txBody>
      </p:sp>
      <p:sp>
        <p:nvSpPr>
          <p:cNvPr id="127" name="Google Shape;127;p7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269999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ru"/>
              <a:t>Проект является долгосрочным. Реализуется с начала прошлого года. Рассчитан на 4 года (предполагается реализовывать проект на протяжении обучения на ступени начального общего образования).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cc96c01195_0_10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Ход работы</a:t>
            </a:r>
            <a:endParaRPr/>
          </a:p>
        </p:txBody>
      </p:sp>
      <p:sp>
        <p:nvSpPr>
          <p:cNvPr id="133" name="Google Shape;133;gcc96c01195_0_10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В начале работы была проведена диагностика, в ходе которой выяснилось, что 37% обучающихся 1 “В” класса на 10.09.2020 не умеют читать; 29% - не понимают, что читают; 16% - понимают прочитанное, но не могут полноценно извлечь необходимую информацию из текста, не определяют, где основная, а где второстепенная информация.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По завершению каждого полугодия, обучающиеся проходили диагностику, на основании результатов которой корректировались приёмы и методы работы по данному направлению.Важно отметить, что диагностики за каждый период различаются в соответствиями с микроцелями, которые ставились на период.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F9363C-E6E3-41D3-B8C4-91C0B2BE22BD}"/>
</file>

<file path=customXml/itemProps2.xml><?xml version="1.0" encoding="utf-8"?>
<ds:datastoreItem xmlns:ds="http://schemas.openxmlformats.org/officeDocument/2006/customXml" ds:itemID="{C8F0106A-9294-44D4-8B6B-A24A282BC024}"/>
</file>

<file path=customXml/itemProps3.xml><?xml version="1.0" encoding="utf-8"?>
<ds:datastoreItem xmlns:ds="http://schemas.openxmlformats.org/officeDocument/2006/customXml" ds:itemID="{9642FA88-DF0F-4AF1-AE93-142041EEC273}"/>
</file>

<file path=customXml/itemProps4.xml><?xml version="1.0" encoding="utf-8"?>
<ds:datastoreItem xmlns:ds="http://schemas.openxmlformats.org/officeDocument/2006/customXml" ds:itemID="{095BAF36-86F8-4CC9-88A4-3E694F47C5E4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